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tiff" ContentType="image/tif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9723" r:id="rId3"/>
    <p:sldId id="5302676" r:id="rId5"/>
    <p:sldId id="5302778" r:id="rId6"/>
    <p:sldId id="5302725" r:id="rId7"/>
    <p:sldId id="5302779" r:id="rId8"/>
    <p:sldId id="5302724" r:id="rId9"/>
    <p:sldId id="5302781" r:id="rId10"/>
    <p:sldId id="5302736" r:id="rId11"/>
    <p:sldId id="5302740" r:id="rId12"/>
    <p:sldId id="5302741" r:id="rId13"/>
    <p:sldId id="5302744" r:id="rId14"/>
    <p:sldId id="5302749" r:id="rId15"/>
    <p:sldId id="5302751" r:id="rId16"/>
    <p:sldId id="5302757" r:id="rId17"/>
    <p:sldId id="5302758" r:id="rId18"/>
    <p:sldId id="5302711" r:id="rId19"/>
    <p:sldId id="5302762" r:id="rId20"/>
    <p:sldId id="5302763" r:id="rId21"/>
    <p:sldId id="5302764" r:id="rId22"/>
    <p:sldId id="5302765" r:id="rId23"/>
    <p:sldId id="5302712" r:id="rId24"/>
    <p:sldId id="5302766" r:id="rId25"/>
    <p:sldId id="5302767" r:id="rId26"/>
    <p:sldId id="5302575" r:id="rId27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hui13@gd.cmcc" initials="g" lastIdx="1" clrIdx="0"/>
  <p:cmAuthor id="2" name="程 瑜檬" initials="程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9352"/>
    <a:srgbClr val="00B050"/>
    <a:srgbClr val="FDCBD4"/>
    <a:srgbClr val="CFD5EA"/>
    <a:srgbClr val="E9EBF5"/>
    <a:srgbClr val="70AD47"/>
    <a:srgbClr val="E2F0D9"/>
    <a:srgbClr val="C5E0B4"/>
    <a:srgbClr val="00B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00" autoAdjust="0"/>
  </p:normalViewPr>
  <p:slideViewPr>
    <p:cSldViewPr>
      <p:cViewPr varScale="1">
        <p:scale>
          <a:sx n="113" d="100"/>
          <a:sy n="113" d="100"/>
        </p:scale>
        <p:origin x="82" y="82"/>
      </p:cViewPr>
      <p:guideLst>
        <p:guide orient="horz" pos="2155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E8B88-FAD2-437D-B02B-ED13E3CA45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66E50-9636-40E5-81A2-770AD19B9C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365A7-9DCF-4079-8B26-3D7E410874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FCA83-FA81-40F1-BF01-28E136B6DC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CA83-FA81-40F1-BF01-28E136B6D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保障多渠道推荐多活动时的灵活性和个性化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B596-C34F-594C-8EB9-B183CA3850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B596-C34F-594C-8EB9-B183CA3850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CA83-FA81-40F1-BF01-28E136B6D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CA83-FA81-40F1-BF01-28E136B6D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CA83-FA81-40F1-BF01-28E136B6D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CA83-FA81-40F1-BF01-28E136B6D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B596-C34F-594C-8EB9-B183CA3850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B596-C34F-594C-8EB9-B183CA3850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B596-C34F-594C-8EB9-B183CA38507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gradFill>
          <a:gsLst>
            <a:gs pos="0">
              <a:schemeClr val="bg1"/>
            </a:gs>
            <a:gs pos="100000">
              <a:srgbClr val="F9FDF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304803" y="168266"/>
            <a:ext cx="389467" cy="389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11" name="矩形 10"/>
          <p:cNvSpPr/>
          <p:nvPr userDrawn="1"/>
        </p:nvSpPr>
        <p:spPr>
          <a:xfrm>
            <a:off x="491071" y="346064"/>
            <a:ext cx="296331" cy="296332"/>
          </a:xfrm>
          <a:prstGeom prst="rect">
            <a:avLst/>
          </a:prstGeom>
          <a:solidFill>
            <a:srgbClr val="9DC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0200456" y="73514"/>
            <a:ext cx="1815583" cy="564992"/>
            <a:chOff x="4217988" y="3963988"/>
            <a:chExt cx="3833812" cy="1211262"/>
          </a:xfrm>
        </p:grpSpPr>
        <p:sp>
          <p:nvSpPr>
            <p:cNvPr id="13" name="Freeform 35"/>
            <p:cNvSpPr/>
            <p:nvPr/>
          </p:nvSpPr>
          <p:spPr bwMode="auto">
            <a:xfrm>
              <a:off x="5692775" y="4046538"/>
              <a:ext cx="481012" cy="557212"/>
            </a:xfrm>
            <a:custGeom>
              <a:avLst/>
              <a:gdLst>
                <a:gd name="T0" fmla="*/ 303 w 303"/>
                <a:gd name="T1" fmla="*/ 65 h 351"/>
                <a:gd name="T2" fmla="*/ 168 w 303"/>
                <a:gd name="T3" fmla="*/ 65 h 351"/>
                <a:gd name="T4" fmla="*/ 168 w 303"/>
                <a:gd name="T5" fmla="*/ 0 h 351"/>
                <a:gd name="T6" fmla="*/ 133 w 303"/>
                <a:gd name="T7" fmla="*/ 0 h 351"/>
                <a:gd name="T8" fmla="*/ 133 w 303"/>
                <a:gd name="T9" fmla="*/ 65 h 351"/>
                <a:gd name="T10" fmla="*/ 0 w 303"/>
                <a:gd name="T11" fmla="*/ 65 h 351"/>
                <a:gd name="T12" fmla="*/ 0 w 303"/>
                <a:gd name="T13" fmla="*/ 251 h 351"/>
                <a:gd name="T14" fmla="*/ 133 w 303"/>
                <a:gd name="T15" fmla="*/ 251 h 351"/>
                <a:gd name="T16" fmla="*/ 133 w 303"/>
                <a:gd name="T17" fmla="*/ 351 h 351"/>
                <a:gd name="T18" fmla="*/ 168 w 303"/>
                <a:gd name="T19" fmla="*/ 351 h 351"/>
                <a:gd name="T20" fmla="*/ 168 w 303"/>
                <a:gd name="T21" fmla="*/ 251 h 351"/>
                <a:gd name="T22" fmla="*/ 303 w 303"/>
                <a:gd name="T23" fmla="*/ 251 h 351"/>
                <a:gd name="T24" fmla="*/ 303 w 303"/>
                <a:gd name="T25" fmla="*/ 65 h 351"/>
                <a:gd name="T26" fmla="*/ 33 w 303"/>
                <a:gd name="T27" fmla="*/ 217 h 351"/>
                <a:gd name="T28" fmla="*/ 33 w 303"/>
                <a:gd name="T29" fmla="*/ 98 h 351"/>
                <a:gd name="T30" fmla="*/ 133 w 303"/>
                <a:gd name="T31" fmla="*/ 98 h 351"/>
                <a:gd name="T32" fmla="*/ 133 w 303"/>
                <a:gd name="T33" fmla="*/ 217 h 351"/>
                <a:gd name="T34" fmla="*/ 33 w 303"/>
                <a:gd name="T35" fmla="*/ 217 h 351"/>
                <a:gd name="T36" fmla="*/ 268 w 303"/>
                <a:gd name="T37" fmla="*/ 217 h 351"/>
                <a:gd name="T38" fmla="*/ 168 w 303"/>
                <a:gd name="T39" fmla="*/ 217 h 351"/>
                <a:gd name="T40" fmla="*/ 168 w 303"/>
                <a:gd name="T41" fmla="*/ 98 h 351"/>
                <a:gd name="T42" fmla="*/ 268 w 303"/>
                <a:gd name="T43" fmla="*/ 98 h 351"/>
                <a:gd name="T44" fmla="*/ 268 w 303"/>
                <a:gd name="T45" fmla="*/ 21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3" h="351">
                  <a:moveTo>
                    <a:pt x="303" y="65"/>
                  </a:moveTo>
                  <a:lnTo>
                    <a:pt x="168" y="65"/>
                  </a:lnTo>
                  <a:lnTo>
                    <a:pt x="168" y="0"/>
                  </a:lnTo>
                  <a:lnTo>
                    <a:pt x="133" y="0"/>
                  </a:lnTo>
                  <a:lnTo>
                    <a:pt x="133" y="65"/>
                  </a:lnTo>
                  <a:lnTo>
                    <a:pt x="0" y="65"/>
                  </a:lnTo>
                  <a:lnTo>
                    <a:pt x="0" y="251"/>
                  </a:lnTo>
                  <a:lnTo>
                    <a:pt x="133" y="251"/>
                  </a:lnTo>
                  <a:lnTo>
                    <a:pt x="133" y="351"/>
                  </a:lnTo>
                  <a:lnTo>
                    <a:pt x="168" y="351"/>
                  </a:lnTo>
                  <a:lnTo>
                    <a:pt x="168" y="251"/>
                  </a:lnTo>
                  <a:lnTo>
                    <a:pt x="303" y="251"/>
                  </a:lnTo>
                  <a:lnTo>
                    <a:pt x="303" y="65"/>
                  </a:lnTo>
                  <a:close/>
                  <a:moveTo>
                    <a:pt x="33" y="217"/>
                  </a:moveTo>
                  <a:lnTo>
                    <a:pt x="33" y="98"/>
                  </a:lnTo>
                  <a:lnTo>
                    <a:pt x="133" y="98"/>
                  </a:lnTo>
                  <a:lnTo>
                    <a:pt x="133" y="217"/>
                  </a:lnTo>
                  <a:lnTo>
                    <a:pt x="33" y="217"/>
                  </a:lnTo>
                  <a:close/>
                  <a:moveTo>
                    <a:pt x="268" y="217"/>
                  </a:moveTo>
                  <a:lnTo>
                    <a:pt x="168" y="217"/>
                  </a:lnTo>
                  <a:lnTo>
                    <a:pt x="168" y="98"/>
                  </a:lnTo>
                  <a:lnTo>
                    <a:pt x="268" y="98"/>
                  </a:lnTo>
                  <a:lnTo>
                    <a:pt x="268" y="217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14" name="Freeform 36"/>
            <p:cNvSpPr/>
            <p:nvPr/>
          </p:nvSpPr>
          <p:spPr bwMode="auto">
            <a:xfrm>
              <a:off x="6305550" y="4065588"/>
              <a:ext cx="488950" cy="522287"/>
            </a:xfrm>
            <a:custGeom>
              <a:avLst/>
              <a:gdLst>
                <a:gd name="T0" fmla="*/ 0 w 308"/>
                <a:gd name="T1" fmla="*/ 0 h 329"/>
                <a:gd name="T2" fmla="*/ 0 w 308"/>
                <a:gd name="T3" fmla="*/ 329 h 329"/>
                <a:gd name="T4" fmla="*/ 308 w 308"/>
                <a:gd name="T5" fmla="*/ 329 h 329"/>
                <a:gd name="T6" fmla="*/ 308 w 308"/>
                <a:gd name="T7" fmla="*/ 0 h 329"/>
                <a:gd name="T8" fmla="*/ 0 w 308"/>
                <a:gd name="T9" fmla="*/ 0 h 329"/>
                <a:gd name="T10" fmla="*/ 275 w 308"/>
                <a:gd name="T11" fmla="*/ 298 h 329"/>
                <a:gd name="T12" fmla="*/ 33 w 308"/>
                <a:gd name="T13" fmla="*/ 298 h 329"/>
                <a:gd name="T14" fmla="*/ 33 w 308"/>
                <a:gd name="T15" fmla="*/ 31 h 329"/>
                <a:gd name="T16" fmla="*/ 275 w 308"/>
                <a:gd name="T17" fmla="*/ 31 h 329"/>
                <a:gd name="T18" fmla="*/ 275 w 308"/>
                <a:gd name="T19" fmla="*/ 29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" h="329">
                  <a:moveTo>
                    <a:pt x="0" y="0"/>
                  </a:moveTo>
                  <a:lnTo>
                    <a:pt x="0" y="329"/>
                  </a:lnTo>
                  <a:lnTo>
                    <a:pt x="308" y="329"/>
                  </a:lnTo>
                  <a:lnTo>
                    <a:pt x="308" y="0"/>
                  </a:lnTo>
                  <a:lnTo>
                    <a:pt x="0" y="0"/>
                  </a:lnTo>
                  <a:close/>
                  <a:moveTo>
                    <a:pt x="275" y="298"/>
                  </a:moveTo>
                  <a:lnTo>
                    <a:pt x="33" y="298"/>
                  </a:lnTo>
                  <a:lnTo>
                    <a:pt x="33" y="31"/>
                  </a:lnTo>
                  <a:lnTo>
                    <a:pt x="275" y="31"/>
                  </a:lnTo>
                  <a:lnTo>
                    <a:pt x="275" y="298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15" name="Freeform 37"/>
            <p:cNvSpPr/>
            <p:nvPr/>
          </p:nvSpPr>
          <p:spPr bwMode="auto">
            <a:xfrm>
              <a:off x="6384925" y="4156075"/>
              <a:ext cx="327025" cy="338137"/>
            </a:xfrm>
            <a:custGeom>
              <a:avLst/>
              <a:gdLst>
                <a:gd name="T0" fmla="*/ 118 w 206"/>
                <a:gd name="T1" fmla="*/ 182 h 213"/>
                <a:gd name="T2" fmla="*/ 118 w 206"/>
                <a:gd name="T3" fmla="*/ 108 h 213"/>
                <a:gd name="T4" fmla="*/ 194 w 206"/>
                <a:gd name="T5" fmla="*/ 108 h 213"/>
                <a:gd name="T6" fmla="*/ 194 w 206"/>
                <a:gd name="T7" fmla="*/ 77 h 213"/>
                <a:gd name="T8" fmla="*/ 118 w 206"/>
                <a:gd name="T9" fmla="*/ 77 h 213"/>
                <a:gd name="T10" fmla="*/ 118 w 206"/>
                <a:gd name="T11" fmla="*/ 31 h 213"/>
                <a:gd name="T12" fmla="*/ 199 w 206"/>
                <a:gd name="T13" fmla="*/ 31 h 213"/>
                <a:gd name="T14" fmla="*/ 199 w 206"/>
                <a:gd name="T15" fmla="*/ 0 h 213"/>
                <a:gd name="T16" fmla="*/ 5 w 206"/>
                <a:gd name="T17" fmla="*/ 0 h 213"/>
                <a:gd name="T18" fmla="*/ 5 w 206"/>
                <a:gd name="T19" fmla="*/ 31 h 213"/>
                <a:gd name="T20" fmla="*/ 88 w 206"/>
                <a:gd name="T21" fmla="*/ 31 h 213"/>
                <a:gd name="T22" fmla="*/ 88 w 206"/>
                <a:gd name="T23" fmla="*/ 77 h 213"/>
                <a:gd name="T24" fmla="*/ 12 w 206"/>
                <a:gd name="T25" fmla="*/ 77 h 213"/>
                <a:gd name="T26" fmla="*/ 12 w 206"/>
                <a:gd name="T27" fmla="*/ 108 h 213"/>
                <a:gd name="T28" fmla="*/ 88 w 206"/>
                <a:gd name="T29" fmla="*/ 108 h 213"/>
                <a:gd name="T30" fmla="*/ 88 w 206"/>
                <a:gd name="T31" fmla="*/ 182 h 213"/>
                <a:gd name="T32" fmla="*/ 0 w 206"/>
                <a:gd name="T33" fmla="*/ 182 h 213"/>
                <a:gd name="T34" fmla="*/ 0 w 206"/>
                <a:gd name="T35" fmla="*/ 213 h 213"/>
                <a:gd name="T36" fmla="*/ 206 w 206"/>
                <a:gd name="T37" fmla="*/ 213 h 213"/>
                <a:gd name="T38" fmla="*/ 206 w 206"/>
                <a:gd name="T39" fmla="*/ 182 h 213"/>
                <a:gd name="T40" fmla="*/ 118 w 206"/>
                <a:gd name="T41" fmla="*/ 18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13">
                  <a:moveTo>
                    <a:pt x="118" y="182"/>
                  </a:moveTo>
                  <a:lnTo>
                    <a:pt x="118" y="108"/>
                  </a:lnTo>
                  <a:lnTo>
                    <a:pt x="194" y="108"/>
                  </a:lnTo>
                  <a:lnTo>
                    <a:pt x="194" y="77"/>
                  </a:lnTo>
                  <a:lnTo>
                    <a:pt x="118" y="77"/>
                  </a:lnTo>
                  <a:lnTo>
                    <a:pt x="118" y="31"/>
                  </a:lnTo>
                  <a:lnTo>
                    <a:pt x="199" y="31"/>
                  </a:lnTo>
                  <a:lnTo>
                    <a:pt x="199" y="0"/>
                  </a:lnTo>
                  <a:lnTo>
                    <a:pt x="5" y="0"/>
                  </a:lnTo>
                  <a:lnTo>
                    <a:pt x="5" y="31"/>
                  </a:lnTo>
                  <a:lnTo>
                    <a:pt x="88" y="31"/>
                  </a:lnTo>
                  <a:lnTo>
                    <a:pt x="88" y="77"/>
                  </a:lnTo>
                  <a:lnTo>
                    <a:pt x="12" y="77"/>
                  </a:lnTo>
                  <a:lnTo>
                    <a:pt x="12" y="108"/>
                  </a:lnTo>
                  <a:lnTo>
                    <a:pt x="88" y="108"/>
                  </a:lnTo>
                  <a:lnTo>
                    <a:pt x="88" y="18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206" y="213"/>
                  </a:lnTo>
                  <a:lnTo>
                    <a:pt x="206" y="182"/>
                  </a:lnTo>
                  <a:lnTo>
                    <a:pt x="118" y="182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16" name="Freeform 38"/>
            <p:cNvSpPr/>
            <p:nvPr/>
          </p:nvSpPr>
          <p:spPr bwMode="auto">
            <a:xfrm>
              <a:off x="6588125" y="4330700"/>
              <a:ext cx="101600" cy="106362"/>
            </a:xfrm>
            <a:custGeom>
              <a:avLst/>
              <a:gdLst>
                <a:gd name="T0" fmla="*/ 16 w 27"/>
                <a:gd name="T1" fmla="*/ 28 h 28"/>
                <a:gd name="T2" fmla="*/ 27 w 27"/>
                <a:gd name="T3" fmla="*/ 19 h 28"/>
                <a:gd name="T4" fmla="*/ 11 w 27"/>
                <a:gd name="T5" fmla="*/ 0 h 28"/>
                <a:gd name="T6" fmla="*/ 0 w 27"/>
                <a:gd name="T7" fmla="*/ 8 h 28"/>
                <a:gd name="T8" fmla="*/ 16 w 2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6" y="28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1" y="12"/>
                    <a:pt x="11" y="0"/>
                    <a:pt x="11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9" y="18"/>
                    <a:pt x="16" y="28"/>
                    <a:pt x="16" y="28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17" name="Freeform 39"/>
            <p:cNvSpPr/>
            <p:nvPr/>
          </p:nvSpPr>
          <p:spPr bwMode="auto">
            <a:xfrm>
              <a:off x="6888163" y="4065588"/>
              <a:ext cx="241300" cy="538162"/>
            </a:xfrm>
            <a:custGeom>
              <a:avLst/>
              <a:gdLst>
                <a:gd name="T0" fmla="*/ 55 w 64"/>
                <a:gd name="T1" fmla="*/ 91 h 142"/>
                <a:gd name="T2" fmla="*/ 64 w 64"/>
                <a:gd name="T3" fmla="*/ 80 h 142"/>
                <a:gd name="T4" fmla="*/ 40 w 64"/>
                <a:gd name="T5" fmla="*/ 60 h 142"/>
                <a:gd name="T6" fmla="*/ 40 w 64"/>
                <a:gd name="T7" fmla="*/ 53 h 142"/>
                <a:gd name="T8" fmla="*/ 60 w 64"/>
                <a:gd name="T9" fmla="*/ 53 h 142"/>
                <a:gd name="T10" fmla="*/ 60 w 64"/>
                <a:gd name="T11" fmla="*/ 40 h 142"/>
                <a:gd name="T12" fmla="*/ 40 w 64"/>
                <a:gd name="T13" fmla="*/ 40 h 142"/>
                <a:gd name="T14" fmla="*/ 40 w 64"/>
                <a:gd name="T15" fmla="*/ 19 h 142"/>
                <a:gd name="T16" fmla="*/ 61 w 64"/>
                <a:gd name="T17" fmla="*/ 14 h 142"/>
                <a:gd name="T18" fmla="*/ 58 w 64"/>
                <a:gd name="T19" fmla="*/ 0 h 142"/>
                <a:gd name="T20" fmla="*/ 5 w 64"/>
                <a:gd name="T21" fmla="*/ 9 h 142"/>
                <a:gd name="T22" fmla="*/ 7 w 64"/>
                <a:gd name="T23" fmla="*/ 22 h 142"/>
                <a:gd name="T24" fmla="*/ 26 w 64"/>
                <a:gd name="T25" fmla="*/ 19 h 142"/>
                <a:gd name="T26" fmla="*/ 26 w 64"/>
                <a:gd name="T27" fmla="*/ 40 h 142"/>
                <a:gd name="T28" fmla="*/ 3 w 64"/>
                <a:gd name="T29" fmla="*/ 40 h 142"/>
                <a:gd name="T30" fmla="*/ 3 w 64"/>
                <a:gd name="T31" fmla="*/ 53 h 142"/>
                <a:gd name="T32" fmla="*/ 24 w 64"/>
                <a:gd name="T33" fmla="*/ 53 h 142"/>
                <a:gd name="T34" fmla="*/ 0 w 64"/>
                <a:gd name="T35" fmla="*/ 101 h 142"/>
                <a:gd name="T36" fmla="*/ 11 w 64"/>
                <a:gd name="T37" fmla="*/ 112 h 142"/>
                <a:gd name="T38" fmla="*/ 26 w 64"/>
                <a:gd name="T39" fmla="*/ 84 h 142"/>
                <a:gd name="T40" fmla="*/ 26 w 64"/>
                <a:gd name="T41" fmla="*/ 142 h 142"/>
                <a:gd name="T42" fmla="*/ 40 w 64"/>
                <a:gd name="T43" fmla="*/ 142 h 142"/>
                <a:gd name="T44" fmla="*/ 40 w 64"/>
                <a:gd name="T45" fmla="*/ 77 h 142"/>
                <a:gd name="T46" fmla="*/ 55 w 64"/>
                <a:gd name="T47" fmla="*/ 9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42">
                  <a:moveTo>
                    <a:pt x="55" y="91"/>
                  </a:moveTo>
                  <a:cubicBezTo>
                    <a:pt x="64" y="80"/>
                    <a:pt x="64" y="80"/>
                    <a:pt x="64" y="8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9" y="16"/>
                    <a:pt x="61" y="14"/>
                    <a:pt x="61" y="1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6" y="4"/>
                    <a:pt x="5" y="9"/>
                    <a:pt x="5" y="9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3" y="58"/>
                    <a:pt x="15" y="80"/>
                    <a:pt x="0" y="101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11" y="112"/>
                    <a:pt x="19" y="98"/>
                    <a:pt x="26" y="84"/>
                  </a:cubicBezTo>
                  <a:cubicBezTo>
                    <a:pt x="26" y="142"/>
                    <a:pt x="26" y="142"/>
                    <a:pt x="26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40" y="77"/>
                    <a:pt x="40" y="77"/>
                    <a:pt x="40" y="77"/>
                  </a:cubicBezTo>
                  <a:lnTo>
                    <a:pt x="55" y="91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18" name="Freeform 40"/>
            <p:cNvSpPr/>
            <p:nvPr/>
          </p:nvSpPr>
          <p:spPr bwMode="auto">
            <a:xfrm>
              <a:off x="7085013" y="4038600"/>
              <a:ext cx="360362" cy="565150"/>
            </a:xfrm>
            <a:custGeom>
              <a:avLst/>
              <a:gdLst>
                <a:gd name="T0" fmla="*/ 59 w 96"/>
                <a:gd name="T1" fmla="*/ 76 h 149"/>
                <a:gd name="T2" fmla="*/ 62 w 96"/>
                <a:gd name="T3" fmla="*/ 69 h 149"/>
                <a:gd name="T4" fmla="*/ 49 w 96"/>
                <a:gd name="T5" fmla="*/ 67 h 149"/>
                <a:gd name="T6" fmla="*/ 55 w 96"/>
                <a:gd name="T7" fmla="*/ 64 h 149"/>
                <a:gd name="T8" fmla="*/ 91 w 96"/>
                <a:gd name="T9" fmla="*/ 26 h 149"/>
                <a:gd name="T10" fmla="*/ 91 w 96"/>
                <a:gd name="T11" fmla="*/ 14 h 149"/>
                <a:gd name="T12" fmla="*/ 44 w 96"/>
                <a:gd name="T13" fmla="*/ 14 h 149"/>
                <a:gd name="T14" fmla="*/ 49 w 96"/>
                <a:gd name="T15" fmla="*/ 5 h 149"/>
                <a:gd name="T16" fmla="*/ 36 w 96"/>
                <a:gd name="T17" fmla="*/ 0 h 149"/>
                <a:gd name="T18" fmla="*/ 3 w 96"/>
                <a:gd name="T19" fmla="*/ 40 h 149"/>
                <a:gd name="T20" fmla="*/ 15 w 96"/>
                <a:gd name="T21" fmla="*/ 49 h 149"/>
                <a:gd name="T22" fmla="*/ 35 w 96"/>
                <a:gd name="T23" fmla="*/ 27 h 149"/>
                <a:gd name="T24" fmla="*/ 75 w 96"/>
                <a:gd name="T25" fmla="*/ 27 h 149"/>
                <a:gd name="T26" fmla="*/ 53 w 96"/>
                <a:gd name="T27" fmla="*/ 49 h 149"/>
                <a:gd name="T28" fmla="*/ 35 w 96"/>
                <a:gd name="T29" fmla="*/ 34 h 149"/>
                <a:gd name="T30" fmla="*/ 26 w 96"/>
                <a:gd name="T31" fmla="*/ 44 h 149"/>
                <a:gd name="T32" fmla="*/ 41 w 96"/>
                <a:gd name="T33" fmla="*/ 56 h 149"/>
                <a:gd name="T34" fmla="*/ 6 w 96"/>
                <a:gd name="T35" fmla="*/ 71 h 149"/>
                <a:gd name="T36" fmla="*/ 15 w 96"/>
                <a:gd name="T37" fmla="*/ 82 h 149"/>
                <a:gd name="T38" fmla="*/ 46 w 96"/>
                <a:gd name="T39" fmla="*/ 69 h 149"/>
                <a:gd name="T40" fmla="*/ 27 w 96"/>
                <a:gd name="T41" fmla="*/ 91 h 149"/>
                <a:gd name="T42" fmla="*/ 3 w 96"/>
                <a:gd name="T43" fmla="*/ 108 h 149"/>
                <a:gd name="T44" fmla="*/ 13 w 96"/>
                <a:gd name="T45" fmla="*/ 119 h 149"/>
                <a:gd name="T46" fmla="*/ 50 w 96"/>
                <a:gd name="T47" fmla="*/ 89 h 149"/>
                <a:gd name="T48" fmla="*/ 80 w 96"/>
                <a:gd name="T49" fmla="*/ 89 h 149"/>
                <a:gd name="T50" fmla="*/ 57 w 96"/>
                <a:gd name="T51" fmla="*/ 121 h 149"/>
                <a:gd name="T52" fmla="*/ 40 w 96"/>
                <a:gd name="T53" fmla="*/ 105 h 149"/>
                <a:gd name="T54" fmla="*/ 30 w 96"/>
                <a:gd name="T55" fmla="*/ 113 h 149"/>
                <a:gd name="T56" fmla="*/ 44 w 96"/>
                <a:gd name="T57" fmla="*/ 127 h 149"/>
                <a:gd name="T58" fmla="*/ 0 w 96"/>
                <a:gd name="T59" fmla="*/ 137 h 149"/>
                <a:gd name="T60" fmla="*/ 6 w 96"/>
                <a:gd name="T61" fmla="*/ 149 h 149"/>
                <a:gd name="T62" fmla="*/ 68 w 96"/>
                <a:gd name="T63" fmla="*/ 128 h 149"/>
                <a:gd name="T64" fmla="*/ 96 w 96"/>
                <a:gd name="T65" fmla="*/ 89 h 149"/>
                <a:gd name="T66" fmla="*/ 96 w 96"/>
                <a:gd name="T67" fmla="*/ 76 h 149"/>
                <a:gd name="T68" fmla="*/ 59 w 96"/>
                <a:gd name="T69" fmla="*/ 7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49">
                  <a:moveTo>
                    <a:pt x="59" y="76"/>
                  </a:moveTo>
                  <a:cubicBezTo>
                    <a:pt x="60" y="74"/>
                    <a:pt x="61" y="72"/>
                    <a:pt x="62" y="69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51" y="66"/>
                    <a:pt x="53" y="65"/>
                    <a:pt x="55" y="64"/>
                  </a:cubicBezTo>
                  <a:cubicBezTo>
                    <a:pt x="82" y="46"/>
                    <a:pt x="91" y="26"/>
                    <a:pt x="91" y="2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6" y="11"/>
                    <a:pt x="48" y="8"/>
                    <a:pt x="49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25" y="24"/>
                    <a:pt x="3" y="4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25" y="40"/>
                    <a:pt x="3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69" y="36"/>
                    <a:pt x="61" y="43"/>
                    <a:pt x="53" y="49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23" y="66"/>
                    <a:pt x="6" y="71"/>
                    <a:pt x="6" y="71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28" y="77"/>
                    <a:pt x="37" y="73"/>
                    <a:pt x="46" y="69"/>
                  </a:cubicBezTo>
                  <a:cubicBezTo>
                    <a:pt x="43" y="73"/>
                    <a:pt x="38" y="81"/>
                    <a:pt x="27" y="91"/>
                  </a:cubicBezTo>
                  <a:cubicBezTo>
                    <a:pt x="21" y="97"/>
                    <a:pt x="13" y="103"/>
                    <a:pt x="3" y="108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34" y="108"/>
                    <a:pt x="5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77" y="104"/>
                    <a:pt x="68" y="114"/>
                    <a:pt x="57" y="121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9" y="122"/>
                    <a:pt x="44" y="127"/>
                  </a:cubicBezTo>
                  <a:cubicBezTo>
                    <a:pt x="23" y="136"/>
                    <a:pt x="0" y="137"/>
                    <a:pt x="0" y="137"/>
                  </a:cubicBezTo>
                  <a:cubicBezTo>
                    <a:pt x="6" y="149"/>
                    <a:pt x="6" y="149"/>
                    <a:pt x="6" y="149"/>
                  </a:cubicBezTo>
                  <a:cubicBezTo>
                    <a:pt x="35" y="146"/>
                    <a:pt x="54" y="138"/>
                    <a:pt x="68" y="128"/>
                  </a:cubicBezTo>
                  <a:cubicBezTo>
                    <a:pt x="91" y="111"/>
                    <a:pt x="96" y="89"/>
                    <a:pt x="96" y="89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59" y="76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19" name="Rectangle 41"/>
            <p:cNvSpPr/>
            <p:nvPr/>
          </p:nvSpPr>
          <p:spPr bwMode="auto">
            <a:xfrm>
              <a:off x="7543800" y="4095750"/>
              <a:ext cx="228600" cy="53975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0" name="Freeform 42"/>
            <p:cNvSpPr/>
            <p:nvPr/>
          </p:nvSpPr>
          <p:spPr bwMode="auto">
            <a:xfrm>
              <a:off x="7516813" y="4243388"/>
              <a:ext cx="277812" cy="311150"/>
            </a:xfrm>
            <a:custGeom>
              <a:avLst/>
              <a:gdLst>
                <a:gd name="T0" fmla="*/ 56 w 74"/>
                <a:gd name="T1" fmla="*/ 73 h 82"/>
                <a:gd name="T2" fmla="*/ 70 w 74"/>
                <a:gd name="T3" fmla="*/ 68 h 82"/>
                <a:gd name="T4" fmla="*/ 53 w 74"/>
                <a:gd name="T5" fmla="*/ 29 h 82"/>
                <a:gd name="T6" fmla="*/ 40 w 74"/>
                <a:gd name="T7" fmla="*/ 35 h 82"/>
                <a:gd name="T8" fmla="*/ 50 w 74"/>
                <a:gd name="T9" fmla="*/ 58 h 82"/>
                <a:gd name="T10" fmla="*/ 19 w 74"/>
                <a:gd name="T11" fmla="*/ 66 h 82"/>
                <a:gd name="T12" fmla="*/ 30 w 74"/>
                <a:gd name="T13" fmla="*/ 39 h 82"/>
                <a:gd name="T14" fmla="*/ 40 w 74"/>
                <a:gd name="T15" fmla="*/ 13 h 82"/>
                <a:gd name="T16" fmla="*/ 74 w 74"/>
                <a:gd name="T17" fmla="*/ 13 h 82"/>
                <a:gd name="T18" fmla="*/ 74 w 74"/>
                <a:gd name="T19" fmla="*/ 0 h 82"/>
                <a:gd name="T20" fmla="*/ 0 w 74"/>
                <a:gd name="T21" fmla="*/ 0 h 82"/>
                <a:gd name="T22" fmla="*/ 0 w 74"/>
                <a:gd name="T23" fmla="*/ 13 h 82"/>
                <a:gd name="T24" fmla="*/ 24 w 74"/>
                <a:gd name="T25" fmla="*/ 13 h 82"/>
                <a:gd name="T26" fmla="*/ 13 w 74"/>
                <a:gd name="T27" fmla="*/ 48 h 82"/>
                <a:gd name="T28" fmla="*/ 0 w 74"/>
                <a:gd name="T29" fmla="*/ 71 h 82"/>
                <a:gd name="T30" fmla="*/ 4 w 74"/>
                <a:gd name="T31" fmla="*/ 82 h 82"/>
                <a:gd name="T32" fmla="*/ 55 w 74"/>
                <a:gd name="T33" fmla="*/ 70 h 82"/>
                <a:gd name="T34" fmla="*/ 56 w 74"/>
                <a:gd name="T35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82">
                  <a:moveTo>
                    <a:pt x="56" y="73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67" y="60"/>
                    <a:pt x="53" y="29"/>
                    <a:pt x="53" y="29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42"/>
                    <a:pt x="47" y="51"/>
                    <a:pt x="50" y="58"/>
                  </a:cubicBezTo>
                  <a:cubicBezTo>
                    <a:pt x="44" y="59"/>
                    <a:pt x="27" y="63"/>
                    <a:pt x="19" y="66"/>
                  </a:cubicBezTo>
                  <a:cubicBezTo>
                    <a:pt x="19" y="66"/>
                    <a:pt x="23" y="59"/>
                    <a:pt x="30" y="39"/>
                  </a:cubicBezTo>
                  <a:cubicBezTo>
                    <a:pt x="36" y="22"/>
                    <a:pt x="37" y="17"/>
                    <a:pt x="40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8"/>
                    <a:pt x="19" y="33"/>
                    <a:pt x="13" y="48"/>
                  </a:cubicBezTo>
                  <a:cubicBezTo>
                    <a:pt x="9" y="57"/>
                    <a:pt x="5" y="65"/>
                    <a:pt x="0" y="7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1" y="71"/>
                    <a:pt x="55" y="70"/>
                  </a:cubicBezTo>
                  <a:cubicBezTo>
                    <a:pt x="56" y="72"/>
                    <a:pt x="56" y="73"/>
                    <a:pt x="56" y="73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1" name="Freeform 43"/>
            <p:cNvSpPr/>
            <p:nvPr/>
          </p:nvSpPr>
          <p:spPr bwMode="auto">
            <a:xfrm>
              <a:off x="7716838" y="4046538"/>
              <a:ext cx="334962" cy="565150"/>
            </a:xfrm>
            <a:custGeom>
              <a:avLst/>
              <a:gdLst>
                <a:gd name="T0" fmla="*/ 50 w 89"/>
                <a:gd name="T1" fmla="*/ 30 h 149"/>
                <a:gd name="T2" fmla="*/ 50 w 89"/>
                <a:gd name="T3" fmla="*/ 0 h 149"/>
                <a:gd name="T4" fmla="*/ 35 w 89"/>
                <a:gd name="T5" fmla="*/ 0 h 149"/>
                <a:gd name="T6" fmla="*/ 35 w 89"/>
                <a:gd name="T7" fmla="*/ 30 h 149"/>
                <a:gd name="T8" fmla="*/ 16 w 89"/>
                <a:gd name="T9" fmla="*/ 30 h 149"/>
                <a:gd name="T10" fmla="*/ 16 w 89"/>
                <a:gd name="T11" fmla="*/ 44 h 149"/>
                <a:gd name="T12" fmla="*/ 35 w 89"/>
                <a:gd name="T13" fmla="*/ 44 h 149"/>
                <a:gd name="T14" fmla="*/ 34 w 89"/>
                <a:gd name="T15" fmla="*/ 73 h 149"/>
                <a:gd name="T16" fmla="*/ 30 w 89"/>
                <a:gd name="T17" fmla="*/ 97 h 149"/>
                <a:gd name="T18" fmla="*/ 0 w 89"/>
                <a:gd name="T19" fmla="*/ 139 h 149"/>
                <a:gd name="T20" fmla="*/ 11 w 89"/>
                <a:gd name="T21" fmla="*/ 149 h 149"/>
                <a:gd name="T22" fmla="*/ 49 w 89"/>
                <a:gd name="T23" fmla="*/ 67 h 149"/>
                <a:gd name="T24" fmla="*/ 49 w 89"/>
                <a:gd name="T25" fmla="*/ 44 h 149"/>
                <a:gd name="T26" fmla="*/ 74 w 89"/>
                <a:gd name="T27" fmla="*/ 44 h 149"/>
                <a:gd name="T28" fmla="*/ 71 w 89"/>
                <a:gd name="T29" fmla="*/ 119 h 149"/>
                <a:gd name="T30" fmla="*/ 62 w 89"/>
                <a:gd name="T31" fmla="*/ 128 h 149"/>
                <a:gd name="T32" fmla="*/ 45 w 89"/>
                <a:gd name="T33" fmla="*/ 128 h 149"/>
                <a:gd name="T34" fmla="*/ 48 w 89"/>
                <a:gd name="T35" fmla="*/ 143 h 149"/>
                <a:gd name="T36" fmla="*/ 64 w 89"/>
                <a:gd name="T37" fmla="*/ 143 h 149"/>
                <a:gd name="T38" fmla="*/ 86 w 89"/>
                <a:gd name="T39" fmla="*/ 121 h 149"/>
                <a:gd name="T40" fmla="*/ 89 w 89"/>
                <a:gd name="T41" fmla="*/ 30 h 149"/>
                <a:gd name="T42" fmla="*/ 50 w 89"/>
                <a:gd name="T43" fmla="*/ 3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9">
                  <a:moveTo>
                    <a:pt x="50" y="3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3"/>
                    <a:pt x="35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5"/>
                    <a:pt x="35" y="66"/>
                    <a:pt x="34" y="73"/>
                  </a:cubicBezTo>
                  <a:cubicBezTo>
                    <a:pt x="33" y="90"/>
                    <a:pt x="30" y="97"/>
                    <a:pt x="30" y="97"/>
                  </a:cubicBezTo>
                  <a:cubicBezTo>
                    <a:pt x="23" y="126"/>
                    <a:pt x="0" y="139"/>
                    <a:pt x="0" y="139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51" y="124"/>
                    <a:pt x="49" y="67"/>
                    <a:pt x="49" y="67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9"/>
                    <a:pt x="62" y="128"/>
                    <a:pt x="62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85" y="143"/>
                    <a:pt x="86" y="121"/>
                    <a:pt x="86" y="121"/>
                  </a:cubicBezTo>
                  <a:cubicBezTo>
                    <a:pt x="89" y="30"/>
                    <a:pt x="89" y="30"/>
                    <a:pt x="89" y="30"/>
                  </a:cubicBezTo>
                  <a:lnTo>
                    <a:pt x="50" y="30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2" name="Rectangle 44"/>
            <p:cNvSpPr/>
            <p:nvPr/>
          </p:nvSpPr>
          <p:spPr bwMode="auto">
            <a:xfrm>
              <a:off x="6256338" y="4811713"/>
              <a:ext cx="46037" cy="223837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3" name="Rectangle 45"/>
            <p:cNvSpPr/>
            <p:nvPr/>
          </p:nvSpPr>
          <p:spPr bwMode="auto">
            <a:xfrm>
              <a:off x="6256338" y="4724400"/>
              <a:ext cx="46037" cy="49212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4" name="Rectangle 46"/>
            <p:cNvSpPr/>
            <p:nvPr/>
          </p:nvSpPr>
          <p:spPr bwMode="auto">
            <a:xfrm>
              <a:off x="7689850" y="4811713"/>
              <a:ext cx="41275" cy="223837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5" name="Rectangle 47"/>
            <p:cNvSpPr/>
            <p:nvPr/>
          </p:nvSpPr>
          <p:spPr bwMode="auto">
            <a:xfrm>
              <a:off x="7780338" y="4702175"/>
              <a:ext cx="41275" cy="333375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6" name="Rectangle 48"/>
            <p:cNvSpPr/>
            <p:nvPr/>
          </p:nvSpPr>
          <p:spPr bwMode="auto">
            <a:xfrm>
              <a:off x="7689850" y="4724400"/>
              <a:ext cx="41275" cy="49212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7" name="Freeform 49"/>
            <p:cNvSpPr/>
            <p:nvPr/>
          </p:nvSpPr>
          <p:spPr bwMode="auto">
            <a:xfrm>
              <a:off x="6030913" y="4702175"/>
              <a:ext cx="188912" cy="333375"/>
            </a:xfrm>
            <a:custGeom>
              <a:avLst/>
              <a:gdLst>
                <a:gd name="T0" fmla="*/ 34 w 50"/>
                <a:gd name="T1" fmla="*/ 29 h 88"/>
                <a:gd name="T2" fmla="*/ 12 w 50"/>
                <a:gd name="T3" fmla="*/ 35 h 88"/>
                <a:gd name="T4" fmla="*/ 12 w 50"/>
                <a:gd name="T5" fmla="*/ 0 h 88"/>
                <a:gd name="T6" fmla="*/ 0 w 50"/>
                <a:gd name="T7" fmla="*/ 0 h 88"/>
                <a:gd name="T8" fmla="*/ 0 w 50"/>
                <a:gd name="T9" fmla="*/ 88 h 88"/>
                <a:gd name="T10" fmla="*/ 12 w 50"/>
                <a:gd name="T11" fmla="*/ 88 h 88"/>
                <a:gd name="T12" fmla="*/ 12 w 50"/>
                <a:gd name="T13" fmla="*/ 48 h 88"/>
                <a:gd name="T14" fmla="*/ 30 w 50"/>
                <a:gd name="T15" fmla="*/ 38 h 88"/>
                <a:gd name="T16" fmla="*/ 37 w 50"/>
                <a:gd name="T17" fmla="*/ 50 h 88"/>
                <a:gd name="T18" fmla="*/ 37 w 50"/>
                <a:gd name="T19" fmla="*/ 88 h 88"/>
                <a:gd name="T20" fmla="*/ 48 w 50"/>
                <a:gd name="T21" fmla="*/ 88 h 88"/>
                <a:gd name="T22" fmla="*/ 48 w 50"/>
                <a:gd name="T23" fmla="*/ 50 h 88"/>
                <a:gd name="T24" fmla="*/ 34 w 50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88">
                  <a:moveTo>
                    <a:pt x="34" y="29"/>
                  </a:moveTo>
                  <a:cubicBezTo>
                    <a:pt x="34" y="29"/>
                    <a:pt x="21" y="25"/>
                    <a:pt x="12" y="3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4"/>
                    <a:pt x="19" y="36"/>
                    <a:pt x="30" y="38"/>
                  </a:cubicBezTo>
                  <a:cubicBezTo>
                    <a:pt x="30" y="38"/>
                    <a:pt x="37" y="39"/>
                    <a:pt x="37" y="50"/>
                  </a:cubicBezTo>
                  <a:cubicBezTo>
                    <a:pt x="37" y="61"/>
                    <a:pt x="37" y="88"/>
                    <a:pt x="37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50" y="32"/>
                    <a:pt x="34" y="29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8" name="Freeform 50"/>
            <p:cNvSpPr/>
            <p:nvPr/>
          </p:nvSpPr>
          <p:spPr bwMode="auto">
            <a:xfrm>
              <a:off x="6346825" y="4797425"/>
              <a:ext cx="188912" cy="238125"/>
            </a:xfrm>
            <a:custGeom>
              <a:avLst/>
              <a:gdLst>
                <a:gd name="T0" fmla="*/ 34 w 50"/>
                <a:gd name="T1" fmla="*/ 4 h 63"/>
                <a:gd name="T2" fmla="*/ 11 w 50"/>
                <a:gd name="T3" fmla="*/ 11 h 63"/>
                <a:gd name="T4" fmla="*/ 9 w 50"/>
                <a:gd name="T5" fmla="*/ 4 h 63"/>
                <a:gd name="T6" fmla="*/ 0 w 50"/>
                <a:gd name="T7" fmla="*/ 4 h 63"/>
                <a:gd name="T8" fmla="*/ 0 w 50"/>
                <a:gd name="T9" fmla="*/ 63 h 63"/>
                <a:gd name="T10" fmla="*/ 11 w 50"/>
                <a:gd name="T11" fmla="*/ 63 h 63"/>
                <a:gd name="T12" fmla="*/ 11 w 50"/>
                <a:gd name="T13" fmla="*/ 23 h 63"/>
                <a:gd name="T14" fmla="*/ 11 w 50"/>
                <a:gd name="T15" fmla="*/ 23 h 63"/>
                <a:gd name="T16" fmla="*/ 30 w 50"/>
                <a:gd name="T17" fmla="*/ 13 h 63"/>
                <a:gd name="T18" fmla="*/ 36 w 50"/>
                <a:gd name="T19" fmla="*/ 25 h 63"/>
                <a:gd name="T20" fmla="*/ 36 w 50"/>
                <a:gd name="T21" fmla="*/ 63 h 63"/>
                <a:gd name="T22" fmla="*/ 48 w 50"/>
                <a:gd name="T23" fmla="*/ 63 h 63"/>
                <a:gd name="T24" fmla="*/ 48 w 50"/>
                <a:gd name="T25" fmla="*/ 25 h 63"/>
                <a:gd name="T26" fmla="*/ 34 w 50"/>
                <a:gd name="T2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3">
                  <a:moveTo>
                    <a:pt x="34" y="4"/>
                  </a:moveTo>
                  <a:cubicBezTo>
                    <a:pt x="34" y="4"/>
                    <a:pt x="20" y="0"/>
                    <a:pt x="11" y="1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0"/>
                    <a:pt x="19" y="12"/>
                    <a:pt x="30" y="13"/>
                  </a:cubicBezTo>
                  <a:cubicBezTo>
                    <a:pt x="30" y="13"/>
                    <a:pt x="36" y="14"/>
                    <a:pt x="36" y="25"/>
                  </a:cubicBezTo>
                  <a:cubicBezTo>
                    <a:pt x="36" y="36"/>
                    <a:pt x="36" y="63"/>
                    <a:pt x="36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50" y="7"/>
                    <a:pt x="34" y="4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29" name="Freeform 51"/>
            <p:cNvSpPr/>
            <p:nvPr/>
          </p:nvSpPr>
          <p:spPr bwMode="auto">
            <a:xfrm>
              <a:off x="6538913" y="4792663"/>
              <a:ext cx="203200" cy="250825"/>
            </a:xfrm>
            <a:custGeom>
              <a:avLst/>
              <a:gdLst>
                <a:gd name="T0" fmla="*/ 39 w 54"/>
                <a:gd name="T1" fmla="*/ 6 h 66"/>
                <a:gd name="T2" fmla="*/ 10 w 54"/>
                <a:gd name="T3" fmla="*/ 7 h 66"/>
                <a:gd name="T4" fmla="*/ 10 w 54"/>
                <a:gd name="T5" fmla="*/ 18 h 66"/>
                <a:gd name="T6" fmla="*/ 41 w 54"/>
                <a:gd name="T7" fmla="*/ 29 h 66"/>
                <a:gd name="T8" fmla="*/ 41 w 54"/>
                <a:gd name="T9" fmla="*/ 29 h 66"/>
                <a:gd name="T10" fmla="*/ 15 w 54"/>
                <a:gd name="T11" fmla="*/ 30 h 66"/>
                <a:gd name="T12" fmla="*/ 7 w 54"/>
                <a:gd name="T13" fmla="*/ 54 h 66"/>
                <a:gd name="T14" fmla="*/ 25 w 54"/>
                <a:gd name="T15" fmla="*/ 66 h 66"/>
                <a:gd name="T16" fmla="*/ 42 w 54"/>
                <a:gd name="T17" fmla="*/ 59 h 66"/>
                <a:gd name="T18" fmla="*/ 42 w 54"/>
                <a:gd name="T19" fmla="*/ 64 h 66"/>
                <a:gd name="T20" fmla="*/ 53 w 54"/>
                <a:gd name="T21" fmla="*/ 64 h 66"/>
                <a:gd name="T22" fmla="*/ 53 w 54"/>
                <a:gd name="T23" fmla="*/ 27 h 66"/>
                <a:gd name="T24" fmla="*/ 39 w 54"/>
                <a:gd name="T25" fmla="*/ 6 h 66"/>
                <a:gd name="T26" fmla="*/ 41 w 54"/>
                <a:gd name="T27" fmla="*/ 49 h 66"/>
                <a:gd name="T28" fmla="*/ 25 w 54"/>
                <a:gd name="T29" fmla="*/ 55 h 66"/>
                <a:gd name="T30" fmla="*/ 17 w 54"/>
                <a:gd name="T31" fmla="*/ 45 h 66"/>
                <a:gd name="T32" fmla="*/ 41 w 54"/>
                <a:gd name="T33" fmla="*/ 39 h 66"/>
                <a:gd name="T34" fmla="*/ 41 w 54"/>
                <a:gd name="T35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66">
                  <a:moveTo>
                    <a:pt x="39" y="6"/>
                  </a:moveTo>
                  <a:cubicBezTo>
                    <a:pt x="25" y="0"/>
                    <a:pt x="10" y="7"/>
                    <a:pt x="10" y="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41" y="4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24" y="24"/>
                    <a:pt x="15" y="30"/>
                  </a:cubicBezTo>
                  <a:cubicBezTo>
                    <a:pt x="15" y="30"/>
                    <a:pt x="0" y="38"/>
                    <a:pt x="7" y="54"/>
                  </a:cubicBezTo>
                  <a:cubicBezTo>
                    <a:pt x="7" y="54"/>
                    <a:pt x="12" y="66"/>
                    <a:pt x="25" y="66"/>
                  </a:cubicBezTo>
                  <a:cubicBezTo>
                    <a:pt x="30" y="65"/>
                    <a:pt x="35" y="64"/>
                    <a:pt x="42" y="59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7"/>
                    <a:pt x="54" y="11"/>
                    <a:pt x="39" y="6"/>
                  </a:cubicBezTo>
                  <a:close/>
                  <a:moveTo>
                    <a:pt x="41" y="49"/>
                  </a:moveTo>
                  <a:cubicBezTo>
                    <a:pt x="41" y="49"/>
                    <a:pt x="35" y="55"/>
                    <a:pt x="25" y="55"/>
                  </a:cubicBezTo>
                  <a:cubicBezTo>
                    <a:pt x="25" y="55"/>
                    <a:pt x="16" y="54"/>
                    <a:pt x="17" y="45"/>
                  </a:cubicBezTo>
                  <a:cubicBezTo>
                    <a:pt x="18" y="35"/>
                    <a:pt x="31" y="36"/>
                    <a:pt x="41" y="39"/>
                  </a:cubicBezTo>
                  <a:lnTo>
                    <a:pt x="41" y="49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0" name="Freeform 52"/>
            <p:cNvSpPr/>
            <p:nvPr/>
          </p:nvSpPr>
          <p:spPr bwMode="auto">
            <a:xfrm>
              <a:off x="6865938" y="4724400"/>
              <a:ext cx="304800" cy="311150"/>
            </a:xfrm>
            <a:custGeom>
              <a:avLst/>
              <a:gdLst>
                <a:gd name="T0" fmla="*/ 95 w 192"/>
                <a:gd name="T1" fmla="*/ 144 h 196"/>
                <a:gd name="T2" fmla="*/ 36 w 192"/>
                <a:gd name="T3" fmla="*/ 0 h 196"/>
                <a:gd name="T4" fmla="*/ 0 w 192"/>
                <a:gd name="T5" fmla="*/ 0 h 196"/>
                <a:gd name="T6" fmla="*/ 0 w 192"/>
                <a:gd name="T7" fmla="*/ 196 h 196"/>
                <a:gd name="T8" fmla="*/ 26 w 192"/>
                <a:gd name="T9" fmla="*/ 196 h 196"/>
                <a:gd name="T10" fmla="*/ 26 w 192"/>
                <a:gd name="T11" fmla="*/ 48 h 196"/>
                <a:gd name="T12" fmla="*/ 88 w 192"/>
                <a:gd name="T13" fmla="*/ 196 h 196"/>
                <a:gd name="T14" fmla="*/ 102 w 192"/>
                <a:gd name="T15" fmla="*/ 196 h 196"/>
                <a:gd name="T16" fmla="*/ 164 w 192"/>
                <a:gd name="T17" fmla="*/ 48 h 196"/>
                <a:gd name="T18" fmla="*/ 164 w 192"/>
                <a:gd name="T19" fmla="*/ 196 h 196"/>
                <a:gd name="T20" fmla="*/ 192 w 192"/>
                <a:gd name="T21" fmla="*/ 196 h 196"/>
                <a:gd name="T22" fmla="*/ 192 w 192"/>
                <a:gd name="T23" fmla="*/ 0 h 196"/>
                <a:gd name="T24" fmla="*/ 157 w 192"/>
                <a:gd name="T25" fmla="*/ 0 h 196"/>
                <a:gd name="T26" fmla="*/ 95 w 192"/>
                <a:gd name="T27" fmla="*/ 14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96">
                  <a:moveTo>
                    <a:pt x="95" y="144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26" y="196"/>
                  </a:lnTo>
                  <a:lnTo>
                    <a:pt x="26" y="48"/>
                  </a:lnTo>
                  <a:lnTo>
                    <a:pt x="88" y="196"/>
                  </a:lnTo>
                  <a:lnTo>
                    <a:pt x="102" y="196"/>
                  </a:lnTo>
                  <a:lnTo>
                    <a:pt x="164" y="48"/>
                  </a:lnTo>
                  <a:lnTo>
                    <a:pt x="164" y="196"/>
                  </a:lnTo>
                  <a:lnTo>
                    <a:pt x="192" y="196"/>
                  </a:lnTo>
                  <a:lnTo>
                    <a:pt x="192" y="0"/>
                  </a:lnTo>
                  <a:lnTo>
                    <a:pt x="157" y="0"/>
                  </a:lnTo>
                  <a:lnTo>
                    <a:pt x="95" y="144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1" name="Freeform 53"/>
            <p:cNvSpPr/>
            <p:nvPr/>
          </p:nvSpPr>
          <p:spPr bwMode="auto">
            <a:xfrm>
              <a:off x="7200900" y="4808538"/>
              <a:ext cx="230187" cy="230187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1 h 61"/>
                <a:gd name="T12" fmla="*/ 10 w 61"/>
                <a:gd name="T13" fmla="*/ 30 h 61"/>
                <a:gd name="T14" fmla="*/ 31 w 61"/>
                <a:gd name="T15" fmla="*/ 10 h 61"/>
                <a:gd name="T16" fmla="*/ 51 w 61"/>
                <a:gd name="T17" fmla="*/ 30 h 61"/>
                <a:gd name="T18" fmla="*/ 31 w 61"/>
                <a:gd name="T19" fmla="*/ 5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51"/>
                  </a:moveTo>
                  <a:cubicBezTo>
                    <a:pt x="19" y="51"/>
                    <a:pt x="10" y="42"/>
                    <a:pt x="10" y="30"/>
                  </a:cubicBezTo>
                  <a:cubicBezTo>
                    <a:pt x="10" y="19"/>
                    <a:pt x="19" y="10"/>
                    <a:pt x="31" y="10"/>
                  </a:cubicBezTo>
                  <a:cubicBezTo>
                    <a:pt x="42" y="10"/>
                    <a:pt x="51" y="19"/>
                    <a:pt x="51" y="30"/>
                  </a:cubicBezTo>
                  <a:cubicBezTo>
                    <a:pt x="51" y="42"/>
                    <a:pt x="42" y="51"/>
                    <a:pt x="31" y="51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2" name="Freeform 54"/>
            <p:cNvSpPr/>
            <p:nvPr/>
          </p:nvSpPr>
          <p:spPr bwMode="auto">
            <a:xfrm>
              <a:off x="7461250" y="4702175"/>
              <a:ext cx="198437" cy="341312"/>
            </a:xfrm>
            <a:custGeom>
              <a:avLst/>
              <a:gdLst>
                <a:gd name="T0" fmla="*/ 37 w 53"/>
                <a:gd name="T1" fmla="*/ 30 h 90"/>
                <a:gd name="T2" fmla="*/ 12 w 53"/>
                <a:gd name="T3" fmla="*/ 34 h 90"/>
                <a:gd name="T4" fmla="*/ 12 w 53"/>
                <a:gd name="T5" fmla="*/ 0 h 90"/>
                <a:gd name="T6" fmla="*/ 0 w 53"/>
                <a:gd name="T7" fmla="*/ 0 h 90"/>
                <a:gd name="T8" fmla="*/ 0 w 53"/>
                <a:gd name="T9" fmla="*/ 88 h 90"/>
                <a:gd name="T10" fmla="*/ 9 w 53"/>
                <a:gd name="T11" fmla="*/ 88 h 90"/>
                <a:gd name="T12" fmla="*/ 10 w 53"/>
                <a:gd name="T13" fmla="*/ 83 h 90"/>
                <a:gd name="T14" fmla="*/ 25 w 53"/>
                <a:gd name="T15" fmla="*/ 90 h 90"/>
                <a:gd name="T16" fmla="*/ 43 w 53"/>
                <a:gd name="T17" fmla="*/ 81 h 90"/>
                <a:gd name="T18" fmla="*/ 51 w 53"/>
                <a:gd name="T19" fmla="*/ 64 h 90"/>
                <a:gd name="T20" fmla="*/ 37 w 53"/>
                <a:gd name="T21" fmla="*/ 30 h 90"/>
                <a:gd name="T22" fmla="*/ 26 w 53"/>
                <a:gd name="T23" fmla="*/ 79 h 90"/>
                <a:gd name="T24" fmla="*/ 12 w 53"/>
                <a:gd name="T25" fmla="*/ 73 h 90"/>
                <a:gd name="T26" fmla="*/ 12 w 53"/>
                <a:gd name="T27" fmla="*/ 44 h 90"/>
                <a:gd name="T28" fmla="*/ 25 w 53"/>
                <a:gd name="T29" fmla="*/ 38 h 90"/>
                <a:gd name="T30" fmla="*/ 39 w 53"/>
                <a:gd name="T31" fmla="*/ 55 h 90"/>
                <a:gd name="T32" fmla="*/ 26 w 53"/>
                <a:gd name="T33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0">
                  <a:moveTo>
                    <a:pt x="37" y="30"/>
                  </a:moveTo>
                  <a:cubicBezTo>
                    <a:pt x="22" y="23"/>
                    <a:pt x="12" y="34"/>
                    <a:pt x="12" y="3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6" y="89"/>
                    <a:pt x="25" y="90"/>
                    <a:pt x="25" y="90"/>
                  </a:cubicBezTo>
                  <a:cubicBezTo>
                    <a:pt x="33" y="90"/>
                    <a:pt x="39" y="86"/>
                    <a:pt x="43" y="81"/>
                  </a:cubicBezTo>
                  <a:cubicBezTo>
                    <a:pt x="48" y="76"/>
                    <a:pt x="51" y="68"/>
                    <a:pt x="51" y="64"/>
                  </a:cubicBezTo>
                  <a:cubicBezTo>
                    <a:pt x="53" y="55"/>
                    <a:pt x="52" y="38"/>
                    <a:pt x="37" y="30"/>
                  </a:cubicBezTo>
                  <a:close/>
                  <a:moveTo>
                    <a:pt x="26" y="79"/>
                  </a:moveTo>
                  <a:cubicBezTo>
                    <a:pt x="15" y="79"/>
                    <a:pt x="12" y="73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7" y="38"/>
                    <a:pt x="25" y="38"/>
                  </a:cubicBezTo>
                  <a:cubicBezTo>
                    <a:pt x="34" y="38"/>
                    <a:pt x="38" y="45"/>
                    <a:pt x="39" y="55"/>
                  </a:cubicBezTo>
                  <a:cubicBezTo>
                    <a:pt x="41" y="65"/>
                    <a:pt x="38" y="79"/>
                    <a:pt x="26" y="79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3" name="Freeform 55"/>
            <p:cNvSpPr/>
            <p:nvPr/>
          </p:nvSpPr>
          <p:spPr bwMode="auto">
            <a:xfrm>
              <a:off x="7840663" y="4805363"/>
              <a:ext cx="206375" cy="238125"/>
            </a:xfrm>
            <a:custGeom>
              <a:avLst/>
              <a:gdLst>
                <a:gd name="T0" fmla="*/ 48 w 55"/>
                <a:gd name="T1" fmla="*/ 9 h 63"/>
                <a:gd name="T2" fmla="*/ 30 w 55"/>
                <a:gd name="T3" fmla="*/ 1 h 63"/>
                <a:gd name="T4" fmla="*/ 14 w 55"/>
                <a:gd name="T5" fmla="*/ 7 h 63"/>
                <a:gd name="T6" fmla="*/ 5 w 55"/>
                <a:gd name="T7" fmla="*/ 21 h 63"/>
                <a:gd name="T8" fmla="*/ 10 w 55"/>
                <a:gd name="T9" fmla="*/ 53 h 63"/>
                <a:gd name="T10" fmla="*/ 30 w 55"/>
                <a:gd name="T11" fmla="*/ 62 h 63"/>
                <a:gd name="T12" fmla="*/ 52 w 55"/>
                <a:gd name="T13" fmla="*/ 59 h 63"/>
                <a:gd name="T14" fmla="*/ 52 w 55"/>
                <a:gd name="T15" fmla="*/ 49 h 63"/>
                <a:gd name="T16" fmla="*/ 15 w 55"/>
                <a:gd name="T17" fmla="*/ 35 h 63"/>
                <a:gd name="T18" fmla="*/ 54 w 55"/>
                <a:gd name="T19" fmla="*/ 35 h 63"/>
                <a:gd name="T20" fmla="*/ 48 w 55"/>
                <a:gd name="T21" fmla="*/ 9 h 63"/>
                <a:gd name="T22" fmla="*/ 16 w 55"/>
                <a:gd name="T23" fmla="*/ 25 h 63"/>
                <a:gd name="T24" fmla="*/ 30 w 55"/>
                <a:gd name="T25" fmla="*/ 11 h 63"/>
                <a:gd name="T26" fmla="*/ 42 w 55"/>
                <a:gd name="T27" fmla="*/ 25 h 63"/>
                <a:gd name="T28" fmla="*/ 16 w 55"/>
                <a:gd name="T29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63">
                  <a:moveTo>
                    <a:pt x="48" y="9"/>
                  </a:moveTo>
                  <a:cubicBezTo>
                    <a:pt x="42" y="0"/>
                    <a:pt x="30" y="1"/>
                    <a:pt x="30" y="1"/>
                  </a:cubicBezTo>
                  <a:cubicBezTo>
                    <a:pt x="24" y="1"/>
                    <a:pt x="18" y="4"/>
                    <a:pt x="14" y="7"/>
                  </a:cubicBezTo>
                  <a:cubicBezTo>
                    <a:pt x="7" y="13"/>
                    <a:pt x="5" y="21"/>
                    <a:pt x="5" y="21"/>
                  </a:cubicBezTo>
                  <a:cubicBezTo>
                    <a:pt x="0" y="41"/>
                    <a:pt x="10" y="53"/>
                    <a:pt x="10" y="53"/>
                  </a:cubicBezTo>
                  <a:cubicBezTo>
                    <a:pt x="14" y="59"/>
                    <a:pt x="23" y="62"/>
                    <a:pt x="30" y="62"/>
                  </a:cubicBezTo>
                  <a:cubicBezTo>
                    <a:pt x="43" y="63"/>
                    <a:pt x="52" y="59"/>
                    <a:pt x="52" y="5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16" y="61"/>
                    <a:pt x="15" y="35"/>
                    <a:pt x="15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5" y="22"/>
                    <a:pt x="52" y="14"/>
                    <a:pt x="48" y="9"/>
                  </a:cubicBezTo>
                  <a:close/>
                  <a:moveTo>
                    <a:pt x="16" y="25"/>
                  </a:moveTo>
                  <a:cubicBezTo>
                    <a:pt x="16" y="25"/>
                    <a:pt x="19" y="11"/>
                    <a:pt x="30" y="11"/>
                  </a:cubicBezTo>
                  <a:cubicBezTo>
                    <a:pt x="42" y="11"/>
                    <a:pt x="42" y="25"/>
                    <a:pt x="42" y="25"/>
                  </a:cubicBezTo>
                  <a:lnTo>
                    <a:pt x="16" y="25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4" name="Freeform 56"/>
            <p:cNvSpPr/>
            <p:nvPr/>
          </p:nvSpPr>
          <p:spPr bwMode="auto">
            <a:xfrm>
              <a:off x="5692775" y="4718050"/>
              <a:ext cx="304800" cy="320675"/>
            </a:xfrm>
            <a:custGeom>
              <a:avLst/>
              <a:gdLst>
                <a:gd name="T0" fmla="*/ 41 w 81"/>
                <a:gd name="T1" fmla="*/ 74 h 85"/>
                <a:gd name="T2" fmla="*/ 11 w 81"/>
                <a:gd name="T3" fmla="*/ 43 h 85"/>
                <a:gd name="T4" fmla="*/ 41 w 81"/>
                <a:gd name="T5" fmla="*/ 11 h 85"/>
                <a:gd name="T6" fmla="*/ 68 w 81"/>
                <a:gd name="T7" fmla="*/ 27 h 85"/>
                <a:gd name="T8" fmla="*/ 81 w 81"/>
                <a:gd name="T9" fmla="*/ 27 h 85"/>
                <a:gd name="T10" fmla="*/ 42 w 81"/>
                <a:gd name="T11" fmla="*/ 0 h 85"/>
                <a:gd name="T12" fmla="*/ 0 w 81"/>
                <a:gd name="T13" fmla="*/ 43 h 85"/>
                <a:gd name="T14" fmla="*/ 42 w 81"/>
                <a:gd name="T15" fmla="*/ 85 h 85"/>
                <a:gd name="T16" fmla="*/ 81 w 81"/>
                <a:gd name="T17" fmla="*/ 57 h 85"/>
                <a:gd name="T18" fmla="*/ 69 w 81"/>
                <a:gd name="T19" fmla="*/ 57 h 85"/>
                <a:gd name="T20" fmla="*/ 41 w 81"/>
                <a:gd name="T2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5">
                  <a:moveTo>
                    <a:pt x="41" y="74"/>
                  </a:moveTo>
                  <a:cubicBezTo>
                    <a:pt x="24" y="74"/>
                    <a:pt x="11" y="60"/>
                    <a:pt x="11" y="43"/>
                  </a:cubicBezTo>
                  <a:cubicBezTo>
                    <a:pt x="11" y="25"/>
                    <a:pt x="24" y="11"/>
                    <a:pt x="41" y="11"/>
                  </a:cubicBezTo>
                  <a:cubicBezTo>
                    <a:pt x="53" y="11"/>
                    <a:pt x="63" y="18"/>
                    <a:pt x="68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5" y="11"/>
                    <a:pt x="59" y="0"/>
                    <a:pt x="42" y="0"/>
                  </a:cubicBezTo>
                  <a:cubicBezTo>
                    <a:pt x="18" y="0"/>
                    <a:pt x="0" y="19"/>
                    <a:pt x="0" y="43"/>
                  </a:cubicBezTo>
                  <a:cubicBezTo>
                    <a:pt x="0" y="66"/>
                    <a:pt x="18" y="85"/>
                    <a:pt x="42" y="85"/>
                  </a:cubicBezTo>
                  <a:cubicBezTo>
                    <a:pt x="60" y="85"/>
                    <a:pt x="75" y="73"/>
                    <a:pt x="81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3" y="67"/>
                    <a:pt x="53" y="74"/>
                    <a:pt x="41" y="74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4244975" y="4305300"/>
              <a:ext cx="1139825" cy="511175"/>
            </a:xfrm>
            <a:custGeom>
              <a:avLst/>
              <a:gdLst>
                <a:gd name="T0" fmla="*/ 5 w 303"/>
                <a:gd name="T1" fmla="*/ 20 h 135"/>
                <a:gd name="T2" fmla="*/ 72 w 303"/>
                <a:gd name="T3" fmla="*/ 90 h 135"/>
                <a:gd name="T4" fmla="*/ 100 w 303"/>
                <a:gd name="T5" fmla="*/ 89 h 135"/>
                <a:gd name="T6" fmla="*/ 174 w 303"/>
                <a:gd name="T7" fmla="*/ 22 h 135"/>
                <a:gd name="T8" fmla="*/ 221 w 303"/>
                <a:gd name="T9" fmla="*/ 22 h 135"/>
                <a:gd name="T10" fmla="*/ 302 w 303"/>
                <a:gd name="T11" fmla="*/ 107 h 135"/>
                <a:gd name="T12" fmla="*/ 302 w 303"/>
                <a:gd name="T13" fmla="*/ 111 h 135"/>
                <a:gd name="T14" fmla="*/ 298 w 303"/>
                <a:gd name="T15" fmla="*/ 121 h 135"/>
                <a:gd name="T16" fmla="*/ 230 w 303"/>
                <a:gd name="T17" fmla="*/ 50 h 135"/>
                <a:gd name="T18" fmla="*/ 204 w 303"/>
                <a:gd name="T19" fmla="*/ 51 h 135"/>
                <a:gd name="T20" fmla="*/ 125 w 303"/>
                <a:gd name="T21" fmla="*/ 121 h 135"/>
                <a:gd name="T22" fmla="*/ 79 w 303"/>
                <a:gd name="T23" fmla="*/ 116 h 135"/>
                <a:gd name="T24" fmla="*/ 1 w 303"/>
                <a:gd name="T25" fmla="*/ 33 h 135"/>
                <a:gd name="T26" fmla="*/ 1 w 303"/>
                <a:gd name="T27" fmla="*/ 29 h 135"/>
                <a:gd name="T28" fmla="*/ 5 w 303"/>
                <a:gd name="T29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135">
                  <a:moveTo>
                    <a:pt x="5" y="20"/>
                  </a:moveTo>
                  <a:cubicBezTo>
                    <a:pt x="5" y="20"/>
                    <a:pt x="37" y="62"/>
                    <a:pt x="72" y="90"/>
                  </a:cubicBezTo>
                  <a:cubicBezTo>
                    <a:pt x="72" y="90"/>
                    <a:pt x="86" y="102"/>
                    <a:pt x="100" y="89"/>
                  </a:cubicBezTo>
                  <a:cubicBezTo>
                    <a:pt x="114" y="76"/>
                    <a:pt x="174" y="22"/>
                    <a:pt x="174" y="22"/>
                  </a:cubicBezTo>
                  <a:cubicBezTo>
                    <a:pt x="174" y="22"/>
                    <a:pt x="196" y="0"/>
                    <a:pt x="221" y="22"/>
                  </a:cubicBezTo>
                  <a:cubicBezTo>
                    <a:pt x="221" y="22"/>
                    <a:pt x="273" y="68"/>
                    <a:pt x="302" y="107"/>
                  </a:cubicBezTo>
                  <a:cubicBezTo>
                    <a:pt x="302" y="107"/>
                    <a:pt x="303" y="109"/>
                    <a:pt x="302" y="111"/>
                  </a:cubicBezTo>
                  <a:cubicBezTo>
                    <a:pt x="300" y="114"/>
                    <a:pt x="298" y="121"/>
                    <a:pt x="298" y="121"/>
                  </a:cubicBezTo>
                  <a:cubicBezTo>
                    <a:pt x="298" y="121"/>
                    <a:pt x="266" y="80"/>
                    <a:pt x="230" y="50"/>
                  </a:cubicBezTo>
                  <a:cubicBezTo>
                    <a:pt x="230" y="50"/>
                    <a:pt x="216" y="39"/>
                    <a:pt x="204" y="51"/>
                  </a:cubicBezTo>
                  <a:cubicBezTo>
                    <a:pt x="192" y="62"/>
                    <a:pt x="134" y="115"/>
                    <a:pt x="125" y="121"/>
                  </a:cubicBezTo>
                  <a:cubicBezTo>
                    <a:pt x="116" y="128"/>
                    <a:pt x="101" y="135"/>
                    <a:pt x="79" y="116"/>
                  </a:cubicBezTo>
                  <a:cubicBezTo>
                    <a:pt x="62" y="101"/>
                    <a:pt x="18" y="60"/>
                    <a:pt x="1" y="33"/>
                  </a:cubicBezTo>
                  <a:cubicBezTo>
                    <a:pt x="1" y="33"/>
                    <a:pt x="0" y="32"/>
                    <a:pt x="1" y="29"/>
                  </a:cubicBezTo>
                  <a:cubicBezTo>
                    <a:pt x="2" y="26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9DC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4289425" y="3963988"/>
              <a:ext cx="1120775" cy="579437"/>
            </a:xfrm>
            <a:custGeom>
              <a:avLst/>
              <a:gdLst>
                <a:gd name="T0" fmla="*/ 0 w 298"/>
                <a:gd name="T1" fmla="*/ 97 h 153"/>
                <a:gd name="T2" fmla="*/ 18 w 298"/>
                <a:gd name="T3" fmla="*/ 117 h 153"/>
                <a:gd name="T4" fmla="*/ 24 w 298"/>
                <a:gd name="T5" fmla="*/ 116 h 153"/>
                <a:gd name="T6" fmla="*/ 107 w 298"/>
                <a:gd name="T7" fmla="*/ 43 h 153"/>
                <a:gd name="T8" fmla="*/ 147 w 298"/>
                <a:gd name="T9" fmla="*/ 27 h 153"/>
                <a:gd name="T10" fmla="*/ 182 w 298"/>
                <a:gd name="T11" fmla="*/ 33 h 153"/>
                <a:gd name="T12" fmla="*/ 237 w 298"/>
                <a:gd name="T13" fmla="*/ 77 h 153"/>
                <a:gd name="T14" fmla="*/ 276 w 298"/>
                <a:gd name="T15" fmla="*/ 123 h 153"/>
                <a:gd name="T16" fmla="*/ 297 w 298"/>
                <a:gd name="T17" fmla="*/ 153 h 153"/>
                <a:gd name="T18" fmla="*/ 292 w 298"/>
                <a:gd name="T19" fmla="*/ 129 h 153"/>
                <a:gd name="T20" fmla="*/ 224 w 298"/>
                <a:gd name="T21" fmla="*/ 44 h 153"/>
                <a:gd name="T22" fmla="*/ 144 w 298"/>
                <a:gd name="T23" fmla="*/ 2 h 153"/>
                <a:gd name="T24" fmla="*/ 78 w 298"/>
                <a:gd name="T25" fmla="*/ 26 h 153"/>
                <a:gd name="T26" fmla="*/ 0 w 298"/>
                <a:gd name="T27" fmla="*/ 9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8" h="153">
                  <a:moveTo>
                    <a:pt x="0" y="97"/>
                  </a:move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20" y="120"/>
                    <a:pt x="24" y="116"/>
                  </a:cubicBezTo>
                  <a:cubicBezTo>
                    <a:pt x="29" y="113"/>
                    <a:pt x="85" y="58"/>
                    <a:pt x="107" y="43"/>
                  </a:cubicBezTo>
                  <a:cubicBezTo>
                    <a:pt x="119" y="34"/>
                    <a:pt x="132" y="28"/>
                    <a:pt x="147" y="27"/>
                  </a:cubicBezTo>
                  <a:cubicBezTo>
                    <a:pt x="158" y="26"/>
                    <a:pt x="170" y="27"/>
                    <a:pt x="182" y="33"/>
                  </a:cubicBezTo>
                  <a:cubicBezTo>
                    <a:pt x="196" y="39"/>
                    <a:pt x="217" y="56"/>
                    <a:pt x="237" y="77"/>
                  </a:cubicBezTo>
                  <a:cubicBezTo>
                    <a:pt x="251" y="91"/>
                    <a:pt x="265" y="107"/>
                    <a:pt x="276" y="123"/>
                  </a:cubicBezTo>
                  <a:cubicBezTo>
                    <a:pt x="284" y="133"/>
                    <a:pt x="292" y="144"/>
                    <a:pt x="297" y="153"/>
                  </a:cubicBezTo>
                  <a:cubicBezTo>
                    <a:pt x="297" y="153"/>
                    <a:pt x="298" y="140"/>
                    <a:pt x="292" y="129"/>
                  </a:cubicBezTo>
                  <a:cubicBezTo>
                    <a:pt x="292" y="129"/>
                    <a:pt x="269" y="85"/>
                    <a:pt x="224" y="44"/>
                  </a:cubicBezTo>
                  <a:cubicBezTo>
                    <a:pt x="219" y="40"/>
                    <a:pt x="181" y="1"/>
                    <a:pt x="144" y="2"/>
                  </a:cubicBezTo>
                  <a:cubicBezTo>
                    <a:pt x="144" y="2"/>
                    <a:pt x="109" y="0"/>
                    <a:pt x="78" y="26"/>
                  </a:cubicBezTo>
                  <a:cubicBezTo>
                    <a:pt x="72" y="30"/>
                    <a:pt x="17" y="78"/>
                    <a:pt x="0" y="97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7" name="Freeform 59"/>
            <p:cNvSpPr/>
            <p:nvPr/>
          </p:nvSpPr>
          <p:spPr bwMode="auto">
            <a:xfrm>
              <a:off x="4435475" y="4130675"/>
              <a:ext cx="974725" cy="530225"/>
            </a:xfrm>
            <a:custGeom>
              <a:avLst/>
              <a:gdLst>
                <a:gd name="T0" fmla="*/ 0 w 259"/>
                <a:gd name="T1" fmla="*/ 96 h 140"/>
                <a:gd name="T2" fmla="*/ 21 w 259"/>
                <a:gd name="T3" fmla="*/ 116 h 140"/>
                <a:gd name="T4" fmla="*/ 31 w 259"/>
                <a:gd name="T5" fmla="*/ 114 h 140"/>
                <a:gd name="T6" fmla="*/ 68 w 259"/>
                <a:gd name="T7" fmla="*/ 79 h 140"/>
                <a:gd name="T8" fmla="*/ 106 w 259"/>
                <a:gd name="T9" fmla="*/ 45 h 140"/>
                <a:gd name="T10" fmla="*/ 166 w 259"/>
                <a:gd name="T11" fmla="*/ 44 h 140"/>
                <a:gd name="T12" fmla="*/ 256 w 259"/>
                <a:gd name="T13" fmla="*/ 140 h 140"/>
                <a:gd name="T14" fmla="*/ 257 w 259"/>
                <a:gd name="T15" fmla="*/ 133 h 140"/>
                <a:gd name="T16" fmla="*/ 255 w 259"/>
                <a:gd name="T17" fmla="*/ 122 h 140"/>
                <a:gd name="T18" fmla="*/ 177 w 259"/>
                <a:gd name="T19" fmla="*/ 33 h 140"/>
                <a:gd name="T20" fmla="*/ 128 w 259"/>
                <a:gd name="T21" fmla="*/ 5 h 140"/>
                <a:gd name="T22" fmla="*/ 84 w 259"/>
                <a:gd name="T23" fmla="*/ 16 h 140"/>
                <a:gd name="T24" fmla="*/ 32 w 259"/>
                <a:gd name="T25" fmla="*/ 64 h 140"/>
                <a:gd name="T26" fmla="*/ 0 w 259"/>
                <a:gd name="T27" fmla="*/ 9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140">
                  <a:moveTo>
                    <a:pt x="0" y="96"/>
                  </a:moveTo>
                  <a:cubicBezTo>
                    <a:pt x="21" y="116"/>
                    <a:pt x="21" y="116"/>
                    <a:pt x="21" y="116"/>
                  </a:cubicBezTo>
                  <a:cubicBezTo>
                    <a:pt x="21" y="116"/>
                    <a:pt x="26" y="119"/>
                    <a:pt x="31" y="114"/>
                  </a:cubicBezTo>
                  <a:cubicBezTo>
                    <a:pt x="31" y="114"/>
                    <a:pt x="51" y="95"/>
                    <a:pt x="68" y="79"/>
                  </a:cubicBezTo>
                  <a:cubicBezTo>
                    <a:pt x="84" y="64"/>
                    <a:pt x="100" y="49"/>
                    <a:pt x="106" y="45"/>
                  </a:cubicBezTo>
                  <a:cubicBezTo>
                    <a:pt x="106" y="45"/>
                    <a:pt x="133" y="18"/>
                    <a:pt x="166" y="44"/>
                  </a:cubicBezTo>
                  <a:cubicBezTo>
                    <a:pt x="166" y="44"/>
                    <a:pt x="211" y="80"/>
                    <a:pt x="256" y="140"/>
                  </a:cubicBezTo>
                  <a:cubicBezTo>
                    <a:pt x="257" y="133"/>
                    <a:pt x="257" y="133"/>
                    <a:pt x="257" y="133"/>
                  </a:cubicBezTo>
                  <a:cubicBezTo>
                    <a:pt x="257" y="133"/>
                    <a:pt x="259" y="127"/>
                    <a:pt x="255" y="122"/>
                  </a:cubicBezTo>
                  <a:cubicBezTo>
                    <a:pt x="255" y="122"/>
                    <a:pt x="220" y="70"/>
                    <a:pt x="177" y="33"/>
                  </a:cubicBezTo>
                  <a:cubicBezTo>
                    <a:pt x="177" y="33"/>
                    <a:pt x="156" y="11"/>
                    <a:pt x="128" y="5"/>
                  </a:cubicBezTo>
                  <a:cubicBezTo>
                    <a:pt x="128" y="5"/>
                    <a:pt x="106" y="0"/>
                    <a:pt x="84" y="16"/>
                  </a:cubicBezTo>
                  <a:cubicBezTo>
                    <a:pt x="74" y="25"/>
                    <a:pt x="51" y="46"/>
                    <a:pt x="32" y="64"/>
                  </a:cubicBezTo>
                  <a:cubicBezTo>
                    <a:pt x="14" y="81"/>
                    <a:pt x="0" y="96"/>
                    <a:pt x="0" y="96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4217988" y="4600575"/>
              <a:ext cx="1120775" cy="574675"/>
            </a:xfrm>
            <a:custGeom>
              <a:avLst/>
              <a:gdLst>
                <a:gd name="T0" fmla="*/ 298 w 298"/>
                <a:gd name="T1" fmla="*/ 55 h 152"/>
                <a:gd name="T2" fmla="*/ 280 w 298"/>
                <a:gd name="T3" fmla="*/ 35 h 152"/>
                <a:gd name="T4" fmla="*/ 273 w 298"/>
                <a:gd name="T5" fmla="*/ 36 h 152"/>
                <a:gd name="T6" fmla="*/ 191 w 298"/>
                <a:gd name="T7" fmla="*/ 110 h 152"/>
                <a:gd name="T8" fmla="*/ 151 w 298"/>
                <a:gd name="T9" fmla="*/ 125 h 152"/>
                <a:gd name="T10" fmla="*/ 115 w 298"/>
                <a:gd name="T11" fmla="*/ 119 h 152"/>
                <a:gd name="T12" fmla="*/ 61 w 298"/>
                <a:gd name="T13" fmla="*/ 76 h 152"/>
                <a:gd name="T14" fmla="*/ 21 w 298"/>
                <a:gd name="T15" fmla="*/ 30 h 152"/>
                <a:gd name="T16" fmla="*/ 0 w 298"/>
                <a:gd name="T17" fmla="*/ 0 h 152"/>
                <a:gd name="T18" fmla="*/ 6 w 298"/>
                <a:gd name="T19" fmla="*/ 23 h 152"/>
                <a:gd name="T20" fmla="*/ 74 w 298"/>
                <a:gd name="T21" fmla="*/ 109 h 152"/>
                <a:gd name="T22" fmla="*/ 154 w 298"/>
                <a:gd name="T23" fmla="*/ 150 h 152"/>
                <a:gd name="T24" fmla="*/ 220 w 298"/>
                <a:gd name="T25" fmla="*/ 126 h 152"/>
                <a:gd name="T26" fmla="*/ 298 w 298"/>
                <a:gd name="T27" fmla="*/ 5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8" h="152">
                  <a:moveTo>
                    <a:pt x="298" y="55"/>
                  </a:moveTo>
                  <a:cubicBezTo>
                    <a:pt x="280" y="35"/>
                    <a:pt x="280" y="35"/>
                    <a:pt x="280" y="35"/>
                  </a:cubicBezTo>
                  <a:cubicBezTo>
                    <a:pt x="280" y="35"/>
                    <a:pt x="277" y="32"/>
                    <a:pt x="273" y="36"/>
                  </a:cubicBezTo>
                  <a:cubicBezTo>
                    <a:pt x="269" y="40"/>
                    <a:pt x="212" y="95"/>
                    <a:pt x="191" y="110"/>
                  </a:cubicBezTo>
                  <a:cubicBezTo>
                    <a:pt x="179" y="119"/>
                    <a:pt x="165" y="124"/>
                    <a:pt x="151" y="125"/>
                  </a:cubicBezTo>
                  <a:cubicBezTo>
                    <a:pt x="140" y="126"/>
                    <a:pt x="128" y="125"/>
                    <a:pt x="115" y="119"/>
                  </a:cubicBezTo>
                  <a:cubicBezTo>
                    <a:pt x="101" y="113"/>
                    <a:pt x="80" y="96"/>
                    <a:pt x="61" y="76"/>
                  </a:cubicBezTo>
                  <a:cubicBezTo>
                    <a:pt x="47" y="61"/>
                    <a:pt x="33" y="45"/>
                    <a:pt x="21" y="30"/>
                  </a:cubicBezTo>
                  <a:cubicBezTo>
                    <a:pt x="13" y="20"/>
                    <a:pt x="6" y="9"/>
                    <a:pt x="0" y="0"/>
                  </a:cubicBezTo>
                  <a:cubicBezTo>
                    <a:pt x="0" y="0"/>
                    <a:pt x="0" y="13"/>
                    <a:pt x="6" y="23"/>
                  </a:cubicBezTo>
                  <a:cubicBezTo>
                    <a:pt x="6" y="23"/>
                    <a:pt x="29" y="67"/>
                    <a:pt x="74" y="109"/>
                  </a:cubicBezTo>
                  <a:cubicBezTo>
                    <a:pt x="78" y="113"/>
                    <a:pt x="116" y="151"/>
                    <a:pt x="154" y="150"/>
                  </a:cubicBezTo>
                  <a:cubicBezTo>
                    <a:pt x="154" y="150"/>
                    <a:pt x="188" y="152"/>
                    <a:pt x="220" y="126"/>
                  </a:cubicBezTo>
                  <a:cubicBezTo>
                    <a:pt x="225" y="122"/>
                    <a:pt x="281" y="74"/>
                    <a:pt x="298" y="55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4217988" y="4478338"/>
              <a:ext cx="974725" cy="534987"/>
            </a:xfrm>
            <a:custGeom>
              <a:avLst/>
              <a:gdLst>
                <a:gd name="T0" fmla="*/ 259 w 259"/>
                <a:gd name="T1" fmla="*/ 45 h 141"/>
                <a:gd name="T2" fmla="*/ 238 w 259"/>
                <a:gd name="T3" fmla="*/ 25 h 141"/>
                <a:gd name="T4" fmla="*/ 227 w 259"/>
                <a:gd name="T5" fmla="*/ 26 h 141"/>
                <a:gd name="T6" fmla="*/ 190 w 259"/>
                <a:gd name="T7" fmla="*/ 62 h 141"/>
                <a:gd name="T8" fmla="*/ 152 w 259"/>
                <a:gd name="T9" fmla="*/ 96 h 141"/>
                <a:gd name="T10" fmla="*/ 93 w 259"/>
                <a:gd name="T11" fmla="*/ 97 h 141"/>
                <a:gd name="T12" fmla="*/ 3 w 259"/>
                <a:gd name="T13" fmla="*/ 0 h 141"/>
                <a:gd name="T14" fmla="*/ 1 w 259"/>
                <a:gd name="T15" fmla="*/ 7 h 141"/>
                <a:gd name="T16" fmla="*/ 4 w 259"/>
                <a:gd name="T17" fmla="*/ 19 h 141"/>
                <a:gd name="T18" fmla="*/ 81 w 259"/>
                <a:gd name="T19" fmla="*/ 107 h 141"/>
                <a:gd name="T20" fmla="*/ 130 w 259"/>
                <a:gd name="T21" fmla="*/ 136 h 141"/>
                <a:gd name="T22" fmla="*/ 174 w 259"/>
                <a:gd name="T23" fmla="*/ 124 h 141"/>
                <a:gd name="T24" fmla="*/ 227 w 259"/>
                <a:gd name="T25" fmla="*/ 76 h 141"/>
                <a:gd name="T26" fmla="*/ 259 w 259"/>
                <a:gd name="T27" fmla="*/ 4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141">
                  <a:moveTo>
                    <a:pt x="259" y="45"/>
                  </a:moveTo>
                  <a:cubicBezTo>
                    <a:pt x="238" y="25"/>
                    <a:pt x="238" y="25"/>
                    <a:pt x="238" y="25"/>
                  </a:cubicBezTo>
                  <a:cubicBezTo>
                    <a:pt x="238" y="25"/>
                    <a:pt x="233" y="21"/>
                    <a:pt x="227" y="26"/>
                  </a:cubicBezTo>
                  <a:cubicBezTo>
                    <a:pt x="227" y="26"/>
                    <a:pt x="208" y="46"/>
                    <a:pt x="190" y="62"/>
                  </a:cubicBezTo>
                  <a:cubicBezTo>
                    <a:pt x="174" y="76"/>
                    <a:pt x="158" y="92"/>
                    <a:pt x="152" y="96"/>
                  </a:cubicBezTo>
                  <a:cubicBezTo>
                    <a:pt x="152" y="96"/>
                    <a:pt x="126" y="123"/>
                    <a:pt x="93" y="97"/>
                  </a:cubicBezTo>
                  <a:cubicBezTo>
                    <a:pt x="93" y="97"/>
                    <a:pt x="47" y="61"/>
                    <a:pt x="3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13"/>
                    <a:pt x="4" y="19"/>
                  </a:cubicBezTo>
                  <a:cubicBezTo>
                    <a:pt x="4" y="19"/>
                    <a:pt x="38" y="70"/>
                    <a:pt x="81" y="107"/>
                  </a:cubicBezTo>
                  <a:cubicBezTo>
                    <a:pt x="81" y="107"/>
                    <a:pt x="103" y="130"/>
                    <a:pt x="130" y="136"/>
                  </a:cubicBezTo>
                  <a:cubicBezTo>
                    <a:pt x="130" y="136"/>
                    <a:pt x="153" y="141"/>
                    <a:pt x="174" y="124"/>
                  </a:cubicBezTo>
                  <a:cubicBezTo>
                    <a:pt x="185" y="116"/>
                    <a:pt x="208" y="95"/>
                    <a:pt x="227" y="76"/>
                  </a:cubicBezTo>
                  <a:cubicBezTo>
                    <a:pt x="245" y="60"/>
                    <a:pt x="259" y="45"/>
                    <a:pt x="259" y="45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</p:grp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2_标题幻灯片">
    <p:bg>
      <p:bgPr>
        <a:gradFill>
          <a:gsLst>
            <a:gs pos="0">
              <a:schemeClr val="bg1"/>
            </a:gs>
            <a:gs pos="100000">
              <a:srgbClr val="F9FDF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880533" y="728133"/>
            <a:ext cx="113114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10481734" y="150788"/>
            <a:ext cx="1398610" cy="441880"/>
            <a:chOff x="4217988" y="3963988"/>
            <a:chExt cx="3833812" cy="1211262"/>
          </a:xfrm>
        </p:grpSpPr>
        <p:sp>
          <p:nvSpPr>
            <p:cNvPr id="13" name="Freeform 35"/>
            <p:cNvSpPr/>
            <p:nvPr/>
          </p:nvSpPr>
          <p:spPr bwMode="auto">
            <a:xfrm>
              <a:off x="5692775" y="4046538"/>
              <a:ext cx="481012" cy="557212"/>
            </a:xfrm>
            <a:custGeom>
              <a:avLst/>
              <a:gdLst>
                <a:gd name="T0" fmla="*/ 303 w 303"/>
                <a:gd name="T1" fmla="*/ 65 h 351"/>
                <a:gd name="T2" fmla="*/ 168 w 303"/>
                <a:gd name="T3" fmla="*/ 65 h 351"/>
                <a:gd name="T4" fmla="*/ 168 w 303"/>
                <a:gd name="T5" fmla="*/ 0 h 351"/>
                <a:gd name="T6" fmla="*/ 133 w 303"/>
                <a:gd name="T7" fmla="*/ 0 h 351"/>
                <a:gd name="T8" fmla="*/ 133 w 303"/>
                <a:gd name="T9" fmla="*/ 65 h 351"/>
                <a:gd name="T10" fmla="*/ 0 w 303"/>
                <a:gd name="T11" fmla="*/ 65 h 351"/>
                <a:gd name="T12" fmla="*/ 0 w 303"/>
                <a:gd name="T13" fmla="*/ 251 h 351"/>
                <a:gd name="T14" fmla="*/ 133 w 303"/>
                <a:gd name="T15" fmla="*/ 251 h 351"/>
                <a:gd name="T16" fmla="*/ 133 w 303"/>
                <a:gd name="T17" fmla="*/ 351 h 351"/>
                <a:gd name="T18" fmla="*/ 168 w 303"/>
                <a:gd name="T19" fmla="*/ 351 h 351"/>
                <a:gd name="T20" fmla="*/ 168 w 303"/>
                <a:gd name="T21" fmla="*/ 251 h 351"/>
                <a:gd name="T22" fmla="*/ 303 w 303"/>
                <a:gd name="T23" fmla="*/ 251 h 351"/>
                <a:gd name="T24" fmla="*/ 303 w 303"/>
                <a:gd name="T25" fmla="*/ 65 h 351"/>
                <a:gd name="T26" fmla="*/ 33 w 303"/>
                <a:gd name="T27" fmla="*/ 217 h 351"/>
                <a:gd name="T28" fmla="*/ 33 w 303"/>
                <a:gd name="T29" fmla="*/ 98 h 351"/>
                <a:gd name="T30" fmla="*/ 133 w 303"/>
                <a:gd name="T31" fmla="*/ 98 h 351"/>
                <a:gd name="T32" fmla="*/ 133 w 303"/>
                <a:gd name="T33" fmla="*/ 217 h 351"/>
                <a:gd name="T34" fmla="*/ 33 w 303"/>
                <a:gd name="T35" fmla="*/ 217 h 351"/>
                <a:gd name="T36" fmla="*/ 268 w 303"/>
                <a:gd name="T37" fmla="*/ 217 h 351"/>
                <a:gd name="T38" fmla="*/ 168 w 303"/>
                <a:gd name="T39" fmla="*/ 217 h 351"/>
                <a:gd name="T40" fmla="*/ 168 w 303"/>
                <a:gd name="T41" fmla="*/ 98 h 351"/>
                <a:gd name="T42" fmla="*/ 268 w 303"/>
                <a:gd name="T43" fmla="*/ 98 h 351"/>
                <a:gd name="T44" fmla="*/ 268 w 303"/>
                <a:gd name="T45" fmla="*/ 21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3" h="351">
                  <a:moveTo>
                    <a:pt x="303" y="65"/>
                  </a:moveTo>
                  <a:lnTo>
                    <a:pt x="168" y="65"/>
                  </a:lnTo>
                  <a:lnTo>
                    <a:pt x="168" y="0"/>
                  </a:lnTo>
                  <a:lnTo>
                    <a:pt x="133" y="0"/>
                  </a:lnTo>
                  <a:lnTo>
                    <a:pt x="133" y="65"/>
                  </a:lnTo>
                  <a:lnTo>
                    <a:pt x="0" y="65"/>
                  </a:lnTo>
                  <a:lnTo>
                    <a:pt x="0" y="251"/>
                  </a:lnTo>
                  <a:lnTo>
                    <a:pt x="133" y="251"/>
                  </a:lnTo>
                  <a:lnTo>
                    <a:pt x="133" y="351"/>
                  </a:lnTo>
                  <a:lnTo>
                    <a:pt x="168" y="351"/>
                  </a:lnTo>
                  <a:lnTo>
                    <a:pt x="168" y="251"/>
                  </a:lnTo>
                  <a:lnTo>
                    <a:pt x="303" y="251"/>
                  </a:lnTo>
                  <a:lnTo>
                    <a:pt x="303" y="65"/>
                  </a:lnTo>
                  <a:close/>
                  <a:moveTo>
                    <a:pt x="33" y="217"/>
                  </a:moveTo>
                  <a:lnTo>
                    <a:pt x="33" y="98"/>
                  </a:lnTo>
                  <a:lnTo>
                    <a:pt x="133" y="98"/>
                  </a:lnTo>
                  <a:lnTo>
                    <a:pt x="133" y="217"/>
                  </a:lnTo>
                  <a:lnTo>
                    <a:pt x="33" y="217"/>
                  </a:lnTo>
                  <a:close/>
                  <a:moveTo>
                    <a:pt x="268" y="217"/>
                  </a:moveTo>
                  <a:lnTo>
                    <a:pt x="168" y="217"/>
                  </a:lnTo>
                  <a:lnTo>
                    <a:pt x="168" y="98"/>
                  </a:lnTo>
                  <a:lnTo>
                    <a:pt x="268" y="98"/>
                  </a:lnTo>
                  <a:lnTo>
                    <a:pt x="268" y="217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6"/>
            <p:cNvSpPr/>
            <p:nvPr/>
          </p:nvSpPr>
          <p:spPr bwMode="auto">
            <a:xfrm>
              <a:off x="6305550" y="4065588"/>
              <a:ext cx="488950" cy="522287"/>
            </a:xfrm>
            <a:custGeom>
              <a:avLst/>
              <a:gdLst>
                <a:gd name="T0" fmla="*/ 0 w 308"/>
                <a:gd name="T1" fmla="*/ 0 h 329"/>
                <a:gd name="T2" fmla="*/ 0 w 308"/>
                <a:gd name="T3" fmla="*/ 329 h 329"/>
                <a:gd name="T4" fmla="*/ 308 w 308"/>
                <a:gd name="T5" fmla="*/ 329 h 329"/>
                <a:gd name="T6" fmla="*/ 308 w 308"/>
                <a:gd name="T7" fmla="*/ 0 h 329"/>
                <a:gd name="T8" fmla="*/ 0 w 308"/>
                <a:gd name="T9" fmla="*/ 0 h 329"/>
                <a:gd name="T10" fmla="*/ 275 w 308"/>
                <a:gd name="T11" fmla="*/ 298 h 329"/>
                <a:gd name="T12" fmla="*/ 33 w 308"/>
                <a:gd name="T13" fmla="*/ 298 h 329"/>
                <a:gd name="T14" fmla="*/ 33 w 308"/>
                <a:gd name="T15" fmla="*/ 31 h 329"/>
                <a:gd name="T16" fmla="*/ 275 w 308"/>
                <a:gd name="T17" fmla="*/ 31 h 329"/>
                <a:gd name="T18" fmla="*/ 275 w 308"/>
                <a:gd name="T19" fmla="*/ 29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" h="329">
                  <a:moveTo>
                    <a:pt x="0" y="0"/>
                  </a:moveTo>
                  <a:lnTo>
                    <a:pt x="0" y="329"/>
                  </a:lnTo>
                  <a:lnTo>
                    <a:pt x="308" y="329"/>
                  </a:lnTo>
                  <a:lnTo>
                    <a:pt x="308" y="0"/>
                  </a:lnTo>
                  <a:lnTo>
                    <a:pt x="0" y="0"/>
                  </a:lnTo>
                  <a:close/>
                  <a:moveTo>
                    <a:pt x="275" y="298"/>
                  </a:moveTo>
                  <a:lnTo>
                    <a:pt x="33" y="298"/>
                  </a:lnTo>
                  <a:lnTo>
                    <a:pt x="33" y="31"/>
                  </a:lnTo>
                  <a:lnTo>
                    <a:pt x="275" y="31"/>
                  </a:lnTo>
                  <a:lnTo>
                    <a:pt x="275" y="298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7"/>
            <p:cNvSpPr/>
            <p:nvPr/>
          </p:nvSpPr>
          <p:spPr bwMode="auto">
            <a:xfrm>
              <a:off x="6384925" y="4156075"/>
              <a:ext cx="327025" cy="338137"/>
            </a:xfrm>
            <a:custGeom>
              <a:avLst/>
              <a:gdLst>
                <a:gd name="T0" fmla="*/ 118 w 206"/>
                <a:gd name="T1" fmla="*/ 182 h 213"/>
                <a:gd name="T2" fmla="*/ 118 w 206"/>
                <a:gd name="T3" fmla="*/ 108 h 213"/>
                <a:gd name="T4" fmla="*/ 194 w 206"/>
                <a:gd name="T5" fmla="*/ 108 h 213"/>
                <a:gd name="T6" fmla="*/ 194 w 206"/>
                <a:gd name="T7" fmla="*/ 77 h 213"/>
                <a:gd name="T8" fmla="*/ 118 w 206"/>
                <a:gd name="T9" fmla="*/ 77 h 213"/>
                <a:gd name="T10" fmla="*/ 118 w 206"/>
                <a:gd name="T11" fmla="*/ 31 h 213"/>
                <a:gd name="T12" fmla="*/ 199 w 206"/>
                <a:gd name="T13" fmla="*/ 31 h 213"/>
                <a:gd name="T14" fmla="*/ 199 w 206"/>
                <a:gd name="T15" fmla="*/ 0 h 213"/>
                <a:gd name="T16" fmla="*/ 5 w 206"/>
                <a:gd name="T17" fmla="*/ 0 h 213"/>
                <a:gd name="T18" fmla="*/ 5 w 206"/>
                <a:gd name="T19" fmla="*/ 31 h 213"/>
                <a:gd name="T20" fmla="*/ 88 w 206"/>
                <a:gd name="T21" fmla="*/ 31 h 213"/>
                <a:gd name="T22" fmla="*/ 88 w 206"/>
                <a:gd name="T23" fmla="*/ 77 h 213"/>
                <a:gd name="T24" fmla="*/ 12 w 206"/>
                <a:gd name="T25" fmla="*/ 77 h 213"/>
                <a:gd name="T26" fmla="*/ 12 w 206"/>
                <a:gd name="T27" fmla="*/ 108 h 213"/>
                <a:gd name="T28" fmla="*/ 88 w 206"/>
                <a:gd name="T29" fmla="*/ 108 h 213"/>
                <a:gd name="T30" fmla="*/ 88 w 206"/>
                <a:gd name="T31" fmla="*/ 182 h 213"/>
                <a:gd name="T32" fmla="*/ 0 w 206"/>
                <a:gd name="T33" fmla="*/ 182 h 213"/>
                <a:gd name="T34" fmla="*/ 0 w 206"/>
                <a:gd name="T35" fmla="*/ 213 h 213"/>
                <a:gd name="T36" fmla="*/ 206 w 206"/>
                <a:gd name="T37" fmla="*/ 213 h 213"/>
                <a:gd name="T38" fmla="*/ 206 w 206"/>
                <a:gd name="T39" fmla="*/ 182 h 213"/>
                <a:gd name="T40" fmla="*/ 118 w 206"/>
                <a:gd name="T41" fmla="*/ 18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13">
                  <a:moveTo>
                    <a:pt x="118" y="182"/>
                  </a:moveTo>
                  <a:lnTo>
                    <a:pt x="118" y="108"/>
                  </a:lnTo>
                  <a:lnTo>
                    <a:pt x="194" y="108"/>
                  </a:lnTo>
                  <a:lnTo>
                    <a:pt x="194" y="77"/>
                  </a:lnTo>
                  <a:lnTo>
                    <a:pt x="118" y="77"/>
                  </a:lnTo>
                  <a:lnTo>
                    <a:pt x="118" y="31"/>
                  </a:lnTo>
                  <a:lnTo>
                    <a:pt x="199" y="31"/>
                  </a:lnTo>
                  <a:lnTo>
                    <a:pt x="199" y="0"/>
                  </a:lnTo>
                  <a:lnTo>
                    <a:pt x="5" y="0"/>
                  </a:lnTo>
                  <a:lnTo>
                    <a:pt x="5" y="31"/>
                  </a:lnTo>
                  <a:lnTo>
                    <a:pt x="88" y="31"/>
                  </a:lnTo>
                  <a:lnTo>
                    <a:pt x="88" y="77"/>
                  </a:lnTo>
                  <a:lnTo>
                    <a:pt x="12" y="77"/>
                  </a:lnTo>
                  <a:lnTo>
                    <a:pt x="12" y="108"/>
                  </a:lnTo>
                  <a:lnTo>
                    <a:pt x="88" y="108"/>
                  </a:lnTo>
                  <a:lnTo>
                    <a:pt x="88" y="18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206" y="213"/>
                  </a:lnTo>
                  <a:lnTo>
                    <a:pt x="206" y="182"/>
                  </a:lnTo>
                  <a:lnTo>
                    <a:pt x="118" y="182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8"/>
            <p:cNvSpPr/>
            <p:nvPr/>
          </p:nvSpPr>
          <p:spPr bwMode="auto">
            <a:xfrm>
              <a:off x="6588125" y="4330700"/>
              <a:ext cx="101600" cy="106362"/>
            </a:xfrm>
            <a:custGeom>
              <a:avLst/>
              <a:gdLst>
                <a:gd name="T0" fmla="*/ 16 w 27"/>
                <a:gd name="T1" fmla="*/ 28 h 28"/>
                <a:gd name="T2" fmla="*/ 27 w 27"/>
                <a:gd name="T3" fmla="*/ 19 h 28"/>
                <a:gd name="T4" fmla="*/ 11 w 27"/>
                <a:gd name="T5" fmla="*/ 0 h 28"/>
                <a:gd name="T6" fmla="*/ 0 w 27"/>
                <a:gd name="T7" fmla="*/ 8 h 28"/>
                <a:gd name="T8" fmla="*/ 16 w 2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6" y="28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1" y="12"/>
                    <a:pt x="11" y="0"/>
                    <a:pt x="11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9" y="18"/>
                    <a:pt x="16" y="28"/>
                    <a:pt x="16" y="28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9"/>
            <p:cNvSpPr/>
            <p:nvPr/>
          </p:nvSpPr>
          <p:spPr bwMode="auto">
            <a:xfrm>
              <a:off x="6888163" y="4065588"/>
              <a:ext cx="241300" cy="538162"/>
            </a:xfrm>
            <a:custGeom>
              <a:avLst/>
              <a:gdLst>
                <a:gd name="T0" fmla="*/ 55 w 64"/>
                <a:gd name="T1" fmla="*/ 91 h 142"/>
                <a:gd name="T2" fmla="*/ 64 w 64"/>
                <a:gd name="T3" fmla="*/ 80 h 142"/>
                <a:gd name="T4" fmla="*/ 40 w 64"/>
                <a:gd name="T5" fmla="*/ 60 h 142"/>
                <a:gd name="T6" fmla="*/ 40 w 64"/>
                <a:gd name="T7" fmla="*/ 53 h 142"/>
                <a:gd name="T8" fmla="*/ 60 w 64"/>
                <a:gd name="T9" fmla="*/ 53 h 142"/>
                <a:gd name="T10" fmla="*/ 60 w 64"/>
                <a:gd name="T11" fmla="*/ 40 h 142"/>
                <a:gd name="T12" fmla="*/ 40 w 64"/>
                <a:gd name="T13" fmla="*/ 40 h 142"/>
                <a:gd name="T14" fmla="*/ 40 w 64"/>
                <a:gd name="T15" fmla="*/ 19 h 142"/>
                <a:gd name="T16" fmla="*/ 61 w 64"/>
                <a:gd name="T17" fmla="*/ 14 h 142"/>
                <a:gd name="T18" fmla="*/ 58 w 64"/>
                <a:gd name="T19" fmla="*/ 0 h 142"/>
                <a:gd name="T20" fmla="*/ 5 w 64"/>
                <a:gd name="T21" fmla="*/ 9 h 142"/>
                <a:gd name="T22" fmla="*/ 7 w 64"/>
                <a:gd name="T23" fmla="*/ 22 h 142"/>
                <a:gd name="T24" fmla="*/ 26 w 64"/>
                <a:gd name="T25" fmla="*/ 19 h 142"/>
                <a:gd name="T26" fmla="*/ 26 w 64"/>
                <a:gd name="T27" fmla="*/ 40 h 142"/>
                <a:gd name="T28" fmla="*/ 3 w 64"/>
                <a:gd name="T29" fmla="*/ 40 h 142"/>
                <a:gd name="T30" fmla="*/ 3 w 64"/>
                <a:gd name="T31" fmla="*/ 53 h 142"/>
                <a:gd name="T32" fmla="*/ 24 w 64"/>
                <a:gd name="T33" fmla="*/ 53 h 142"/>
                <a:gd name="T34" fmla="*/ 0 w 64"/>
                <a:gd name="T35" fmla="*/ 101 h 142"/>
                <a:gd name="T36" fmla="*/ 11 w 64"/>
                <a:gd name="T37" fmla="*/ 112 h 142"/>
                <a:gd name="T38" fmla="*/ 26 w 64"/>
                <a:gd name="T39" fmla="*/ 84 h 142"/>
                <a:gd name="T40" fmla="*/ 26 w 64"/>
                <a:gd name="T41" fmla="*/ 142 h 142"/>
                <a:gd name="T42" fmla="*/ 40 w 64"/>
                <a:gd name="T43" fmla="*/ 142 h 142"/>
                <a:gd name="T44" fmla="*/ 40 w 64"/>
                <a:gd name="T45" fmla="*/ 77 h 142"/>
                <a:gd name="T46" fmla="*/ 55 w 64"/>
                <a:gd name="T47" fmla="*/ 9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42">
                  <a:moveTo>
                    <a:pt x="55" y="91"/>
                  </a:moveTo>
                  <a:cubicBezTo>
                    <a:pt x="64" y="80"/>
                    <a:pt x="64" y="80"/>
                    <a:pt x="64" y="8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9" y="16"/>
                    <a:pt x="61" y="14"/>
                    <a:pt x="61" y="1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6" y="4"/>
                    <a:pt x="5" y="9"/>
                    <a:pt x="5" y="9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3" y="58"/>
                    <a:pt x="15" y="80"/>
                    <a:pt x="0" y="101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11" y="112"/>
                    <a:pt x="19" y="98"/>
                    <a:pt x="26" y="84"/>
                  </a:cubicBezTo>
                  <a:cubicBezTo>
                    <a:pt x="26" y="142"/>
                    <a:pt x="26" y="142"/>
                    <a:pt x="26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40" y="77"/>
                    <a:pt x="40" y="77"/>
                    <a:pt x="40" y="77"/>
                  </a:cubicBezTo>
                  <a:lnTo>
                    <a:pt x="55" y="91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0"/>
            <p:cNvSpPr/>
            <p:nvPr/>
          </p:nvSpPr>
          <p:spPr bwMode="auto">
            <a:xfrm>
              <a:off x="7085013" y="4038600"/>
              <a:ext cx="360362" cy="565150"/>
            </a:xfrm>
            <a:custGeom>
              <a:avLst/>
              <a:gdLst>
                <a:gd name="T0" fmla="*/ 59 w 96"/>
                <a:gd name="T1" fmla="*/ 76 h 149"/>
                <a:gd name="T2" fmla="*/ 62 w 96"/>
                <a:gd name="T3" fmla="*/ 69 h 149"/>
                <a:gd name="T4" fmla="*/ 49 w 96"/>
                <a:gd name="T5" fmla="*/ 67 h 149"/>
                <a:gd name="T6" fmla="*/ 55 w 96"/>
                <a:gd name="T7" fmla="*/ 64 h 149"/>
                <a:gd name="T8" fmla="*/ 91 w 96"/>
                <a:gd name="T9" fmla="*/ 26 h 149"/>
                <a:gd name="T10" fmla="*/ 91 w 96"/>
                <a:gd name="T11" fmla="*/ 14 h 149"/>
                <a:gd name="T12" fmla="*/ 44 w 96"/>
                <a:gd name="T13" fmla="*/ 14 h 149"/>
                <a:gd name="T14" fmla="*/ 49 w 96"/>
                <a:gd name="T15" fmla="*/ 5 h 149"/>
                <a:gd name="T16" fmla="*/ 36 w 96"/>
                <a:gd name="T17" fmla="*/ 0 h 149"/>
                <a:gd name="T18" fmla="*/ 3 w 96"/>
                <a:gd name="T19" fmla="*/ 40 h 149"/>
                <a:gd name="T20" fmla="*/ 15 w 96"/>
                <a:gd name="T21" fmla="*/ 49 h 149"/>
                <a:gd name="T22" fmla="*/ 35 w 96"/>
                <a:gd name="T23" fmla="*/ 27 h 149"/>
                <a:gd name="T24" fmla="*/ 75 w 96"/>
                <a:gd name="T25" fmla="*/ 27 h 149"/>
                <a:gd name="T26" fmla="*/ 53 w 96"/>
                <a:gd name="T27" fmla="*/ 49 h 149"/>
                <a:gd name="T28" fmla="*/ 35 w 96"/>
                <a:gd name="T29" fmla="*/ 34 h 149"/>
                <a:gd name="T30" fmla="*/ 26 w 96"/>
                <a:gd name="T31" fmla="*/ 44 h 149"/>
                <a:gd name="T32" fmla="*/ 41 w 96"/>
                <a:gd name="T33" fmla="*/ 56 h 149"/>
                <a:gd name="T34" fmla="*/ 6 w 96"/>
                <a:gd name="T35" fmla="*/ 71 h 149"/>
                <a:gd name="T36" fmla="*/ 15 w 96"/>
                <a:gd name="T37" fmla="*/ 82 h 149"/>
                <a:gd name="T38" fmla="*/ 46 w 96"/>
                <a:gd name="T39" fmla="*/ 69 h 149"/>
                <a:gd name="T40" fmla="*/ 27 w 96"/>
                <a:gd name="T41" fmla="*/ 91 h 149"/>
                <a:gd name="T42" fmla="*/ 3 w 96"/>
                <a:gd name="T43" fmla="*/ 108 h 149"/>
                <a:gd name="T44" fmla="*/ 13 w 96"/>
                <a:gd name="T45" fmla="*/ 119 h 149"/>
                <a:gd name="T46" fmla="*/ 50 w 96"/>
                <a:gd name="T47" fmla="*/ 89 h 149"/>
                <a:gd name="T48" fmla="*/ 80 w 96"/>
                <a:gd name="T49" fmla="*/ 89 h 149"/>
                <a:gd name="T50" fmla="*/ 57 w 96"/>
                <a:gd name="T51" fmla="*/ 121 h 149"/>
                <a:gd name="T52" fmla="*/ 40 w 96"/>
                <a:gd name="T53" fmla="*/ 105 h 149"/>
                <a:gd name="T54" fmla="*/ 30 w 96"/>
                <a:gd name="T55" fmla="*/ 113 h 149"/>
                <a:gd name="T56" fmla="*/ 44 w 96"/>
                <a:gd name="T57" fmla="*/ 127 h 149"/>
                <a:gd name="T58" fmla="*/ 0 w 96"/>
                <a:gd name="T59" fmla="*/ 137 h 149"/>
                <a:gd name="T60" fmla="*/ 6 w 96"/>
                <a:gd name="T61" fmla="*/ 149 h 149"/>
                <a:gd name="T62" fmla="*/ 68 w 96"/>
                <a:gd name="T63" fmla="*/ 128 h 149"/>
                <a:gd name="T64" fmla="*/ 96 w 96"/>
                <a:gd name="T65" fmla="*/ 89 h 149"/>
                <a:gd name="T66" fmla="*/ 96 w 96"/>
                <a:gd name="T67" fmla="*/ 76 h 149"/>
                <a:gd name="T68" fmla="*/ 59 w 96"/>
                <a:gd name="T69" fmla="*/ 7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49">
                  <a:moveTo>
                    <a:pt x="59" y="76"/>
                  </a:moveTo>
                  <a:cubicBezTo>
                    <a:pt x="60" y="74"/>
                    <a:pt x="61" y="72"/>
                    <a:pt x="62" y="69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51" y="66"/>
                    <a:pt x="53" y="65"/>
                    <a:pt x="55" y="64"/>
                  </a:cubicBezTo>
                  <a:cubicBezTo>
                    <a:pt x="82" y="46"/>
                    <a:pt x="91" y="26"/>
                    <a:pt x="91" y="2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6" y="11"/>
                    <a:pt x="48" y="8"/>
                    <a:pt x="49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25" y="24"/>
                    <a:pt x="3" y="4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25" y="40"/>
                    <a:pt x="3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69" y="36"/>
                    <a:pt x="61" y="43"/>
                    <a:pt x="53" y="49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23" y="66"/>
                    <a:pt x="6" y="71"/>
                    <a:pt x="6" y="71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28" y="77"/>
                    <a:pt x="37" y="73"/>
                    <a:pt x="46" y="69"/>
                  </a:cubicBezTo>
                  <a:cubicBezTo>
                    <a:pt x="43" y="73"/>
                    <a:pt x="38" y="81"/>
                    <a:pt x="27" y="91"/>
                  </a:cubicBezTo>
                  <a:cubicBezTo>
                    <a:pt x="21" y="97"/>
                    <a:pt x="13" y="103"/>
                    <a:pt x="3" y="108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34" y="108"/>
                    <a:pt x="5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77" y="104"/>
                    <a:pt x="68" y="114"/>
                    <a:pt x="57" y="121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9" y="122"/>
                    <a:pt x="44" y="127"/>
                  </a:cubicBezTo>
                  <a:cubicBezTo>
                    <a:pt x="23" y="136"/>
                    <a:pt x="0" y="137"/>
                    <a:pt x="0" y="137"/>
                  </a:cubicBezTo>
                  <a:cubicBezTo>
                    <a:pt x="6" y="149"/>
                    <a:pt x="6" y="149"/>
                    <a:pt x="6" y="149"/>
                  </a:cubicBezTo>
                  <a:cubicBezTo>
                    <a:pt x="35" y="146"/>
                    <a:pt x="54" y="138"/>
                    <a:pt x="68" y="128"/>
                  </a:cubicBezTo>
                  <a:cubicBezTo>
                    <a:pt x="91" y="111"/>
                    <a:pt x="96" y="89"/>
                    <a:pt x="96" y="89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59" y="76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41"/>
            <p:cNvSpPr/>
            <p:nvPr/>
          </p:nvSpPr>
          <p:spPr bwMode="auto">
            <a:xfrm>
              <a:off x="7543800" y="4095750"/>
              <a:ext cx="228600" cy="53975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2"/>
            <p:cNvSpPr/>
            <p:nvPr/>
          </p:nvSpPr>
          <p:spPr bwMode="auto">
            <a:xfrm>
              <a:off x="7516813" y="4243388"/>
              <a:ext cx="277812" cy="311150"/>
            </a:xfrm>
            <a:custGeom>
              <a:avLst/>
              <a:gdLst>
                <a:gd name="T0" fmla="*/ 56 w 74"/>
                <a:gd name="T1" fmla="*/ 73 h 82"/>
                <a:gd name="T2" fmla="*/ 70 w 74"/>
                <a:gd name="T3" fmla="*/ 68 h 82"/>
                <a:gd name="T4" fmla="*/ 53 w 74"/>
                <a:gd name="T5" fmla="*/ 29 h 82"/>
                <a:gd name="T6" fmla="*/ 40 w 74"/>
                <a:gd name="T7" fmla="*/ 35 h 82"/>
                <a:gd name="T8" fmla="*/ 50 w 74"/>
                <a:gd name="T9" fmla="*/ 58 h 82"/>
                <a:gd name="T10" fmla="*/ 19 w 74"/>
                <a:gd name="T11" fmla="*/ 66 h 82"/>
                <a:gd name="T12" fmla="*/ 30 w 74"/>
                <a:gd name="T13" fmla="*/ 39 h 82"/>
                <a:gd name="T14" fmla="*/ 40 w 74"/>
                <a:gd name="T15" fmla="*/ 13 h 82"/>
                <a:gd name="T16" fmla="*/ 74 w 74"/>
                <a:gd name="T17" fmla="*/ 13 h 82"/>
                <a:gd name="T18" fmla="*/ 74 w 74"/>
                <a:gd name="T19" fmla="*/ 0 h 82"/>
                <a:gd name="T20" fmla="*/ 0 w 74"/>
                <a:gd name="T21" fmla="*/ 0 h 82"/>
                <a:gd name="T22" fmla="*/ 0 w 74"/>
                <a:gd name="T23" fmla="*/ 13 h 82"/>
                <a:gd name="T24" fmla="*/ 24 w 74"/>
                <a:gd name="T25" fmla="*/ 13 h 82"/>
                <a:gd name="T26" fmla="*/ 13 w 74"/>
                <a:gd name="T27" fmla="*/ 48 h 82"/>
                <a:gd name="T28" fmla="*/ 0 w 74"/>
                <a:gd name="T29" fmla="*/ 71 h 82"/>
                <a:gd name="T30" fmla="*/ 4 w 74"/>
                <a:gd name="T31" fmla="*/ 82 h 82"/>
                <a:gd name="T32" fmla="*/ 55 w 74"/>
                <a:gd name="T33" fmla="*/ 70 h 82"/>
                <a:gd name="T34" fmla="*/ 56 w 74"/>
                <a:gd name="T35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82">
                  <a:moveTo>
                    <a:pt x="56" y="73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67" y="60"/>
                    <a:pt x="53" y="29"/>
                    <a:pt x="53" y="29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42"/>
                    <a:pt x="47" y="51"/>
                    <a:pt x="50" y="58"/>
                  </a:cubicBezTo>
                  <a:cubicBezTo>
                    <a:pt x="44" y="59"/>
                    <a:pt x="27" y="63"/>
                    <a:pt x="19" y="66"/>
                  </a:cubicBezTo>
                  <a:cubicBezTo>
                    <a:pt x="19" y="66"/>
                    <a:pt x="23" y="59"/>
                    <a:pt x="30" y="39"/>
                  </a:cubicBezTo>
                  <a:cubicBezTo>
                    <a:pt x="36" y="22"/>
                    <a:pt x="37" y="17"/>
                    <a:pt x="40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8"/>
                    <a:pt x="19" y="33"/>
                    <a:pt x="13" y="48"/>
                  </a:cubicBezTo>
                  <a:cubicBezTo>
                    <a:pt x="9" y="57"/>
                    <a:pt x="5" y="65"/>
                    <a:pt x="0" y="7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1" y="71"/>
                    <a:pt x="55" y="70"/>
                  </a:cubicBezTo>
                  <a:cubicBezTo>
                    <a:pt x="56" y="72"/>
                    <a:pt x="56" y="73"/>
                    <a:pt x="56" y="73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3"/>
            <p:cNvSpPr/>
            <p:nvPr/>
          </p:nvSpPr>
          <p:spPr bwMode="auto">
            <a:xfrm>
              <a:off x="7716838" y="4046538"/>
              <a:ext cx="334962" cy="565150"/>
            </a:xfrm>
            <a:custGeom>
              <a:avLst/>
              <a:gdLst>
                <a:gd name="T0" fmla="*/ 50 w 89"/>
                <a:gd name="T1" fmla="*/ 30 h 149"/>
                <a:gd name="T2" fmla="*/ 50 w 89"/>
                <a:gd name="T3" fmla="*/ 0 h 149"/>
                <a:gd name="T4" fmla="*/ 35 w 89"/>
                <a:gd name="T5" fmla="*/ 0 h 149"/>
                <a:gd name="T6" fmla="*/ 35 w 89"/>
                <a:gd name="T7" fmla="*/ 30 h 149"/>
                <a:gd name="T8" fmla="*/ 16 w 89"/>
                <a:gd name="T9" fmla="*/ 30 h 149"/>
                <a:gd name="T10" fmla="*/ 16 w 89"/>
                <a:gd name="T11" fmla="*/ 44 h 149"/>
                <a:gd name="T12" fmla="*/ 35 w 89"/>
                <a:gd name="T13" fmla="*/ 44 h 149"/>
                <a:gd name="T14" fmla="*/ 34 w 89"/>
                <a:gd name="T15" fmla="*/ 73 h 149"/>
                <a:gd name="T16" fmla="*/ 30 w 89"/>
                <a:gd name="T17" fmla="*/ 97 h 149"/>
                <a:gd name="T18" fmla="*/ 0 w 89"/>
                <a:gd name="T19" fmla="*/ 139 h 149"/>
                <a:gd name="T20" fmla="*/ 11 w 89"/>
                <a:gd name="T21" fmla="*/ 149 h 149"/>
                <a:gd name="T22" fmla="*/ 49 w 89"/>
                <a:gd name="T23" fmla="*/ 67 h 149"/>
                <a:gd name="T24" fmla="*/ 49 w 89"/>
                <a:gd name="T25" fmla="*/ 44 h 149"/>
                <a:gd name="T26" fmla="*/ 74 w 89"/>
                <a:gd name="T27" fmla="*/ 44 h 149"/>
                <a:gd name="T28" fmla="*/ 71 w 89"/>
                <a:gd name="T29" fmla="*/ 119 h 149"/>
                <a:gd name="T30" fmla="*/ 62 w 89"/>
                <a:gd name="T31" fmla="*/ 128 h 149"/>
                <a:gd name="T32" fmla="*/ 45 w 89"/>
                <a:gd name="T33" fmla="*/ 128 h 149"/>
                <a:gd name="T34" fmla="*/ 48 w 89"/>
                <a:gd name="T35" fmla="*/ 143 h 149"/>
                <a:gd name="T36" fmla="*/ 64 w 89"/>
                <a:gd name="T37" fmla="*/ 143 h 149"/>
                <a:gd name="T38" fmla="*/ 86 w 89"/>
                <a:gd name="T39" fmla="*/ 121 h 149"/>
                <a:gd name="T40" fmla="*/ 89 w 89"/>
                <a:gd name="T41" fmla="*/ 30 h 149"/>
                <a:gd name="T42" fmla="*/ 50 w 89"/>
                <a:gd name="T43" fmla="*/ 3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9">
                  <a:moveTo>
                    <a:pt x="50" y="3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3"/>
                    <a:pt x="35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5"/>
                    <a:pt x="35" y="66"/>
                    <a:pt x="34" y="73"/>
                  </a:cubicBezTo>
                  <a:cubicBezTo>
                    <a:pt x="33" y="90"/>
                    <a:pt x="30" y="97"/>
                    <a:pt x="30" y="97"/>
                  </a:cubicBezTo>
                  <a:cubicBezTo>
                    <a:pt x="23" y="126"/>
                    <a:pt x="0" y="139"/>
                    <a:pt x="0" y="139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51" y="124"/>
                    <a:pt x="49" y="67"/>
                    <a:pt x="49" y="67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9"/>
                    <a:pt x="62" y="128"/>
                    <a:pt x="62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85" y="143"/>
                    <a:pt x="86" y="121"/>
                    <a:pt x="86" y="121"/>
                  </a:cubicBezTo>
                  <a:cubicBezTo>
                    <a:pt x="89" y="30"/>
                    <a:pt x="89" y="30"/>
                    <a:pt x="89" y="30"/>
                  </a:cubicBezTo>
                  <a:lnTo>
                    <a:pt x="50" y="30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44"/>
            <p:cNvSpPr/>
            <p:nvPr/>
          </p:nvSpPr>
          <p:spPr bwMode="auto">
            <a:xfrm>
              <a:off x="6256338" y="4811713"/>
              <a:ext cx="46037" cy="223837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45"/>
            <p:cNvSpPr/>
            <p:nvPr/>
          </p:nvSpPr>
          <p:spPr bwMode="auto">
            <a:xfrm>
              <a:off x="6256338" y="4724400"/>
              <a:ext cx="46037" cy="49212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46"/>
            <p:cNvSpPr/>
            <p:nvPr/>
          </p:nvSpPr>
          <p:spPr bwMode="auto">
            <a:xfrm>
              <a:off x="7689850" y="4811713"/>
              <a:ext cx="41275" cy="223837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47"/>
            <p:cNvSpPr/>
            <p:nvPr/>
          </p:nvSpPr>
          <p:spPr bwMode="auto">
            <a:xfrm>
              <a:off x="7780338" y="4702175"/>
              <a:ext cx="41275" cy="333375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48"/>
            <p:cNvSpPr/>
            <p:nvPr/>
          </p:nvSpPr>
          <p:spPr bwMode="auto">
            <a:xfrm>
              <a:off x="7689850" y="4724400"/>
              <a:ext cx="41275" cy="49212"/>
            </a:xfrm>
            <a:prstGeom prst="rect">
              <a:avLst/>
            </a:pr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9"/>
            <p:cNvSpPr/>
            <p:nvPr/>
          </p:nvSpPr>
          <p:spPr bwMode="auto">
            <a:xfrm>
              <a:off x="6030913" y="4702175"/>
              <a:ext cx="188912" cy="333375"/>
            </a:xfrm>
            <a:custGeom>
              <a:avLst/>
              <a:gdLst>
                <a:gd name="T0" fmla="*/ 34 w 50"/>
                <a:gd name="T1" fmla="*/ 29 h 88"/>
                <a:gd name="T2" fmla="*/ 12 w 50"/>
                <a:gd name="T3" fmla="*/ 35 h 88"/>
                <a:gd name="T4" fmla="*/ 12 w 50"/>
                <a:gd name="T5" fmla="*/ 0 h 88"/>
                <a:gd name="T6" fmla="*/ 0 w 50"/>
                <a:gd name="T7" fmla="*/ 0 h 88"/>
                <a:gd name="T8" fmla="*/ 0 w 50"/>
                <a:gd name="T9" fmla="*/ 88 h 88"/>
                <a:gd name="T10" fmla="*/ 12 w 50"/>
                <a:gd name="T11" fmla="*/ 88 h 88"/>
                <a:gd name="T12" fmla="*/ 12 w 50"/>
                <a:gd name="T13" fmla="*/ 48 h 88"/>
                <a:gd name="T14" fmla="*/ 30 w 50"/>
                <a:gd name="T15" fmla="*/ 38 h 88"/>
                <a:gd name="T16" fmla="*/ 37 w 50"/>
                <a:gd name="T17" fmla="*/ 50 h 88"/>
                <a:gd name="T18" fmla="*/ 37 w 50"/>
                <a:gd name="T19" fmla="*/ 88 h 88"/>
                <a:gd name="T20" fmla="*/ 48 w 50"/>
                <a:gd name="T21" fmla="*/ 88 h 88"/>
                <a:gd name="T22" fmla="*/ 48 w 50"/>
                <a:gd name="T23" fmla="*/ 50 h 88"/>
                <a:gd name="T24" fmla="*/ 34 w 50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88">
                  <a:moveTo>
                    <a:pt x="34" y="29"/>
                  </a:moveTo>
                  <a:cubicBezTo>
                    <a:pt x="34" y="29"/>
                    <a:pt x="21" y="25"/>
                    <a:pt x="12" y="3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4"/>
                    <a:pt x="19" y="36"/>
                    <a:pt x="30" y="38"/>
                  </a:cubicBezTo>
                  <a:cubicBezTo>
                    <a:pt x="30" y="38"/>
                    <a:pt x="37" y="39"/>
                    <a:pt x="37" y="50"/>
                  </a:cubicBezTo>
                  <a:cubicBezTo>
                    <a:pt x="37" y="61"/>
                    <a:pt x="37" y="88"/>
                    <a:pt x="37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50" y="32"/>
                    <a:pt x="34" y="29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0"/>
            <p:cNvSpPr/>
            <p:nvPr/>
          </p:nvSpPr>
          <p:spPr bwMode="auto">
            <a:xfrm>
              <a:off x="6346825" y="4797425"/>
              <a:ext cx="188912" cy="238125"/>
            </a:xfrm>
            <a:custGeom>
              <a:avLst/>
              <a:gdLst>
                <a:gd name="T0" fmla="*/ 34 w 50"/>
                <a:gd name="T1" fmla="*/ 4 h 63"/>
                <a:gd name="T2" fmla="*/ 11 w 50"/>
                <a:gd name="T3" fmla="*/ 11 h 63"/>
                <a:gd name="T4" fmla="*/ 9 w 50"/>
                <a:gd name="T5" fmla="*/ 4 h 63"/>
                <a:gd name="T6" fmla="*/ 0 w 50"/>
                <a:gd name="T7" fmla="*/ 4 h 63"/>
                <a:gd name="T8" fmla="*/ 0 w 50"/>
                <a:gd name="T9" fmla="*/ 63 h 63"/>
                <a:gd name="T10" fmla="*/ 11 w 50"/>
                <a:gd name="T11" fmla="*/ 63 h 63"/>
                <a:gd name="T12" fmla="*/ 11 w 50"/>
                <a:gd name="T13" fmla="*/ 23 h 63"/>
                <a:gd name="T14" fmla="*/ 11 w 50"/>
                <a:gd name="T15" fmla="*/ 23 h 63"/>
                <a:gd name="T16" fmla="*/ 30 w 50"/>
                <a:gd name="T17" fmla="*/ 13 h 63"/>
                <a:gd name="T18" fmla="*/ 36 w 50"/>
                <a:gd name="T19" fmla="*/ 25 h 63"/>
                <a:gd name="T20" fmla="*/ 36 w 50"/>
                <a:gd name="T21" fmla="*/ 63 h 63"/>
                <a:gd name="T22" fmla="*/ 48 w 50"/>
                <a:gd name="T23" fmla="*/ 63 h 63"/>
                <a:gd name="T24" fmla="*/ 48 w 50"/>
                <a:gd name="T25" fmla="*/ 25 h 63"/>
                <a:gd name="T26" fmla="*/ 34 w 50"/>
                <a:gd name="T2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3">
                  <a:moveTo>
                    <a:pt x="34" y="4"/>
                  </a:moveTo>
                  <a:cubicBezTo>
                    <a:pt x="34" y="4"/>
                    <a:pt x="20" y="0"/>
                    <a:pt x="11" y="1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0"/>
                    <a:pt x="19" y="12"/>
                    <a:pt x="30" y="13"/>
                  </a:cubicBezTo>
                  <a:cubicBezTo>
                    <a:pt x="30" y="13"/>
                    <a:pt x="36" y="14"/>
                    <a:pt x="36" y="25"/>
                  </a:cubicBezTo>
                  <a:cubicBezTo>
                    <a:pt x="36" y="36"/>
                    <a:pt x="36" y="63"/>
                    <a:pt x="36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50" y="7"/>
                    <a:pt x="34" y="4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"/>
            <p:cNvSpPr/>
            <p:nvPr/>
          </p:nvSpPr>
          <p:spPr bwMode="auto">
            <a:xfrm>
              <a:off x="6538913" y="4792663"/>
              <a:ext cx="203200" cy="250825"/>
            </a:xfrm>
            <a:custGeom>
              <a:avLst/>
              <a:gdLst>
                <a:gd name="T0" fmla="*/ 39 w 54"/>
                <a:gd name="T1" fmla="*/ 6 h 66"/>
                <a:gd name="T2" fmla="*/ 10 w 54"/>
                <a:gd name="T3" fmla="*/ 7 h 66"/>
                <a:gd name="T4" fmla="*/ 10 w 54"/>
                <a:gd name="T5" fmla="*/ 18 h 66"/>
                <a:gd name="T6" fmla="*/ 41 w 54"/>
                <a:gd name="T7" fmla="*/ 29 h 66"/>
                <a:gd name="T8" fmla="*/ 41 w 54"/>
                <a:gd name="T9" fmla="*/ 29 h 66"/>
                <a:gd name="T10" fmla="*/ 15 w 54"/>
                <a:gd name="T11" fmla="*/ 30 h 66"/>
                <a:gd name="T12" fmla="*/ 7 w 54"/>
                <a:gd name="T13" fmla="*/ 54 h 66"/>
                <a:gd name="T14" fmla="*/ 25 w 54"/>
                <a:gd name="T15" fmla="*/ 66 h 66"/>
                <a:gd name="T16" fmla="*/ 42 w 54"/>
                <a:gd name="T17" fmla="*/ 59 h 66"/>
                <a:gd name="T18" fmla="*/ 42 w 54"/>
                <a:gd name="T19" fmla="*/ 64 h 66"/>
                <a:gd name="T20" fmla="*/ 53 w 54"/>
                <a:gd name="T21" fmla="*/ 64 h 66"/>
                <a:gd name="T22" fmla="*/ 53 w 54"/>
                <a:gd name="T23" fmla="*/ 27 h 66"/>
                <a:gd name="T24" fmla="*/ 39 w 54"/>
                <a:gd name="T25" fmla="*/ 6 h 66"/>
                <a:gd name="T26" fmla="*/ 41 w 54"/>
                <a:gd name="T27" fmla="*/ 49 h 66"/>
                <a:gd name="T28" fmla="*/ 25 w 54"/>
                <a:gd name="T29" fmla="*/ 55 h 66"/>
                <a:gd name="T30" fmla="*/ 17 w 54"/>
                <a:gd name="T31" fmla="*/ 45 h 66"/>
                <a:gd name="T32" fmla="*/ 41 w 54"/>
                <a:gd name="T33" fmla="*/ 39 h 66"/>
                <a:gd name="T34" fmla="*/ 41 w 54"/>
                <a:gd name="T35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66">
                  <a:moveTo>
                    <a:pt x="39" y="6"/>
                  </a:moveTo>
                  <a:cubicBezTo>
                    <a:pt x="25" y="0"/>
                    <a:pt x="10" y="7"/>
                    <a:pt x="10" y="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41" y="4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24" y="24"/>
                    <a:pt x="15" y="30"/>
                  </a:cubicBezTo>
                  <a:cubicBezTo>
                    <a:pt x="15" y="30"/>
                    <a:pt x="0" y="38"/>
                    <a:pt x="7" y="54"/>
                  </a:cubicBezTo>
                  <a:cubicBezTo>
                    <a:pt x="7" y="54"/>
                    <a:pt x="12" y="66"/>
                    <a:pt x="25" y="66"/>
                  </a:cubicBezTo>
                  <a:cubicBezTo>
                    <a:pt x="30" y="65"/>
                    <a:pt x="35" y="64"/>
                    <a:pt x="42" y="59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7"/>
                    <a:pt x="54" y="11"/>
                    <a:pt x="39" y="6"/>
                  </a:cubicBezTo>
                  <a:close/>
                  <a:moveTo>
                    <a:pt x="41" y="49"/>
                  </a:moveTo>
                  <a:cubicBezTo>
                    <a:pt x="41" y="49"/>
                    <a:pt x="35" y="55"/>
                    <a:pt x="25" y="55"/>
                  </a:cubicBezTo>
                  <a:cubicBezTo>
                    <a:pt x="25" y="55"/>
                    <a:pt x="16" y="54"/>
                    <a:pt x="17" y="45"/>
                  </a:cubicBezTo>
                  <a:cubicBezTo>
                    <a:pt x="18" y="35"/>
                    <a:pt x="31" y="36"/>
                    <a:pt x="41" y="39"/>
                  </a:cubicBezTo>
                  <a:lnTo>
                    <a:pt x="41" y="49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2"/>
            <p:cNvSpPr/>
            <p:nvPr/>
          </p:nvSpPr>
          <p:spPr bwMode="auto">
            <a:xfrm>
              <a:off x="6865938" y="4724400"/>
              <a:ext cx="304800" cy="311150"/>
            </a:xfrm>
            <a:custGeom>
              <a:avLst/>
              <a:gdLst>
                <a:gd name="T0" fmla="*/ 95 w 192"/>
                <a:gd name="T1" fmla="*/ 144 h 196"/>
                <a:gd name="T2" fmla="*/ 36 w 192"/>
                <a:gd name="T3" fmla="*/ 0 h 196"/>
                <a:gd name="T4" fmla="*/ 0 w 192"/>
                <a:gd name="T5" fmla="*/ 0 h 196"/>
                <a:gd name="T6" fmla="*/ 0 w 192"/>
                <a:gd name="T7" fmla="*/ 196 h 196"/>
                <a:gd name="T8" fmla="*/ 26 w 192"/>
                <a:gd name="T9" fmla="*/ 196 h 196"/>
                <a:gd name="T10" fmla="*/ 26 w 192"/>
                <a:gd name="T11" fmla="*/ 48 h 196"/>
                <a:gd name="T12" fmla="*/ 88 w 192"/>
                <a:gd name="T13" fmla="*/ 196 h 196"/>
                <a:gd name="T14" fmla="*/ 102 w 192"/>
                <a:gd name="T15" fmla="*/ 196 h 196"/>
                <a:gd name="T16" fmla="*/ 164 w 192"/>
                <a:gd name="T17" fmla="*/ 48 h 196"/>
                <a:gd name="T18" fmla="*/ 164 w 192"/>
                <a:gd name="T19" fmla="*/ 196 h 196"/>
                <a:gd name="T20" fmla="*/ 192 w 192"/>
                <a:gd name="T21" fmla="*/ 196 h 196"/>
                <a:gd name="T22" fmla="*/ 192 w 192"/>
                <a:gd name="T23" fmla="*/ 0 h 196"/>
                <a:gd name="T24" fmla="*/ 157 w 192"/>
                <a:gd name="T25" fmla="*/ 0 h 196"/>
                <a:gd name="T26" fmla="*/ 95 w 192"/>
                <a:gd name="T27" fmla="*/ 14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96">
                  <a:moveTo>
                    <a:pt x="95" y="144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26" y="196"/>
                  </a:lnTo>
                  <a:lnTo>
                    <a:pt x="26" y="48"/>
                  </a:lnTo>
                  <a:lnTo>
                    <a:pt x="88" y="196"/>
                  </a:lnTo>
                  <a:lnTo>
                    <a:pt x="102" y="196"/>
                  </a:lnTo>
                  <a:lnTo>
                    <a:pt x="164" y="48"/>
                  </a:lnTo>
                  <a:lnTo>
                    <a:pt x="164" y="196"/>
                  </a:lnTo>
                  <a:lnTo>
                    <a:pt x="192" y="196"/>
                  </a:lnTo>
                  <a:lnTo>
                    <a:pt x="192" y="0"/>
                  </a:lnTo>
                  <a:lnTo>
                    <a:pt x="157" y="0"/>
                  </a:lnTo>
                  <a:lnTo>
                    <a:pt x="95" y="144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3"/>
            <p:cNvSpPr/>
            <p:nvPr/>
          </p:nvSpPr>
          <p:spPr bwMode="auto">
            <a:xfrm>
              <a:off x="7200900" y="4808538"/>
              <a:ext cx="230187" cy="230187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1 h 61"/>
                <a:gd name="T12" fmla="*/ 10 w 61"/>
                <a:gd name="T13" fmla="*/ 30 h 61"/>
                <a:gd name="T14" fmla="*/ 31 w 61"/>
                <a:gd name="T15" fmla="*/ 10 h 61"/>
                <a:gd name="T16" fmla="*/ 51 w 61"/>
                <a:gd name="T17" fmla="*/ 30 h 61"/>
                <a:gd name="T18" fmla="*/ 31 w 61"/>
                <a:gd name="T19" fmla="*/ 5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51"/>
                  </a:moveTo>
                  <a:cubicBezTo>
                    <a:pt x="19" y="51"/>
                    <a:pt x="10" y="42"/>
                    <a:pt x="10" y="30"/>
                  </a:cubicBezTo>
                  <a:cubicBezTo>
                    <a:pt x="10" y="19"/>
                    <a:pt x="19" y="10"/>
                    <a:pt x="31" y="10"/>
                  </a:cubicBezTo>
                  <a:cubicBezTo>
                    <a:pt x="42" y="10"/>
                    <a:pt x="51" y="19"/>
                    <a:pt x="51" y="30"/>
                  </a:cubicBezTo>
                  <a:cubicBezTo>
                    <a:pt x="51" y="42"/>
                    <a:pt x="42" y="51"/>
                    <a:pt x="31" y="51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4"/>
            <p:cNvSpPr/>
            <p:nvPr/>
          </p:nvSpPr>
          <p:spPr bwMode="auto">
            <a:xfrm>
              <a:off x="7461250" y="4702175"/>
              <a:ext cx="198437" cy="341312"/>
            </a:xfrm>
            <a:custGeom>
              <a:avLst/>
              <a:gdLst>
                <a:gd name="T0" fmla="*/ 37 w 53"/>
                <a:gd name="T1" fmla="*/ 30 h 90"/>
                <a:gd name="T2" fmla="*/ 12 w 53"/>
                <a:gd name="T3" fmla="*/ 34 h 90"/>
                <a:gd name="T4" fmla="*/ 12 w 53"/>
                <a:gd name="T5" fmla="*/ 0 h 90"/>
                <a:gd name="T6" fmla="*/ 0 w 53"/>
                <a:gd name="T7" fmla="*/ 0 h 90"/>
                <a:gd name="T8" fmla="*/ 0 w 53"/>
                <a:gd name="T9" fmla="*/ 88 h 90"/>
                <a:gd name="T10" fmla="*/ 9 w 53"/>
                <a:gd name="T11" fmla="*/ 88 h 90"/>
                <a:gd name="T12" fmla="*/ 10 w 53"/>
                <a:gd name="T13" fmla="*/ 83 h 90"/>
                <a:gd name="T14" fmla="*/ 25 w 53"/>
                <a:gd name="T15" fmla="*/ 90 h 90"/>
                <a:gd name="T16" fmla="*/ 43 w 53"/>
                <a:gd name="T17" fmla="*/ 81 h 90"/>
                <a:gd name="T18" fmla="*/ 51 w 53"/>
                <a:gd name="T19" fmla="*/ 64 h 90"/>
                <a:gd name="T20" fmla="*/ 37 w 53"/>
                <a:gd name="T21" fmla="*/ 30 h 90"/>
                <a:gd name="T22" fmla="*/ 26 w 53"/>
                <a:gd name="T23" fmla="*/ 79 h 90"/>
                <a:gd name="T24" fmla="*/ 12 w 53"/>
                <a:gd name="T25" fmla="*/ 73 h 90"/>
                <a:gd name="T26" fmla="*/ 12 w 53"/>
                <a:gd name="T27" fmla="*/ 44 h 90"/>
                <a:gd name="T28" fmla="*/ 25 w 53"/>
                <a:gd name="T29" fmla="*/ 38 h 90"/>
                <a:gd name="T30" fmla="*/ 39 w 53"/>
                <a:gd name="T31" fmla="*/ 55 h 90"/>
                <a:gd name="T32" fmla="*/ 26 w 53"/>
                <a:gd name="T33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0">
                  <a:moveTo>
                    <a:pt x="37" y="30"/>
                  </a:moveTo>
                  <a:cubicBezTo>
                    <a:pt x="22" y="23"/>
                    <a:pt x="12" y="34"/>
                    <a:pt x="12" y="3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6" y="89"/>
                    <a:pt x="25" y="90"/>
                    <a:pt x="25" y="90"/>
                  </a:cubicBezTo>
                  <a:cubicBezTo>
                    <a:pt x="33" y="90"/>
                    <a:pt x="39" y="86"/>
                    <a:pt x="43" y="81"/>
                  </a:cubicBezTo>
                  <a:cubicBezTo>
                    <a:pt x="48" y="76"/>
                    <a:pt x="51" y="68"/>
                    <a:pt x="51" y="64"/>
                  </a:cubicBezTo>
                  <a:cubicBezTo>
                    <a:pt x="53" y="55"/>
                    <a:pt x="52" y="38"/>
                    <a:pt x="37" y="30"/>
                  </a:cubicBezTo>
                  <a:close/>
                  <a:moveTo>
                    <a:pt x="26" y="79"/>
                  </a:moveTo>
                  <a:cubicBezTo>
                    <a:pt x="15" y="79"/>
                    <a:pt x="12" y="73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7" y="38"/>
                    <a:pt x="25" y="38"/>
                  </a:cubicBezTo>
                  <a:cubicBezTo>
                    <a:pt x="34" y="38"/>
                    <a:pt x="38" y="45"/>
                    <a:pt x="39" y="55"/>
                  </a:cubicBezTo>
                  <a:cubicBezTo>
                    <a:pt x="41" y="65"/>
                    <a:pt x="38" y="79"/>
                    <a:pt x="26" y="79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5"/>
            <p:cNvSpPr/>
            <p:nvPr/>
          </p:nvSpPr>
          <p:spPr bwMode="auto">
            <a:xfrm>
              <a:off x="7840663" y="4805363"/>
              <a:ext cx="206375" cy="238125"/>
            </a:xfrm>
            <a:custGeom>
              <a:avLst/>
              <a:gdLst>
                <a:gd name="T0" fmla="*/ 48 w 55"/>
                <a:gd name="T1" fmla="*/ 9 h 63"/>
                <a:gd name="T2" fmla="*/ 30 w 55"/>
                <a:gd name="T3" fmla="*/ 1 h 63"/>
                <a:gd name="T4" fmla="*/ 14 w 55"/>
                <a:gd name="T5" fmla="*/ 7 h 63"/>
                <a:gd name="T6" fmla="*/ 5 w 55"/>
                <a:gd name="T7" fmla="*/ 21 h 63"/>
                <a:gd name="T8" fmla="*/ 10 w 55"/>
                <a:gd name="T9" fmla="*/ 53 h 63"/>
                <a:gd name="T10" fmla="*/ 30 w 55"/>
                <a:gd name="T11" fmla="*/ 62 h 63"/>
                <a:gd name="T12" fmla="*/ 52 w 55"/>
                <a:gd name="T13" fmla="*/ 59 h 63"/>
                <a:gd name="T14" fmla="*/ 52 w 55"/>
                <a:gd name="T15" fmla="*/ 49 h 63"/>
                <a:gd name="T16" fmla="*/ 15 w 55"/>
                <a:gd name="T17" fmla="*/ 35 h 63"/>
                <a:gd name="T18" fmla="*/ 54 w 55"/>
                <a:gd name="T19" fmla="*/ 35 h 63"/>
                <a:gd name="T20" fmla="*/ 48 w 55"/>
                <a:gd name="T21" fmla="*/ 9 h 63"/>
                <a:gd name="T22" fmla="*/ 16 w 55"/>
                <a:gd name="T23" fmla="*/ 25 h 63"/>
                <a:gd name="T24" fmla="*/ 30 w 55"/>
                <a:gd name="T25" fmla="*/ 11 h 63"/>
                <a:gd name="T26" fmla="*/ 42 w 55"/>
                <a:gd name="T27" fmla="*/ 25 h 63"/>
                <a:gd name="T28" fmla="*/ 16 w 55"/>
                <a:gd name="T29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63">
                  <a:moveTo>
                    <a:pt x="48" y="9"/>
                  </a:moveTo>
                  <a:cubicBezTo>
                    <a:pt x="42" y="0"/>
                    <a:pt x="30" y="1"/>
                    <a:pt x="30" y="1"/>
                  </a:cubicBezTo>
                  <a:cubicBezTo>
                    <a:pt x="24" y="1"/>
                    <a:pt x="18" y="4"/>
                    <a:pt x="14" y="7"/>
                  </a:cubicBezTo>
                  <a:cubicBezTo>
                    <a:pt x="7" y="13"/>
                    <a:pt x="5" y="21"/>
                    <a:pt x="5" y="21"/>
                  </a:cubicBezTo>
                  <a:cubicBezTo>
                    <a:pt x="0" y="41"/>
                    <a:pt x="10" y="53"/>
                    <a:pt x="10" y="53"/>
                  </a:cubicBezTo>
                  <a:cubicBezTo>
                    <a:pt x="14" y="59"/>
                    <a:pt x="23" y="62"/>
                    <a:pt x="30" y="62"/>
                  </a:cubicBezTo>
                  <a:cubicBezTo>
                    <a:pt x="43" y="63"/>
                    <a:pt x="52" y="59"/>
                    <a:pt x="52" y="5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16" y="61"/>
                    <a:pt x="15" y="35"/>
                    <a:pt x="15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5" y="22"/>
                    <a:pt x="52" y="14"/>
                    <a:pt x="48" y="9"/>
                  </a:cubicBezTo>
                  <a:close/>
                  <a:moveTo>
                    <a:pt x="16" y="25"/>
                  </a:moveTo>
                  <a:cubicBezTo>
                    <a:pt x="16" y="25"/>
                    <a:pt x="19" y="11"/>
                    <a:pt x="30" y="11"/>
                  </a:cubicBezTo>
                  <a:cubicBezTo>
                    <a:pt x="42" y="11"/>
                    <a:pt x="42" y="25"/>
                    <a:pt x="42" y="25"/>
                  </a:cubicBezTo>
                  <a:lnTo>
                    <a:pt x="16" y="25"/>
                  </a:ln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6"/>
            <p:cNvSpPr/>
            <p:nvPr/>
          </p:nvSpPr>
          <p:spPr bwMode="auto">
            <a:xfrm>
              <a:off x="5692775" y="4718050"/>
              <a:ext cx="304800" cy="320675"/>
            </a:xfrm>
            <a:custGeom>
              <a:avLst/>
              <a:gdLst>
                <a:gd name="T0" fmla="*/ 41 w 81"/>
                <a:gd name="T1" fmla="*/ 74 h 85"/>
                <a:gd name="T2" fmla="*/ 11 w 81"/>
                <a:gd name="T3" fmla="*/ 43 h 85"/>
                <a:gd name="T4" fmla="*/ 41 w 81"/>
                <a:gd name="T5" fmla="*/ 11 h 85"/>
                <a:gd name="T6" fmla="*/ 68 w 81"/>
                <a:gd name="T7" fmla="*/ 27 h 85"/>
                <a:gd name="T8" fmla="*/ 81 w 81"/>
                <a:gd name="T9" fmla="*/ 27 h 85"/>
                <a:gd name="T10" fmla="*/ 42 w 81"/>
                <a:gd name="T11" fmla="*/ 0 h 85"/>
                <a:gd name="T12" fmla="*/ 0 w 81"/>
                <a:gd name="T13" fmla="*/ 43 h 85"/>
                <a:gd name="T14" fmla="*/ 42 w 81"/>
                <a:gd name="T15" fmla="*/ 85 h 85"/>
                <a:gd name="T16" fmla="*/ 81 w 81"/>
                <a:gd name="T17" fmla="*/ 57 h 85"/>
                <a:gd name="T18" fmla="*/ 69 w 81"/>
                <a:gd name="T19" fmla="*/ 57 h 85"/>
                <a:gd name="T20" fmla="*/ 41 w 81"/>
                <a:gd name="T2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5">
                  <a:moveTo>
                    <a:pt x="41" y="74"/>
                  </a:moveTo>
                  <a:cubicBezTo>
                    <a:pt x="24" y="74"/>
                    <a:pt x="11" y="60"/>
                    <a:pt x="11" y="43"/>
                  </a:cubicBezTo>
                  <a:cubicBezTo>
                    <a:pt x="11" y="25"/>
                    <a:pt x="24" y="11"/>
                    <a:pt x="41" y="11"/>
                  </a:cubicBezTo>
                  <a:cubicBezTo>
                    <a:pt x="53" y="11"/>
                    <a:pt x="63" y="18"/>
                    <a:pt x="68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5" y="11"/>
                    <a:pt x="59" y="0"/>
                    <a:pt x="42" y="0"/>
                  </a:cubicBezTo>
                  <a:cubicBezTo>
                    <a:pt x="18" y="0"/>
                    <a:pt x="0" y="19"/>
                    <a:pt x="0" y="43"/>
                  </a:cubicBezTo>
                  <a:cubicBezTo>
                    <a:pt x="0" y="66"/>
                    <a:pt x="18" y="85"/>
                    <a:pt x="42" y="85"/>
                  </a:cubicBezTo>
                  <a:cubicBezTo>
                    <a:pt x="60" y="85"/>
                    <a:pt x="75" y="73"/>
                    <a:pt x="81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3" y="67"/>
                    <a:pt x="53" y="74"/>
                    <a:pt x="41" y="74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4244975" y="4305300"/>
              <a:ext cx="1139825" cy="511175"/>
            </a:xfrm>
            <a:custGeom>
              <a:avLst/>
              <a:gdLst>
                <a:gd name="T0" fmla="*/ 5 w 303"/>
                <a:gd name="T1" fmla="*/ 20 h 135"/>
                <a:gd name="T2" fmla="*/ 72 w 303"/>
                <a:gd name="T3" fmla="*/ 90 h 135"/>
                <a:gd name="T4" fmla="*/ 100 w 303"/>
                <a:gd name="T5" fmla="*/ 89 h 135"/>
                <a:gd name="T6" fmla="*/ 174 w 303"/>
                <a:gd name="T7" fmla="*/ 22 h 135"/>
                <a:gd name="T8" fmla="*/ 221 w 303"/>
                <a:gd name="T9" fmla="*/ 22 h 135"/>
                <a:gd name="T10" fmla="*/ 302 w 303"/>
                <a:gd name="T11" fmla="*/ 107 h 135"/>
                <a:gd name="T12" fmla="*/ 302 w 303"/>
                <a:gd name="T13" fmla="*/ 111 h 135"/>
                <a:gd name="T14" fmla="*/ 298 w 303"/>
                <a:gd name="T15" fmla="*/ 121 h 135"/>
                <a:gd name="T16" fmla="*/ 230 w 303"/>
                <a:gd name="T17" fmla="*/ 50 h 135"/>
                <a:gd name="T18" fmla="*/ 204 w 303"/>
                <a:gd name="T19" fmla="*/ 51 h 135"/>
                <a:gd name="T20" fmla="*/ 125 w 303"/>
                <a:gd name="T21" fmla="*/ 121 h 135"/>
                <a:gd name="T22" fmla="*/ 79 w 303"/>
                <a:gd name="T23" fmla="*/ 116 h 135"/>
                <a:gd name="T24" fmla="*/ 1 w 303"/>
                <a:gd name="T25" fmla="*/ 33 h 135"/>
                <a:gd name="T26" fmla="*/ 1 w 303"/>
                <a:gd name="T27" fmla="*/ 29 h 135"/>
                <a:gd name="T28" fmla="*/ 5 w 303"/>
                <a:gd name="T29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135">
                  <a:moveTo>
                    <a:pt x="5" y="20"/>
                  </a:moveTo>
                  <a:cubicBezTo>
                    <a:pt x="5" y="20"/>
                    <a:pt x="37" y="62"/>
                    <a:pt x="72" y="90"/>
                  </a:cubicBezTo>
                  <a:cubicBezTo>
                    <a:pt x="72" y="90"/>
                    <a:pt x="86" y="102"/>
                    <a:pt x="100" y="89"/>
                  </a:cubicBezTo>
                  <a:cubicBezTo>
                    <a:pt x="114" y="76"/>
                    <a:pt x="174" y="22"/>
                    <a:pt x="174" y="22"/>
                  </a:cubicBezTo>
                  <a:cubicBezTo>
                    <a:pt x="174" y="22"/>
                    <a:pt x="196" y="0"/>
                    <a:pt x="221" y="22"/>
                  </a:cubicBezTo>
                  <a:cubicBezTo>
                    <a:pt x="221" y="22"/>
                    <a:pt x="273" y="68"/>
                    <a:pt x="302" y="107"/>
                  </a:cubicBezTo>
                  <a:cubicBezTo>
                    <a:pt x="302" y="107"/>
                    <a:pt x="303" y="109"/>
                    <a:pt x="302" y="111"/>
                  </a:cubicBezTo>
                  <a:cubicBezTo>
                    <a:pt x="300" y="114"/>
                    <a:pt x="298" y="121"/>
                    <a:pt x="298" y="121"/>
                  </a:cubicBezTo>
                  <a:cubicBezTo>
                    <a:pt x="298" y="121"/>
                    <a:pt x="266" y="80"/>
                    <a:pt x="230" y="50"/>
                  </a:cubicBezTo>
                  <a:cubicBezTo>
                    <a:pt x="230" y="50"/>
                    <a:pt x="216" y="39"/>
                    <a:pt x="204" y="51"/>
                  </a:cubicBezTo>
                  <a:cubicBezTo>
                    <a:pt x="192" y="62"/>
                    <a:pt x="134" y="115"/>
                    <a:pt x="125" y="121"/>
                  </a:cubicBezTo>
                  <a:cubicBezTo>
                    <a:pt x="116" y="128"/>
                    <a:pt x="101" y="135"/>
                    <a:pt x="79" y="116"/>
                  </a:cubicBezTo>
                  <a:cubicBezTo>
                    <a:pt x="62" y="101"/>
                    <a:pt x="18" y="60"/>
                    <a:pt x="1" y="33"/>
                  </a:cubicBezTo>
                  <a:cubicBezTo>
                    <a:pt x="1" y="33"/>
                    <a:pt x="0" y="32"/>
                    <a:pt x="1" y="29"/>
                  </a:cubicBezTo>
                  <a:cubicBezTo>
                    <a:pt x="2" y="26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9DC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4289425" y="3963988"/>
              <a:ext cx="1120775" cy="579437"/>
            </a:xfrm>
            <a:custGeom>
              <a:avLst/>
              <a:gdLst>
                <a:gd name="T0" fmla="*/ 0 w 298"/>
                <a:gd name="T1" fmla="*/ 97 h 153"/>
                <a:gd name="T2" fmla="*/ 18 w 298"/>
                <a:gd name="T3" fmla="*/ 117 h 153"/>
                <a:gd name="T4" fmla="*/ 24 w 298"/>
                <a:gd name="T5" fmla="*/ 116 h 153"/>
                <a:gd name="T6" fmla="*/ 107 w 298"/>
                <a:gd name="T7" fmla="*/ 43 h 153"/>
                <a:gd name="T8" fmla="*/ 147 w 298"/>
                <a:gd name="T9" fmla="*/ 27 h 153"/>
                <a:gd name="T10" fmla="*/ 182 w 298"/>
                <a:gd name="T11" fmla="*/ 33 h 153"/>
                <a:gd name="T12" fmla="*/ 237 w 298"/>
                <a:gd name="T13" fmla="*/ 77 h 153"/>
                <a:gd name="T14" fmla="*/ 276 w 298"/>
                <a:gd name="T15" fmla="*/ 123 h 153"/>
                <a:gd name="T16" fmla="*/ 297 w 298"/>
                <a:gd name="T17" fmla="*/ 153 h 153"/>
                <a:gd name="T18" fmla="*/ 292 w 298"/>
                <a:gd name="T19" fmla="*/ 129 h 153"/>
                <a:gd name="T20" fmla="*/ 224 w 298"/>
                <a:gd name="T21" fmla="*/ 44 h 153"/>
                <a:gd name="T22" fmla="*/ 144 w 298"/>
                <a:gd name="T23" fmla="*/ 2 h 153"/>
                <a:gd name="T24" fmla="*/ 78 w 298"/>
                <a:gd name="T25" fmla="*/ 26 h 153"/>
                <a:gd name="T26" fmla="*/ 0 w 298"/>
                <a:gd name="T27" fmla="*/ 9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8" h="153">
                  <a:moveTo>
                    <a:pt x="0" y="97"/>
                  </a:move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20" y="120"/>
                    <a:pt x="24" y="116"/>
                  </a:cubicBezTo>
                  <a:cubicBezTo>
                    <a:pt x="29" y="113"/>
                    <a:pt x="85" y="58"/>
                    <a:pt x="107" y="43"/>
                  </a:cubicBezTo>
                  <a:cubicBezTo>
                    <a:pt x="119" y="34"/>
                    <a:pt x="132" y="28"/>
                    <a:pt x="147" y="27"/>
                  </a:cubicBezTo>
                  <a:cubicBezTo>
                    <a:pt x="158" y="26"/>
                    <a:pt x="170" y="27"/>
                    <a:pt x="182" y="33"/>
                  </a:cubicBezTo>
                  <a:cubicBezTo>
                    <a:pt x="196" y="39"/>
                    <a:pt x="217" y="56"/>
                    <a:pt x="237" y="77"/>
                  </a:cubicBezTo>
                  <a:cubicBezTo>
                    <a:pt x="251" y="91"/>
                    <a:pt x="265" y="107"/>
                    <a:pt x="276" y="123"/>
                  </a:cubicBezTo>
                  <a:cubicBezTo>
                    <a:pt x="284" y="133"/>
                    <a:pt x="292" y="144"/>
                    <a:pt x="297" y="153"/>
                  </a:cubicBezTo>
                  <a:cubicBezTo>
                    <a:pt x="297" y="153"/>
                    <a:pt x="298" y="140"/>
                    <a:pt x="292" y="129"/>
                  </a:cubicBezTo>
                  <a:cubicBezTo>
                    <a:pt x="292" y="129"/>
                    <a:pt x="269" y="85"/>
                    <a:pt x="224" y="44"/>
                  </a:cubicBezTo>
                  <a:cubicBezTo>
                    <a:pt x="219" y="40"/>
                    <a:pt x="181" y="1"/>
                    <a:pt x="144" y="2"/>
                  </a:cubicBezTo>
                  <a:cubicBezTo>
                    <a:pt x="144" y="2"/>
                    <a:pt x="109" y="0"/>
                    <a:pt x="78" y="26"/>
                  </a:cubicBezTo>
                  <a:cubicBezTo>
                    <a:pt x="72" y="30"/>
                    <a:pt x="17" y="78"/>
                    <a:pt x="0" y="97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"/>
            <p:cNvSpPr/>
            <p:nvPr/>
          </p:nvSpPr>
          <p:spPr bwMode="auto">
            <a:xfrm>
              <a:off x="4435475" y="4130675"/>
              <a:ext cx="974725" cy="530225"/>
            </a:xfrm>
            <a:custGeom>
              <a:avLst/>
              <a:gdLst>
                <a:gd name="T0" fmla="*/ 0 w 259"/>
                <a:gd name="T1" fmla="*/ 96 h 140"/>
                <a:gd name="T2" fmla="*/ 21 w 259"/>
                <a:gd name="T3" fmla="*/ 116 h 140"/>
                <a:gd name="T4" fmla="*/ 31 w 259"/>
                <a:gd name="T5" fmla="*/ 114 h 140"/>
                <a:gd name="T6" fmla="*/ 68 w 259"/>
                <a:gd name="T7" fmla="*/ 79 h 140"/>
                <a:gd name="T8" fmla="*/ 106 w 259"/>
                <a:gd name="T9" fmla="*/ 45 h 140"/>
                <a:gd name="T10" fmla="*/ 166 w 259"/>
                <a:gd name="T11" fmla="*/ 44 h 140"/>
                <a:gd name="T12" fmla="*/ 256 w 259"/>
                <a:gd name="T13" fmla="*/ 140 h 140"/>
                <a:gd name="T14" fmla="*/ 257 w 259"/>
                <a:gd name="T15" fmla="*/ 133 h 140"/>
                <a:gd name="T16" fmla="*/ 255 w 259"/>
                <a:gd name="T17" fmla="*/ 122 h 140"/>
                <a:gd name="T18" fmla="*/ 177 w 259"/>
                <a:gd name="T19" fmla="*/ 33 h 140"/>
                <a:gd name="T20" fmla="*/ 128 w 259"/>
                <a:gd name="T21" fmla="*/ 5 h 140"/>
                <a:gd name="T22" fmla="*/ 84 w 259"/>
                <a:gd name="T23" fmla="*/ 16 h 140"/>
                <a:gd name="T24" fmla="*/ 32 w 259"/>
                <a:gd name="T25" fmla="*/ 64 h 140"/>
                <a:gd name="T26" fmla="*/ 0 w 259"/>
                <a:gd name="T27" fmla="*/ 9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140">
                  <a:moveTo>
                    <a:pt x="0" y="96"/>
                  </a:moveTo>
                  <a:cubicBezTo>
                    <a:pt x="21" y="116"/>
                    <a:pt x="21" y="116"/>
                    <a:pt x="21" y="116"/>
                  </a:cubicBezTo>
                  <a:cubicBezTo>
                    <a:pt x="21" y="116"/>
                    <a:pt x="26" y="119"/>
                    <a:pt x="31" y="114"/>
                  </a:cubicBezTo>
                  <a:cubicBezTo>
                    <a:pt x="31" y="114"/>
                    <a:pt x="51" y="95"/>
                    <a:pt x="68" y="79"/>
                  </a:cubicBezTo>
                  <a:cubicBezTo>
                    <a:pt x="84" y="64"/>
                    <a:pt x="100" y="49"/>
                    <a:pt x="106" y="45"/>
                  </a:cubicBezTo>
                  <a:cubicBezTo>
                    <a:pt x="106" y="45"/>
                    <a:pt x="133" y="18"/>
                    <a:pt x="166" y="44"/>
                  </a:cubicBezTo>
                  <a:cubicBezTo>
                    <a:pt x="166" y="44"/>
                    <a:pt x="211" y="80"/>
                    <a:pt x="256" y="140"/>
                  </a:cubicBezTo>
                  <a:cubicBezTo>
                    <a:pt x="257" y="133"/>
                    <a:pt x="257" y="133"/>
                    <a:pt x="257" y="133"/>
                  </a:cubicBezTo>
                  <a:cubicBezTo>
                    <a:pt x="257" y="133"/>
                    <a:pt x="259" y="127"/>
                    <a:pt x="255" y="122"/>
                  </a:cubicBezTo>
                  <a:cubicBezTo>
                    <a:pt x="255" y="122"/>
                    <a:pt x="220" y="70"/>
                    <a:pt x="177" y="33"/>
                  </a:cubicBezTo>
                  <a:cubicBezTo>
                    <a:pt x="177" y="33"/>
                    <a:pt x="156" y="11"/>
                    <a:pt x="128" y="5"/>
                  </a:cubicBezTo>
                  <a:cubicBezTo>
                    <a:pt x="128" y="5"/>
                    <a:pt x="106" y="0"/>
                    <a:pt x="84" y="16"/>
                  </a:cubicBezTo>
                  <a:cubicBezTo>
                    <a:pt x="74" y="25"/>
                    <a:pt x="51" y="46"/>
                    <a:pt x="32" y="64"/>
                  </a:cubicBezTo>
                  <a:cubicBezTo>
                    <a:pt x="14" y="81"/>
                    <a:pt x="0" y="96"/>
                    <a:pt x="0" y="96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4217988" y="4600575"/>
              <a:ext cx="1120775" cy="574675"/>
            </a:xfrm>
            <a:custGeom>
              <a:avLst/>
              <a:gdLst>
                <a:gd name="T0" fmla="*/ 298 w 298"/>
                <a:gd name="T1" fmla="*/ 55 h 152"/>
                <a:gd name="T2" fmla="*/ 280 w 298"/>
                <a:gd name="T3" fmla="*/ 35 h 152"/>
                <a:gd name="T4" fmla="*/ 273 w 298"/>
                <a:gd name="T5" fmla="*/ 36 h 152"/>
                <a:gd name="T6" fmla="*/ 191 w 298"/>
                <a:gd name="T7" fmla="*/ 110 h 152"/>
                <a:gd name="T8" fmla="*/ 151 w 298"/>
                <a:gd name="T9" fmla="*/ 125 h 152"/>
                <a:gd name="T10" fmla="*/ 115 w 298"/>
                <a:gd name="T11" fmla="*/ 119 h 152"/>
                <a:gd name="T12" fmla="*/ 61 w 298"/>
                <a:gd name="T13" fmla="*/ 76 h 152"/>
                <a:gd name="T14" fmla="*/ 21 w 298"/>
                <a:gd name="T15" fmla="*/ 30 h 152"/>
                <a:gd name="T16" fmla="*/ 0 w 298"/>
                <a:gd name="T17" fmla="*/ 0 h 152"/>
                <a:gd name="T18" fmla="*/ 6 w 298"/>
                <a:gd name="T19" fmla="*/ 23 h 152"/>
                <a:gd name="T20" fmla="*/ 74 w 298"/>
                <a:gd name="T21" fmla="*/ 109 h 152"/>
                <a:gd name="T22" fmla="*/ 154 w 298"/>
                <a:gd name="T23" fmla="*/ 150 h 152"/>
                <a:gd name="T24" fmla="*/ 220 w 298"/>
                <a:gd name="T25" fmla="*/ 126 h 152"/>
                <a:gd name="T26" fmla="*/ 298 w 298"/>
                <a:gd name="T27" fmla="*/ 5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8" h="152">
                  <a:moveTo>
                    <a:pt x="298" y="55"/>
                  </a:moveTo>
                  <a:cubicBezTo>
                    <a:pt x="280" y="35"/>
                    <a:pt x="280" y="35"/>
                    <a:pt x="280" y="35"/>
                  </a:cubicBezTo>
                  <a:cubicBezTo>
                    <a:pt x="280" y="35"/>
                    <a:pt x="277" y="32"/>
                    <a:pt x="273" y="36"/>
                  </a:cubicBezTo>
                  <a:cubicBezTo>
                    <a:pt x="269" y="40"/>
                    <a:pt x="212" y="95"/>
                    <a:pt x="191" y="110"/>
                  </a:cubicBezTo>
                  <a:cubicBezTo>
                    <a:pt x="179" y="119"/>
                    <a:pt x="165" y="124"/>
                    <a:pt x="151" y="125"/>
                  </a:cubicBezTo>
                  <a:cubicBezTo>
                    <a:pt x="140" y="126"/>
                    <a:pt x="128" y="125"/>
                    <a:pt x="115" y="119"/>
                  </a:cubicBezTo>
                  <a:cubicBezTo>
                    <a:pt x="101" y="113"/>
                    <a:pt x="80" y="96"/>
                    <a:pt x="61" y="76"/>
                  </a:cubicBezTo>
                  <a:cubicBezTo>
                    <a:pt x="47" y="61"/>
                    <a:pt x="33" y="45"/>
                    <a:pt x="21" y="30"/>
                  </a:cubicBezTo>
                  <a:cubicBezTo>
                    <a:pt x="13" y="20"/>
                    <a:pt x="6" y="9"/>
                    <a:pt x="0" y="0"/>
                  </a:cubicBezTo>
                  <a:cubicBezTo>
                    <a:pt x="0" y="0"/>
                    <a:pt x="0" y="13"/>
                    <a:pt x="6" y="23"/>
                  </a:cubicBezTo>
                  <a:cubicBezTo>
                    <a:pt x="6" y="23"/>
                    <a:pt x="29" y="67"/>
                    <a:pt x="74" y="109"/>
                  </a:cubicBezTo>
                  <a:cubicBezTo>
                    <a:pt x="78" y="113"/>
                    <a:pt x="116" y="151"/>
                    <a:pt x="154" y="150"/>
                  </a:cubicBezTo>
                  <a:cubicBezTo>
                    <a:pt x="154" y="150"/>
                    <a:pt x="188" y="152"/>
                    <a:pt x="220" y="126"/>
                  </a:cubicBezTo>
                  <a:cubicBezTo>
                    <a:pt x="225" y="122"/>
                    <a:pt x="281" y="74"/>
                    <a:pt x="298" y="55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4217988" y="4478338"/>
              <a:ext cx="974725" cy="534987"/>
            </a:xfrm>
            <a:custGeom>
              <a:avLst/>
              <a:gdLst>
                <a:gd name="T0" fmla="*/ 259 w 259"/>
                <a:gd name="T1" fmla="*/ 45 h 141"/>
                <a:gd name="T2" fmla="*/ 238 w 259"/>
                <a:gd name="T3" fmla="*/ 25 h 141"/>
                <a:gd name="T4" fmla="*/ 227 w 259"/>
                <a:gd name="T5" fmla="*/ 26 h 141"/>
                <a:gd name="T6" fmla="*/ 190 w 259"/>
                <a:gd name="T7" fmla="*/ 62 h 141"/>
                <a:gd name="T8" fmla="*/ 152 w 259"/>
                <a:gd name="T9" fmla="*/ 96 h 141"/>
                <a:gd name="T10" fmla="*/ 93 w 259"/>
                <a:gd name="T11" fmla="*/ 97 h 141"/>
                <a:gd name="T12" fmla="*/ 3 w 259"/>
                <a:gd name="T13" fmla="*/ 0 h 141"/>
                <a:gd name="T14" fmla="*/ 1 w 259"/>
                <a:gd name="T15" fmla="*/ 7 h 141"/>
                <a:gd name="T16" fmla="*/ 4 w 259"/>
                <a:gd name="T17" fmla="*/ 19 h 141"/>
                <a:gd name="T18" fmla="*/ 81 w 259"/>
                <a:gd name="T19" fmla="*/ 107 h 141"/>
                <a:gd name="T20" fmla="*/ 130 w 259"/>
                <a:gd name="T21" fmla="*/ 136 h 141"/>
                <a:gd name="T22" fmla="*/ 174 w 259"/>
                <a:gd name="T23" fmla="*/ 124 h 141"/>
                <a:gd name="T24" fmla="*/ 227 w 259"/>
                <a:gd name="T25" fmla="*/ 76 h 141"/>
                <a:gd name="T26" fmla="*/ 259 w 259"/>
                <a:gd name="T27" fmla="*/ 4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141">
                  <a:moveTo>
                    <a:pt x="259" y="45"/>
                  </a:moveTo>
                  <a:cubicBezTo>
                    <a:pt x="238" y="25"/>
                    <a:pt x="238" y="25"/>
                    <a:pt x="238" y="25"/>
                  </a:cubicBezTo>
                  <a:cubicBezTo>
                    <a:pt x="238" y="25"/>
                    <a:pt x="233" y="21"/>
                    <a:pt x="227" y="26"/>
                  </a:cubicBezTo>
                  <a:cubicBezTo>
                    <a:pt x="227" y="26"/>
                    <a:pt x="208" y="46"/>
                    <a:pt x="190" y="62"/>
                  </a:cubicBezTo>
                  <a:cubicBezTo>
                    <a:pt x="174" y="76"/>
                    <a:pt x="158" y="92"/>
                    <a:pt x="152" y="96"/>
                  </a:cubicBezTo>
                  <a:cubicBezTo>
                    <a:pt x="152" y="96"/>
                    <a:pt x="126" y="123"/>
                    <a:pt x="93" y="97"/>
                  </a:cubicBezTo>
                  <a:cubicBezTo>
                    <a:pt x="93" y="97"/>
                    <a:pt x="47" y="61"/>
                    <a:pt x="3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13"/>
                    <a:pt x="4" y="19"/>
                  </a:cubicBezTo>
                  <a:cubicBezTo>
                    <a:pt x="4" y="19"/>
                    <a:pt x="38" y="70"/>
                    <a:pt x="81" y="107"/>
                  </a:cubicBezTo>
                  <a:cubicBezTo>
                    <a:pt x="81" y="107"/>
                    <a:pt x="103" y="130"/>
                    <a:pt x="130" y="136"/>
                  </a:cubicBezTo>
                  <a:cubicBezTo>
                    <a:pt x="130" y="136"/>
                    <a:pt x="153" y="141"/>
                    <a:pt x="174" y="124"/>
                  </a:cubicBezTo>
                  <a:cubicBezTo>
                    <a:pt x="185" y="116"/>
                    <a:pt x="208" y="95"/>
                    <a:pt x="227" y="76"/>
                  </a:cubicBezTo>
                  <a:cubicBezTo>
                    <a:pt x="245" y="60"/>
                    <a:pt x="259" y="45"/>
                    <a:pt x="259" y="45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 userDrawn="1"/>
        </p:nvSpPr>
        <p:spPr>
          <a:xfrm>
            <a:off x="304803" y="168266"/>
            <a:ext cx="389467" cy="389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43" name="矩形 42"/>
          <p:cNvSpPr/>
          <p:nvPr userDrawn="1"/>
        </p:nvSpPr>
        <p:spPr>
          <a:xfrm>
            <a:off x="491071" y="346064"/>
            <a:ext cx="296331" cy="296332"/>
          </a:xfrm>
          <a:prstGeom prst="rect">
            <a:avLst/>
          </a:prstGeom>
          <a:solidFill>
            <a:srgbClr val="9DC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664619" y="6608386"/>
            <a:ext cx="52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1200" b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317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3" imgW="0" imgH="0" progId="">
                  <p:embed/>
                </p:oleObj>
              </mc:Choice>
              <mc:Fallback>
                <p:oleObj name="think-cell Slide" r:id="rId3" imgW="0" imgH="0" progId="">
                  <p:embed/>
                  <p:pic>
                    <p:nvPicPr>
                      <p:cNvPr id="0" name="对象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6" descr="ppt模板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11664950" y="6608763"/>
            <a:ext cx="527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548DF24B-29E8-4C69-A738-7D7A76888098}" type="slidenum">
              <a:rPr lang="zh-CN" altLang="en-US" sz="1200" b="1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D5BAF-1364-4213-91B6-E83946F8D8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11480" indent="-411480" algn="l" defTabSz="914400" rtl="0" eaLnBrk="1" latinLnBrk="0" hangingPunct="1">
        <a:lnSpc>
          <a:spcPct val="90000"/>
        </a:lnSpc>
        <a:spcBef>
          <a:spcPts val="1000"/>
        </a:spcBef>
        <a:buClr>
          <a:srgbClr val="187ABD"/>
        </a:buClr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62000" indent="-304800" algn="l" defTabSz="914400" rtl="0" eaLnBrk="1" latinLnBrk="0" hangingPunct="1">
        <a:lnSpc>
          <a:spcPct val="90000"/>
        </a:lnSpc>
        <a:spcBef>
          <a:spcPts val="500"/>
        </a:spcBef>
        <a:buClr>
          <a:srgbClr val="187ABD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87ABD"/>
        </a:buClr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87ABD"/>
        </a:buClr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87ABD"/>
        </a:buClr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13.xml"/><Relationship Id="rId20" Type="http://schemas.openxmlformats.org/officeDocument/2006/relationships/image" Target="../media/image33.png"/><Relationship Id="rId2" Type="http://schemas.openxmlformats.org/officeDocument/2006/relationships/image" Target="../media/image15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30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jpeg"/><Relationship Id="rId11" Type="http://schemas.openxmlformats.org/officeDocument/2006/relationships/image" Target="../media/image24.jpeg"/><Relationship Id="rId10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3.png"/><Relationship Id="rId7" Type="http://schemas.openxmlformats.org/officeDocument/2006/relationships/image" Target="../media/image42.jpeg"/><Relationship Id="rId6" Type="http://schemas.openxmlformats.org/officeDocument/2006/relationships/image" Target="../media/image37.png"/><Relationship Id="rId5" Type="http://schemas.openxmlformats.org/officeDocument/2006/relationships/image" Target="../media/image1.tiff"/><Relationship Id="rId4" Type="http://schemas.openxmlformats.org/officeDocument/2006/relationships/image" Target="../media/image41.png"/><Relationship Id="rId3" Type="http://schemas.openxmlformats.org/officeDocument/2006/relationships/image" Target="../media/image24.jpeg"/><Relationship Id="rId2" Type="http://schemas.openxmlformats.org/officeDocument/2006/relationships/image" Target="../media/image40.jpe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1.png"/><Relationship Id="rId7" Type="http://schemas.openxmlformats.org/officeDocument/2006/relationships/image" Target="../media/image24.jpe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64.jpeg"/><Relationship Id="rId7" Type="http://schemas.openxmlformats.org/officeDocument/2006/relationships/image" Target="../media/image63.png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1.png"/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55.jpeg"/><Relationship Id="rId1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63319" y="1940589"/>
            <a:ext cx="1451290" cy="1382972"/>
            <a:chOff x="2937184" y="1108506"/>
            <a:chExt cx="1935163" cy="1954213"/>
          </a:xfrm>
          <a:effectLst>
            <a:reflection stA="30000" endPos="39000" dist="101600" dir="5400000" sy="-100000" algn="bl" rotWithShape="0"/>
          </a:effectLst>
        </p:grpSpPr>
        <p:sp>
          <p:nvSpPr>
            <p:cNvPr id="7" name="Freeform 27"/>
            <p:cNvSpPr/>
            <p:nvPr/>
          </p:nvSpPr>
          <p:spPr bwMode="auto">
            <a:xfrm>
              <a:off x="2978459" y="1656193"/>
              <a:ext cx="1852613" cy="828675"/>
            </a:xfrm>
            <a:custGeom>
              <a:avLst/>
              <a:gdLst>
                <a:gd name="T0" fmla="*/ 9 w 493"/>
                <a:gd name="T1" fmla="*/ 33 h 220"/>
                <a:gd name="T2" fmla="*/ 118 w 493"/>
                <a:gd name="T3" fmla="*/ 147 h 220"/>
                <a:gd name="T4" fmla="*/ 163 w 493"/>
                <a:gd name="T5" fmla="*/ 145 h 220"/>
                <a:gd name="T6" fmla="*/ 283 w 493"/>
                <a:gd name="T7" fmla="*/ 36 h 220"/>
                <a:gd name="T8" fmla="*/ 359 w 493"/>
                <a:gd name="T9" fmla="*/ 36 h 220"/>
                <a:gd name="T10" fmla="*/ 491 w 493"/>
                <a:gd name="T11" fmla="*/ 175 h 220"/>
                <a:gd name="T12" fmla="*/ 491 w 493"/>
                <a:gd name="T13" fmla="*/ 181 h 220"/>
                <a:gd name="T14" fmla="*/ 484 w 493"/>
                <a:gd name="T15" fmla="*/ 196 h 220"/>
                <a:gd name="T16" fmla="*/ 374 w 493"/>
                <a:gd name="T17" fmla="*/ 82 h 220"/>
                <a:gd name="T18" fmla="*/ 332 w 493"/>
                <a:gd name="T19" fmla="*/ 83 h 220"/>
                <a:gd name="T20" fmla="*/ 204 w 493"/>
                <a:gd name="T21" fmla="*/ 197 h 220"/>
                <a:gd name="T22" fmla="*/ 129 w 493"/>
                <a:gd name="T23" fmla="*/ 189 h 220"/>
                <a:gd name="T24" fmla="*/ 3 w 493"/>
                <a:gd name="T25" fmla="*/ 55 h 220"/>
                <a:gd name="T26" fmla="*/ 3 w 493"/>
                <a:gd name="T27" fmla="*/ 48 h 220"/>
                <a:gd name="T28" fmla="*/ 9 w 493"/>
                <a:gd name="T29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220">
                  <a:moveTo>
                    <a:pt x="9" y="33"/>
                  </a:moveTo>
                  <a:cubicBezTo>
                    <a:pt x="9" y="33"/>
                    <a:pt x="61" y="101"/>
                    <a:pt x="118" y="147"/>
                  </a:cubicBezTo>
                  <a:cubicBezTo>
                    <a:pt x="118" y="147"/>
                    <a:pt x="140" y="166"/>
                    <a:pt x="163" y="145"/>
                  </a:cubicBezTo>
                  <a:cubicBezTo>
                    <a:pt x="187" y="124"/>
                    <a:pt x="283" y="36"/>
                    <a:pt x="283" y="36"/>
                  </a:cubicBezTo>
                  <a:cubicBezTo>
                    <a:pt x="283" y="36"/>
                    <a:pt x="319" y="0"/>
                    <a:pt x="359" y="36"/>
                  </a:cubicBezTo>
                  <a:cubicBezTo>
                    <a:pt x="359" y="36"/>
                    <a:pt x="444" y="111"/>
                    <a:pt x="491" y="175"/>
                  </a:cubicBezTo>
                  <a:cubicBezTo>
                    <a:pt x="491" y="175"/>
                    <a:pt x="493" y="177"/>
                    <a:pt x="491" y="181"/>
                  </a:cubicBezTo>
                  <a:cubicBezTo>
                    <a:pt x="489" y="185"/>
                    <a:pt x="484" y="196"/>
                    <a:pt x="484" y="196"/>
                  </a:cubicBezTo>
                  <a:cubicBezTo>
                    <a:pt x="484" y="196"/>
                    <a:pt x="433" y="130"/>
                    <a:pt x="374" y="82"/>
                  </a:cubicBezTo>
                  <a:cubicBezTo>
                    <a:pt x="374" y="82"/>
                    <a:pt x="351" y="64"/>
                    <a:pt x="332" y="83"/>
                  </a:cubicBezTo>
                  <a:cubicBezTo>
                    <a:pt x="312" y="101"/>
                    <a:pt x="219" y="186"/>
                    <a:pt x="204" y="197"/>
                  </a:cubicBezTo>
                  <a:cubicBezTo>
                    <a:pt x="189" y="208"/>
                    <a:pt x="164" y="220"/>
                    <a:pt x="129" y="189"/>
                  </a:cubicBezTo>
                  <a:cubicBezTo>
                    <a:pt x="102" y="164"/>
                    <a:pt x="31" y="97"/>
                    <a:pt x="3" y="55"/>
                  </a:cubicBezTo>
                  <a:cubicBezTo>
                    <a:pt x="3" y="55"/>
                    <a:pt x="0" y="52"/>
                    <a:pt x="3" y="48"/>
                  </a:cubicBezTo>
                  <a:cubicBezTo>
                    <a:pt x="5" y="42"/>
                    <a:pt x="9" y="33"/>
                    <a:pt x="9" y="33"/>
                  </a:cubicBezTo>
                  <a:close/>
                </a:path>
              </a:pathLst>
            </a:custGeom>
            <a:solidFill>
              <a:srgbClr val="9DC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28"/>
            <p:cNvSpPr/>
            <p:nvPr/>
          </p:nvSpPr>
          <p:spPr bwMode="auto">
            <a:xfrm>
              <a:off x="3053072" y="1108506"/>
              <a:ext cx="1819275" cy="931863"/>
            </a:xfrm>
            <a:custGeom>
              <a:avLst/>
              <a:gdLst>
                <a:gd name="T0" fmla="*/ 0 w 484"/>
                <a:gd name="T1" fmla="*/ 158 h 248"/>
                <a:gd name="T2" fmla="*/ 29 w 484"/>
                <a:gd name="T3" fmla="*/ 191 h 248"/>
                <a:gd name="T4" fmla="*/ 40 w 484"/>
                <a:gd name="T5" fmla="*/ 189 h 248"/>
                <a:gd name="T6" fmla="*/ 174 w 484"/>
                <a:gd name="T7" fmla="*/ 69 h 248"/>
                <a:gd name="T8" fmla="*/ 239 w 484"/>
                <a:gd name="T9" fmla="*/ 44 h 248"/>
                <a:gd name="T10" fmla="*/ 297 w 484"/>
                <a:gd name="T11" fmla="*/ 54 h 248"/>
                <a:gd name="T12" fmla="*/ 385 w 484"/>
                <a:gd name="T13" fmla="*/ 125 h 248"/>
                <a:gd name="T14" fmla="*/ 449 w 484"/>
                <a:gd name="T15" fmla="*/ 199 h 248"/>
                <a:gd name="T16" fmla="*/ 483 w 484"/>
                <a:gd name="T17" fmla="*/ 248 h 248"/>
                <a:gd name="T18" fmla="*/ 474 w 484"/>
                <a:gd name="T19" fmla="*/ 210 h 248"/>
                <a:gd name="T20" fmla="*/ 364 w 484"/>
                <a:gd name="T21" fmla="*/ 71 h 248"/>
                <a:gd name="T22" fmla="*/ 234 w 484"/>
                <a:gd name="T23" fmla="*/ 4 h 248"/>
                <a:gd name="T24" fmla="*/ 126 w 484"/>
                <a:gd name="T25" fmla="*/ 43 h 248"/>
                <a:gd name="T26" fmla="*/ 0 w 484"/>
                <a:gd name="T27" fmla="*/ 15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4" h="248">
                  <a:moveTo>
                    <a:pt x="0" y="158"/>
                  </a:moveTo>
                  <a:cubicBezTo>
                    <a:pt x="29" y="191"/>
                    <a:pt x="29" y="191"/>
                    <a:pt x="29" y="191"/>
                  </a:cubicBezTo>
                  <a:cubicBezTo>
                    <a:pt x="29" y="191"/>
                    <a:pt x="33" y="195"/>
                    <a:pt x="40" y="189"/>
                  </a:cubicBezTo>
                  <a:cubicBezTo>
                    <a:pt x="47" y="183"/>
                    <a:pt x="139" y="94"/>
                    <a:pt x="174" y="69"/>
                  </a:cubicBezTo>
                  <a:cubicBezTo>
                    <a:pt x="194" y="55"/>
                    <a:pt x="215" y="46"/>
                    <a:pt x="239" y="44"/>
                  </a:cubicBezTo>
                  <a:cubicBezTo>
                    <a:pt x="257" y="43"/>
                    <a:pt x="276" y="45"/>
                    <a:pt x="297" y="54"/>
                  </a:cubicBezTo>
                  <a:cubicBezTo>
                    <a:pt x="319" y="64"/>
                    <a:pt x="353" y="92"/>
                    <a:pt x="385" y="125"/>
                  </a:cubicBezTo>
                  <a:cubicBezTo>
                    <a:pt x="408" y="148"/>
                    <a:pt x="430" y="174"/>
                    <a:pt x="449" y="199"/>
                  </a:cubicBezTo>
                  <a:cubicBezTo>
                    <a:pt x="462" y="216"/>
                    <a:pt x="474" y="233"/>
                    <a:pt x="483" y="248"/>
                  </a:cubicBezTo>
                  <a:cubicBezTo>
                    <a:pt x="483" y="248"/>
                    <a:pt x="484" y="228"/>
                    <a:pt x="474" y="210"/>
                  </a:cubicBezTo>
                  <a:cubicBezTo>
                    <a:pt x="474" y="210"/>
                    <a:pt x="437" y="139"/>
                    <a:pt x="364" y="71"/>
                  </a:cubicBezTo>
                  <a:cubicBezTo>
                    <a:pt x="357" y="65"/>
                    <a:pt x="295" y="2"/>
                    <a:pt x="234" y="4"/>
                  </a:cubicBezTo>
                  <a:cubicBezTo>
                    <a:pt x="234" y="4"/>
                    <a:pt x="178" y="0"/>
                    <a:pt x="126" y="43"/>
                  </a:cubicBezTo>
                  <a:cubicBezTo>
                    <a:pt x="118" y="50"/>
                    <a:pt x="28" y="127"/>
                    <a:pt x="0" y="158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29"/>
            <p:cNvSpPr/>
            <p:nvPr/>
          </p:nvSpPr>
          <p:spPr bwMode="auto">
            <a:xfrm>
              <a:off x="3294372" y="1375206"/>
              <a:ext cx="1577975" cy="860425"/>
            </a:xfrm>
            <a:custGeom>
              <a:avLst/>
              <a:gdLst>
                <a:gd name="T0" fmla="*/ 0 w 420"/>
                <a:gd name="T1" fmla="*/ 156 h 229"/>
                <a:gd name="T2" fmla="*/ 33 w 420"/>
                <a:gd name="T3" fmla="*/ 188 h 229"/>
                <a:gd name="T4" fmla="*/ 50 w 420"/>
                <a:gd name="T5" fmla="*/ 186 h 229"/>
                <a:gd name="T6" fmla="*/ 110 w 420"/>
                <a:gd name="T7" fmla="*/ 129 h 229"/>
                <a:gd name="T8" fmla="*/ 173 w 420"/>
                <a:gd name="T9" fmla="*/ 73 h 229"/>
                <a:gd name="T10" fmla="*/ 269 w 420"/>
                <a:gd name="T11" fmla="*/ 72 h 229"/>
                <a:gd name="T12" fmla="*/ 415 w 420"/>
                <a:gd name="T13" fmla="*/ 229 h 229"/>
                <a:gd name="T14" fmla="*/ 418 w 420"/>
                <a:gd name="T15" fmla="*/ 217 h 229"/>
                <a:gd name="T16" fmla="*/ 414 w 420"/>
                <a:gd name="T17" fmla="*/ 198 h 229"/>
                <a:gd name="T18" fmla="*/ 287 w 420"/>
                <a:gd name="T19" fmla="*/ 55 h 229"/>
                <a:gd name="T20" fmla="*/ 208 w 420"/>
                <a:gd name="T21" fmla="*/ 9 h 229"/>
                <a:gd name="T22" fmla="*/ 136 w 420"/>
                <a:gd name="T23" fmla="*/ 27 h 229"/>
                <a:gd name="T24" fmla="*/ 51 w 420"/>
                <a:gd name="T25" fmla="*/ 105 h 229"/>
                <a:gd name="T26" fmla="*/ 0 w 420"/>
                <a:gd name="T27" fmla="*/ 15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229">
                  <a:moveTo>
                    <a:pt x="0" y="156"/>
                  </a:moveTo>
                  <a:cubicBezTo>
                    <a:pt x="33" y="188"/>
                    <a:pt x="33" y="188"/>
                    <a:pt x="33" y="188"/>
                  </a:cubicBezTo>
                  <a:cubicBezTo>
                    <a:pt x="33" y="188"/>
                    <a:pt x="41" y="194"/>
                    <a:pt x="50" y="186"/>
                  </a:cubicBezTo>
                  <a:cubicBezTo>
                    <a:pt x="50" y="186"/>
                    <a:pt x="82" y="154"/>
                    <a:pt x="110" y="129"/>
                  </a:cubicBezTo>
                  <a:cubicBezTo>
                    <a:pt x="136" y="105"/>
                    <a:pt x="163" y="80"/>
                    <a:pt x="173" y="73"/>
                  </a:cubicBezTo>
                  <a:cubicBezTo>
                    <a:pt x="173" y="73"/>
                    <a:pt x="215" y="29"/>
                    <a:pt x="269" y="72"/>
                  </a:cubicBezTo>
                  <a:cubicBezTo>
                    <a:pt x="269" y="72"/>
                    <a:pt x="343" y="130"/>
                    <a:pt x="415" y="229"/>
                  </a:cubicBezTo>
                  <a:cubicBezTo>
                    <a:pt x="418" y="217"/>
                    <a:pt x="418" y="217"/>
                    <a:pt x="418" y="217"/>
                  </a:cubicBezTo>
                  <a:cubicBezTo>
                    <a:pt x="418" y="217"/>
                    <a:pt x="420" y="207"/>
                    <a:pt x="414" y="198"/>
                  </a:cubicBezTo>
                  <a:cubicBezTo>
                    <a:pt x="414" y="198"/>
                    <a:pt x="357" y="115"/>
                    <a:pt x="287" y="55"/>
                  </a:cubicBezTo>
                  <a:cubicBezTo>
                    <a:pt x="287" y="55"/>
                    <a:pt x="252" y="18"/>
                    <a:pt x="208" y="9"/>
                  </a:cubicBezTo>
                  <a:cubicBezTo>
                    <a:pt x="208" y="9"/>
                    <a:pt x="171" y="0"/>
                    <a:pt x="136" y="27"/>
                  </a:cubicBezTo>
                  <a:cubicBezTo>
                    <a:pt x="119" y="41"/>
                    <a:pt x="82" y="75"/>
                    <a:pt x="51" y="105"/>
                  </a:cubicBezTo>
                  <a:cubicBezTo>
                    <a:pt x="22" y="132"/>
                    <a:pt x="0" y="156"/>
                    <a:pt x="0" y="156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30"/>
            <p:cNvSpPr/>
            <p:nvPr/>
          </p:nvSpPr>
          <p:spPr bwMode="auto">
            <a:xfrm>
              <a:off x="2940359" y="2134031"/>
              <a:ext cx="1816100" cy="928688"/>
            </a:xfrm>
            <a:custGeom>
              <a:avLst/>
              <a:gdLst>
                <a:gd name="T0" fmla="*/ 483 w 483"/>
                <a:gd name="T1" fmla="*/ 90 h 247"/>
                <a:gd name="T2" fmla="*/ 454 w 483"/>
                <a:gd name="T3" fmla="*/ 57 h 247"/>
                <a:gd name="T4" fmla="*/ 443 w 483"/>
                <a:gd name="T5" fmla="*/ 59 h 247"/>
                <a:gd name="T6" fmla="*/ 310 w 483"/>
                <a:gd name="T7" fmla="*/ 178 h 247"/>
                <a:gd name="T8" fmla="*/ 244 w 483"/>
                <a:gd name="T9" fmla="*/ 204 h 247"/>
                <a:gd name="T10" fmla="*/ 186 w 483"/>
                <a:gd name="T11" fmla="*/ 194 h 247"/>
                <a:gd name="T12" fmla="*/ 98 w 483"/>
                <a:gd name="T13" fmla="*/ 123 h 247"/>
                <a:gd name="T14" fmla="*/ 34 w 483"/>
                <a:gd name="T15" fmla="*/ 49 h 247"/>
                <a:gd name="T16" fmla="*/ 0 w 483"/>
                <a:gd name="T17" fmla="*/ 0 h 247"/>
                <a:gd name="T18" fmla="*/ 9 w 483"/>
                <a:gd name="T19" fmla="*/ 38 h 247"/>
                <a:gd name="T20" fmla="*/ 119 w 483"/>
                <a:gd name="T21" fmla="*/ 177 h 247"/>
                <a:gd name="T22" fmla="*/ 249 w 483"/>
                <a:gd name="T23" fmla="*/ 244 h 247"/>
                <a:gd name="T24" fmla="*/ 357 w 483"/>
                <a:gd name="T25" fmla="*/ 205 h 247"/>
                <a:gd name="T26" fmla="*/ 483 w 483"/>
                <a:gd name="T27" fmla="*/ 9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247">
                  <a:moveTo>
                    <a:pt x="483" y="90"/>
                  </a:moveTo>
                  <a:cubicBezTo>
                    <a:pt x="454" y="57"/>
                    <a:pt x="454" y="57"/>
                    <a:pt x="454" y="57"/>
                  </a:cubicBezTo>
                  <a:cubicBezTo>
                    <a:pt x="454" y="57"/>
                    <a:pt x="450" y="53"/>
                    <a:pt x="443" y="59"/>
                  </a:cubicBezTo>
                  <a:cubicBezTo>
                    <a:pt x="436" y="65"/>
                    <a:pt x="344" y="154"/>
                    <a:pt x="310" y="178"/>
                  </a:cubicBezTo>
                  <a:cubicBezTo>
                    <a:pt x="290" y="193"/>
                    <a:pt x="268" y="202"/>
                    <a:pt x="244" y="204"/>
                  </a:cubicBezTo>
                  <a:cubicBezTo>
                    <a:pt x="226" y="205"/>
                    <a:pt x="207" y="203"/>
                    <a:pt x="186" y="194"/>
                  </a:cubicBezTo>
                  <a:cubicBezTo>
                    <a:pt x="164" y="184"/>
                    <a:pt x="130" y="156"/>
                    <a:pt x="98" y="123"/>
                  </a:cubicBezTo>
                  <a:cubicBezTo>
                    <a:pt x="75" y="100"/>
                    <a:pt x="53" y="74"/>
                    <a:pt x="34" y="49"/>
                  </a:cubicBezTo>
                  <a:cubicBezTo>
                    <a:pt x="21" y="32"/>
                    <a:pt x="9" y="15"/>
                    <a:pt x="0" y="0"/>
                  </a:cubicBezTo>
                  <a:cubicBezTo>
                    <a:pt x="0" y="0"/>
                    <a:pt x="0" y="20"/>
                    <a:pt x="9" y="38"/>
                  </a:cubicBezTo>
                  <a:cubicBezTo>
                    <a:pt x="9" y="38"/>
                    <a:pt x="46" y="109"/>
                    <a:pt x="119" y="177"/>
                  </a:cubicBezTo>
                  <a:cubicBezTo>
                    <a:pt x="126" y="183"/>
                    <a:pt x="189" y="246"/>
                    <a:pt x="249" y="244"/>
                  </a:cubicBezTo>
                  <a:cubicBezTo>
                    <a:pt x="249" y="244"/>
                    <a:pt x="305" y="247"/>
                    <a:pt x="357" y="205"/>
                  </a:cubicBezTo>
                  <a:cubicBezTo>
                    <a:pt x="365" y="198"/>
                    <a:pt x="455" y="121"/>
                    <a:pt x="483" y="90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31"/>
            <p:cNvSpPr/>
            <p:nvPr/>
          </p:nvSpPr>
          <p:spPr bwMode="auto">
            <a:xfrm>
              <a:off x="2937184" y="1938768"/>
              <a:ext cx="1577975" cy="862013"/>
            </a:xfrm>
            <a:custGeom>
              <a:avLst/>
              <a:gdLst>
                <a:gd name="T0" fmla="*/ 420 w 420"/>
                <a:gd name="T1" fmla="*/ 73 h 229"/>
                <a:gd name="T2" fmla="*/ 387 w 420"/>
                <a:gd name="T3" fmla="*/ 40 h 229"/>
                <a:gd name="T4" fmla="*/ 370 w 420"/>
                <a:gd name="T5" fmla="*/ 43 h 229"/>
                <a:gd name="T6" fmla="*/ 310 w 420"/>
                <a:gd name="T7" fmla="*/ 100 h 229"/>
                <a:gd name="T8" fmla="*/ 248 w 420"/>
                <a:gd name="T9" fmla="*/ 156 h 229"/>
                <a:gd name="T10" fmla="*/ 151 w 420"/>
                <a:gd name="T11" fmla="*/ 157 h 229"/>
                <a:gd name="T12" fmla="*/ 5 w 420"/>
                <a:gd name="T13" fmla="*/ 0 h 229"/>
                <a:gd name="T14" fmla="*/ 3 w 420"/>
                <a:gd name="T15" fmla="*/ 12 h 229"/>
                <a:gd name="T16" fmla="*/ 6 w 420"/>
                <a:gd name="T17" fmla="*/ 30 h 229"/>
                <a:gd name="T18" fmla="*/ 133 w 420"/>
                <a:gd name="T19" fmla="*/ 174 h 229"/>
                <a:gd name="T20" fmla="*/ 212 w 420"/>
                <a:gd name="T21" fmla="*/ 220 h 229"/>
                <a:gd name="T22" fmla="*/ 284 w 420"/>
                <a:gd name="T23" fmla="*/ 202 h 229"/>
                <a:gd name="T24" fmla="*/ 369 w 420"/>
                <a:gd name="T25" fmla="*/ 124 h 229"/>
                <a:gd name="T26" fmla="*/ 420 w 420"/>
                <a:gd name="T27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229">
                  <a:moveTo>
                    <a:pt x="420" y="73"/>
                  </a:moveTo>
                  <a:cubicBezTo>
                    <a:pt x="387" y="40"/>
                    <a:pt x="387" y="40"/>
                    <a:pt x="387" y="40"/>
                  </a:cubicBezTo>
                  <a:cubicBezTo>
                    <a:pt x="387" y="40"/>
                    <a:pt x="379" y="35"/>
                    <a:pt x="370" y="43"/>
                  </a:cubicBezTo>
                  <a:cubicBezTo>
                    <a:pt x="370" y="43"/>
                    <a:pt x="338" y="75"/>
                    <a:pt x="310" y="100"/>
                  </a:cubicBezTo>
                  <a:cubicBezTo>
                    <a:pt x="284" y="124"/>
                    <a:pt x="257" y="149"/>
                    <a:pt x="248" y="156"/>
                  </a:cubicBezTo>
                  <a:cubicBezTo>
                    <a:pt x="248" y="156"/>
                    <a:pt x="205" y="200"/>
                    <a:pt x="151" y="157"/>
                  </a:cubicBezTo>
                  <a:cubicBezTo>
                    <a:pt x="151" y="157"/>
                    <a:pt x="78" y="99"/>
                    <a:pt x="5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0" y="22"/>
                    <a:pt x="6" y="30"/>
                  </a:cubicBezTo>
                  <a:cubicBezTo>
                    <a:pt x="6" y="30"/>
                    <a:pt x="63" y="114"/>
                    <a:pt x="133" y="174"/>
                  </a:cubicBezTo>
                  <a:cubicBezTo>
                    <a:pt x="133" y="174"/>
                    <a:pt x="168" y="211"/>
                    <a:pt x="212" y="220"/>
                  </a:cubicBezTo>
                  <a:cubicBezTo>
                    <a:pt x="212" y="220"/>
                    <a:pt x="249" y="229"/>
                    <a:pt x="284" y="202"/>
                  </a:cubicBezTo>
                  <a:cubicBezTo>
                    <a:pt x="301" y="188"/>
                    <a:pt x="338" y="154"/>
                    <a:pt x="369" y="124"/>
                  </a:cubicBezTo>
                  <a:cubicBezTo>
                    <a:pt x="398" y="97"/>
                    <a:pt x="420" y="73"/>
                    <a:pt x="420" y="73"/>
                  </a:cubicBezTo>
                  <a:close/>
                </a:path>
              </a:pathLst>
            </a:custGeom>
            <a:solidFill>
              <a:srgbClr val="008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矩形 17"/>
          <p:cNvSpPr/>
          <p:nvPr/>
        </p:nvSpPr>
        <p:spPr bwMode="auto">
          <a:xfrm>
            <a:off x="3064510" y="2230120"/>
            <a:ext cx="6592570" cy="19380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kern="1700" spc="-150" dirty="0">
                <a:solidFill>
                  <a:srgbClr val="0480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联创</a:t>
            </a:r>
            <a:r>
              <a:rPr lang="zh-CN" altLang="en-US" sz="4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数据服务中心</a:t>
            </a: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产品解决方案</a:t>
            </a:r>
            <a:endParaRPr lang="zh-CN" altLang="en-US" sz="4000" b="1" kern="1700" spc="-150" dirty="0">
              <a:solidFill>
                <a:srgbClr val="0480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5432781" y="4483999"/>
            <a:ext cx="14751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187A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b="1" dirty="0">
                <a:solidFill>
                  <a:srgbClr val="187A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rgbClr val="187A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solidFill>
                  <a:srgbClr val="187A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000" b="1" dirty="0">
              <a:solidFill>
                <a:srgbClr val="187A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 txBox="1"/>
          <p:nvPr/>
        </p:nvSpPr>
        <p:spPr>
          <a:xfrm>
            <a:off x="767774" y="188756"/>
            <a:ext cx="9552000" cy="649287"/>
          </a:xfrm>
          <a:prstGeom prst="rect">
            <a:avLst/>
          </a:prstGeom>
        </p:spPr>
        <p:txBody>
          <a:bodyPr/>
          <a:lstStyle>
            <a:lvl1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10922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1701165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2310765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2920365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dirty="0">
                <a:cs typeface="微软雅黑" panose="020B0503020204020204" pitchFamily="34" charset="-122"/>
              </a:rPr>
              <a:t>活动策划</a:t>
            </a:r>
            <a:r>
              <a:rPr lang="en-US" altLang="zh-CN" dirty="0">
                <a:cs typeface="微软雅黑" panose="020B0503020204020204" pitchFamily="34" charset="-122"/>
              </a:rPr>
              <a:t>——</a:t>
            </a:r>
            <a:r>
              <a:rPr lang="zh-CN" altLang="en-US" dirty="0">
                <a:cs typeface="微软雅黑" panose="020B0503020204020204" pitchFamily="34" charset="-122"/>
              </a:rPr>
              <a:t>丰富内容组件支持多场景营销</a:t>
            </a:r>
            <a:endParaRPr lang="zh-CN" altLang="en-US" kern="0" dirty="0">
              <a:cs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41019" y="1849445"/>
            <a:ext cx="4725052" cy="1626697"/>
            <a:chOff x="3546809" y="4929857"/>
            <a:chExt cx="4725052" cy="1626697"/>
          </a:xfrm>
        </p:grpSpPr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3546809" y="4929857"/>
              <a:ext cx="958383" cy="1626697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 rotWithShape="1">
            <a:blip r:embed="rId2"/>
            <a:srcRect l="9827" t="15901" r="9311" b="12482"/>
            <a:stretch>
              <a:fillRect/>
            </a:stretch>
          </p:blipFill>
          <p:spPr>
            <a:xfrm>
              <a:off x="5937307" y="4929857"/>
              <a:ext cx="951452" cy="1626697"/>
            </a:xfrm>
            <a:prstGeom prst="rect">
              <a:avLst/>
            </a:prstGeom>
          </p:spPr>
        </p:pic>
        <p:grpSp>
          <p:nvGrpSpPr>
            <p:cNvPr id="66" name="组合 65"/>
            <p:cNvGrpSpPr/>
            <p:nvPr/>
          </p:nvGrpSpPr>
          <p:grpSpPr>
            <a:xfrm flipH="1">
              <a:off x="4554204" y="5202499"/>
              <a:ext cx="1395626" cy="1097154"/>
              <a:chOff x="3987050" y="2661727"/>
              <a:chExt cx="1809420" cy="1047284"/>
            </a:xfrm>
          </p:grpSpPr>
          <p:sp>
            <p:nvSpPr>
              <p:cNvPr id="67" name="文本框 66"/>
              <p:cNvSpPr txBox="1"/>
              <p:nvPr/>
            </p:nvSpPr>
            <p:spPr bwMode="auto">
              <a:xfrm>
                <a:off x="3987050" y="3033301"/>
                <a:ext cx="1809420" cy="675710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+mn-ea"/>
                    <a:cs typeface="Arial Unicode MS" panose="020B0604020202020204" charset="-122"/>
                  </a:rPr>
                  <a:t>用于专有活动的活动页面和海报，可嵌入多种视觉元素，增强页面感染力</a:t>
                </a:r>
                <a:endParaRPr lang="zh-CN" altLang="en-US" sz="10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 bwMode="auto">
              <a:xfrm>
                <a:off x="4171190" y="2661727"/>
                <a:ext cx="1441139" cy="264409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>
                    <a:latin typeface="+mn-ea"/>
                    <a:cs typeface="Arial Unicode MS" panose="020B0604020202020204" charset="-122"/>
                  </a:rPr>
                  <a:t>海报页面</a:t>
                </a:r>
                <a:endParaRPr lang="zh-CN" altLang="en-US" sz="1200" b="1" dirty="0">
                  <a:latin typeface="+mn-ea"/>
                  <a:cs typeface="Arial Unicode MS" panose="020B060402020202020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flipH="1">
              <a:off x="6876235" y="5204021"/>
              <a:ext cx="1395626" cy="1097154"/>
              <a:chOff x="3987050" y="2661727"/>
              <a:chExt cx="1809420" cy="1047284"/>
            </a:xfrm>
          </p:grpSpPr>
          <p:sp>
            <p:nvSpPr>
              <p:cNvPr id="70" name="文本框 69"/>
              <p:cNvSpPr txBox="1"/>
              <p:nvPr/>
            </p:nvSpPr>
            <p:spPr bwMode="auto">
              <a:xfrm>
                <a:off x="3987050" y="3033301"/>
                <a:ext cx="1809420" cy="675710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+mn-ea"/>
                    <a:cs typeface="Arial Unicode MS" panose="020B0604020202020204" charset="-122"/>
                  </a:rPr>
                  <a:t>用于展示和订购商品，结构化配置商品各要素，丰富是视觉效果展示产品</a:t>
                </a:r>
                <a:endParaRPr lang="zh-CN" altLang="en-US" sz="10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 bwMode="auto">
              <a:xfrm>
                <a:off x="4171190" y="2661727"/>
                <a:ext cx="1441139" cy="264409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+mn-ea"/>
                    <a:cs typeface="Arial Unicode MS" panose="020B0604020202020204" charset="-122"/>
                  </a:rPr>
                  <a:t>商品页面</a:t>
                </a:r>
                <a:endParaRPr lang="zh-CN" altLang="en-US" sz="1200" b="1" dirty="0">
                  <a:latin typeface="+mn-ea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409758" y="1071781"/>
            <a:ext cx="4686242" cy="2727190"/>
            <a:chOff x="1100293" y="924028"/>
            <a:chExt cx="4086966" cy="2378438"/>
          </a:xfrm>
        </p:grpSpPr>
        <p:sp>
          <p:nvSpPr>
            <p:cNvPr id="57" name="文本框 56"/>
            <p:cNvSpPr txBox="1"/>
            <p:nvPr/>
          </p:nvSpPr>
          <p:spPr bwMode="auto">
            <a:xfrm>
              <a:off x="2529310" y="1000045"/>
              <a:ext cx="1298239" cy="228155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latin typeface="+mn-ea"/>
                  <a:cs typeface="Arial Unicode MS" panose="020B0604020202020204" charset="-122"/>
                </a:rPr>
                <a:t>内容中心基础组件</a:t>
              </a:r>
              <a:endParaRPr lang="zh-CN" altLang="en-US" sz="1100" b="1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1100293" y="924028"/>
              <a:ext cx="4086966" cy="2378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latin typeface="+mn-ea"/>
                <a:cs typeface="微软雅黑" panose="020B0503020204020204" pitchFamily="34" charset="-122"/>
              </a:endParaRPr>
            </a:p>
          </p:txBody>
        </p:sp>
        <p:pic>
          <p:nvPicPr>
            <p:cNvPr id="140" name="图片 139"/>
            <p:cNvPicPr>
              <a:picLocks noChangeAspect="1"/>
            </p:cNvPicPr>
            <p:nvPr/>
          </p:nvPicPr>
          <p:blipFill rotWithShape="1">
            <a:blip r:embed="rId3"/>
            <a:srcRect l="7858" r="6427"/>
            <a:stretch>
              <a:fillRect/>
            </a:stretch>
          </p:blipFill>
          <p:spPr>
            <a:xfrm>
              <a:off x="2285331" y="1389218"/>
              <a:ext cx="714350" cy="68615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9395" y="2305025"/>
              <a:ext cx="718368" cy="6943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5"/>
            <a:srcRect l="7828" t="13750" r="13447"/>
            <a:stretch>
              <a:fillRect/>
            </a:stretch>
          </p:blipFill>
          <p:spPr>
            <a:xfrm>
              <a:off x="1434765" y="1403040"/>
              <a:ext cx="716641" cy="68226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 rotWithShape="1">
            <a:blip r:embed="rId6"/>
            <a:srcRect t="7387" b="9431"/>
            <a:stretch>
              <a:fillRect/>
            </a:stretch>
          </p:blipFill>
          <p:spPr>
            <a:xfrm>
              <a:off x="3181786" y="1403040"/>
              <a:ext cx="744038" cy="67232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46" name="文本框 145"/>
            <p:cNvSpPr txBox="1"/>
            <p:nvPr/>
          </p:nvSpPr>
          <p:spPr bwMode="auto">
            <a:xfrm>
              <a:off x="1317219" y="2075369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图片组件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 bwMode="auto">
            <a:xfrm>
              <a:off x="2192434" y="2075369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标题组件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 bwMode="auto">
            <a:xfrm>
              <a:off x="3113748" y="2075369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表单组件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149" name="文本框 148"/>
            <p:cNvSpPr txBox="1"/>
            <p:nvPr/>
          </p:nvSpPr>
          <p:spPr bwMode="auto">
            <a:xfrm>
              <a:off x="3971163" y="2075369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轮播组件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/>
            <a:srcRect l="4558" r="4889"/>
            <a:stretch>
              <a:fillRect/>
            </a:stretch>
          </p:blipFill>
          <p:spPr>
            <a:xfrm>
              <a:off x="1434766" y="2312977"/>
              <a:ext cx="714350" cy="67232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8"/>
            <a:srcRect l="3055" t="-813" r="5042" b="813"/>
            <a:stretch>
              <a:fillRect/>
            </a:stretch>
          </p:blipFill>
          <p:spPr>
            <a:xfrm>
              <a:off x="3178430" y="2305025"/>
              <a:ext cx="706473" cy="67447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9" name="文本框 48"/>
            <p:cNvSpPr txBox="1"/>
            <p:nvPr/>
          </p:nvSpPr>
          <p:spPr bwMode="auto">
            <a:xfrm>
              <a:off x="1335616" y="3022254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分隔组件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 bwMode="auto">
            <a:xfrm>
              <a:off x="2210831" y="3022254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文本组件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 bwMode="auto">
            <a:xfrm>
              <a:off x="3132144" y="3022254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办理组件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 bwMode="auto">
            <a:xfrm>
              <a:off x="3989560" y="3022254"/>
              <a:ext cx="910880" cy="211404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Arial Unicode MS" panose="020B0604020202020204" charset="-122"/>
                </a:rPr>
                <a:t>轮播组件</a:t>
              </a:r>
              <a:endParaRPr lang="zh-CN" altLang="en-US" sz="900" dirty="0">
                <a:latin typeface="+mn-ea"/>
                <a:cs typeface="Arial Unicode MS" panose="020B060402020202020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9"/>
            <a:srcRect l="8026" r="8026"/>
            <a:stretch>
              <a:fillRect/>
            </a:stretch>
          </p:blipFill>
          <p:spPr>
            <a:xfrm>
              <a:off x="4108731" y="1401012"/>
              <a:ext cx="711823" cy="66749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20984" y="2289691"/>
              <a:ext cx="710254" cy="67747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338524" y="3967930"/>
            <a:ext cx="11682292" cy="2730272"/>
            <a:chOff x="338524" y="3967930"/>
            <a:chExt cx="11682292" cy="2730272"/>
          </a:xfrm>
        </p:grpSpPr>
        <p:grpSp>
          <p:nvGrpSpPr>
            <p:cNvPr id="3" name="组合 2"/>
            <p:cNvGrpSpPr/>
            <p:nvPr/>
          </p:nvGrpSpPr>
          <p:grpSpPr>
            <a:xfrm>
              <a:off x="2603985" y="4117835"/>
              <a:ext cx="1566060" cy="2524992"/>
              <a:chOff x="1116039" y="4743313"/>
              <a:chExt cx="1365793" cy="2202094"/>
            </a:xfrm>
          </p:grpSpPr>
          <p:grpSp>
            <p:nvGrpSpPr>
              <p:cNvPr id="93" name="组合 92"/>
              <p:cNvGrpSpPr/>
              <p:nvPr/>
            </p:nvGrpSpPr>
            <p:grpSpPr>
              <a:xfrm flipH="1">
                <a:off x="1116039" y="4743313"/>
                <a:ext cx="1365793" cy="762390"/>
                <a:chOff x="5222250" y="2223412"/>
                <a:chExt cx="1770740" cy="727736"/>
              </a:xfrm>
            </p:grpSpPr>
            <p:sp>
              <p:nvSpPr>
                <p:cNvPr id="95" name="文本框 94"/>
                <p:cNvSpPr txBox="1"/>
                <p:nvPr/>
              </p:nvSpPr>
              <p:spPr bwMode="auto">
                <a:xfrm>
                  <a:off x="5222250" y="2489956"/>
                  <a:ext cx="1770740" cy="461192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+mn-ea"/>
                      <a:cs typeface="Arial Unicode MS" panose="020B0604020202020204" charset="-122"/>
                    </a:rPr>
                    <a:t>用于能人构建个性化的自有店铺，在店铺中可灵活嵌入其他页面</a:t>
                  </a:r>
                  <a:endParaRPr lang="zh-CN" altLang="en-US" sz="1000" dirty="0">
                    <a:latin typeface="+mn-ea"/>
                    <a:cs typeface="Arial Unicode MS" panose="020B0604020202020204" charset="-122"/>
                  </a:endParaRPr>
                </a:p>
              </p:txBody>
            </p:sp>
            <p:sp>
              <p:nvSpPr>
                <p:cNvPr id="96" name="文本框 95"/>
                <p:cNvSpPr txBox="1"/>
                <p:nvPr/>
              </p:nvSpPr>
              <p:spPr bwMode="auto">
                <a:xfrm>
                  <a:off x="5393296" y="2223412"/>
                  <a:ext cx="1441138" cy="264409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latin typeface="+mn-ea"/>
                      <a:cs typeface="Arial Unicode MS" panose="020B0604020202020204" charset="-122"/>
                    </a:rPr>
                    <a:t>渠道店铺页面</a:t>
                  </a:r>
                  <a:endParaRPr lang="zh-CN" altLang="en-US" sz="1200" b="1" dirty="0">
                    <a:latin typeface="+mn-ea"/>
                    <a:cs typeface="Arial Unicode MS" panose="020B0604020202020204" charset="-122"/>
                  </a:endParaRPr>
                </a:p>
              </p:txBody>
            </p:sp>
          </p:grpSp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11" cstate="screen"/>
              <a:srcRect/>
              <a:stretch>
                <a:fillRect/>
              </a:stretch>
            </p:blipFill>
            <p:spPr>
              <a:xfrm>
                <a:off x="1408903" y="5590479"/>
                <a:ext cx="800505" cy="1354928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6545254" y="4117830"/>
              <a:ext cx="1533900" cy="2504880"/>
              <a:chOff x="8235593" y="4556249"/>
              <a:chExt cx="1533900" cy="2504880"/>
            </a:xfrm>
          </p:grpSpPr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12" cstate="screen"/>
              <a:srcRect/>
              <a:stretch>
                <a:fillRect/>
              </a:stretch>
            </p:blipFill>
            <p:spPr>
              <a:xfrm>
                <a:off x="8543612" y="5490548"/>
                <a:ext cx="917862" cy="1570581"/>
              </a:xfrm>
              <a:prstGeom prst="rect">
                <a:avLst/>
              </a:prstGeom>
            </p:spPr>
          </p:pic>
          <p:grpSp>
            <p:nvGrpSpPr>
              <p:cNvPr id="81" name="组合 80"/>
              <p:cNvGrpSpPr/>
              <p:nvPr/>
            </p:nvGrpSpPr>
            <p:grpSpPr>
              <a:xfrm flipH="1">
                <a:off x="8235593" y="4556249"/>
                <a:ext cx="1533900" cy="868588"/>
                <a:chOff x="5305416" y="2044855"/>
                <a:chExt cx="1988692" cy="829108"/>
              </a:xfrm>
            </p:grpSpPr>
            <p:sp>
              <p:nvSpPr>
                <p:cNvPr id="82" name="文本框 81"/>
                <p:cNvSpPr txBox="1"/>
                <p:nvPr/>
              </p:nvSpPr>
              <p:spPr bwMode="auto">
                <a:xfrm>
                  <a:off x="5305416" y="2345145"/>
                  <a:ext cx="1988692" cy="528818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+mn-ea"/>
                      <a:cs typeface="Arial Unicode MS" panose="020B0604020202020204" charset="-122"/>
                    </a:rPr>
                    <a:t>用于多种权益组合赠送的场景，权益可灵活配置</a:t>
                  </a:r>
                  <a:endParaRPr lang="zh-CN" altLang="en-US" sz="1000" dirty="0">
                    <a:latin typeface="+mn-ea"/>
                    <a:cs typeface="Arial Unicode MS" panose="020B0604020202020204" charset="-122"/>
                  </a:endParaRPr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 bwMode="auto">
                <a:xfrm>
                  <a:off x="5606534" y="2044855"/>
                  <a:ext cx="1441139" cy="264409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latin typeface="+mn-ea"/>
                      <a:cs typeface="Arial Unicode MS" panose="020B0604020202020204" charset="-122"/>
                    </a:rPr>
                    <a:t>权益页面</a:t>
                  </a:r>
                  <a:endParaRPr lang="zh-CN" altLang="en-US" sz="1200" b="1" dirty="0">
                    <a:latin typeface="+mn-ea"/>
                    <a:cs typeface="Arial Unicode MS" panose="020B0604020202020204" charset="-122"/>
                  </a:endParaRPr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4401148" y="3977763"/>
              <a:ext cx="2118160" cy="2703941"/>
              <a:chOff x="8525789" y="1538726"/>
              <a:chExt cx="2056452" cy="2625170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8525789" y="1538726"/>
                <a:ext cx="2056452" cy="262517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+mn-ea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 bwMode="auto">
              <a:xfrm>
                <a:off x="8773756" y="1674712"/>
                <a:ext cx="1585954" cy="261610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+mn-ea"/>
                    <a:cs typeface="Arial Unicode MS" panose="020B0604020202020204" charset="-122"/>
                  </a:rPr>
                  <a:t>抽奖组件</a:t>
                </a:r>
                <a:endParaRPr lang="zh-CN" altLang="en-US" sz="1100" b="1" dirty="0">
                  <a:latin typeface="+mn-ea"/>
                  <a:cs typeface="Arial Unicode MS" panose="020B0604020202020204" charset="-122"/>
                </a:endParaRPr>
              </a:p>
            </p:txBody>
          </p:sp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96695" y="2063463"/>
                <a:ext cx="763836" cy="73368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98" name="图片 97"/>
              <p:cNvPicPr>
                <a:picLocks noChangeAspect="1"/>
              </p:cNvPicPr>
              <p:nvPr/>
            </p:nvPicPr>
            <p:blipFill rotWithShape="1">
              <a:blip r:embed="rId14"/>
              <a:srcRect l="1" r="2342"/>
              <a:stretch>
                <a:fillRect/>
              </a:stretch>
            </p:blipFill>
            <p:spPr>
              <a:xfrm>
                <a:off x="9658624" y="2053837"/>
                <a:ext cx="771610" cy="73368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96695" y="3052399"/>
                <a:ext cx="763836" cy="73368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00" name="文本框 99"/>
              <p:cNvSpPr txBox="1"/>
              <p:nvPr/>
            </p:nvSpPr>
            <p:spPr bwMode="auto">
              <a:xfrm>
                <a:off x="8618466" y="2795696"/>
                <a:ext cx="990850" cy="229964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+mn-ea"/>
                    <a:cs typeface="Arial Unicode MS" panose="020B0604020202020204" charset="-122"/>
                  </a:rPr>
                  <a:t>大转盘组件</a:t>
                </a:r>
                <a:endParaRPr lang="zh-CN" altLang="en-US" sz="9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 bwMode="auto">
              <a:xfrm>
                <a:off x="9551157" y="2795696"/>
                <a:ext cx="990850" cy="229964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+mn-ea"/>
                    <a:cs typeface="Arial Unicode MS" panose="020B0604020202020204" charset="-122"/>
                  </a:rPr>
                  <a:t>九宫格组件</a:t>
                </a:r>
                <a:endParaRPr lang="zh-CN" altLang="en-US" sz="9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103" name="文本框 102"/>
              <p:cNvSpPr txBox="1"/>
              <p:nvPr/>
            </p:nvSpPr>
            <p:spPr bwMode="auto">
              <a:xfrm>
                <a:off x="8583188" y="3834911"/>
                <a:ext cx="990850" cy="229964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+mn-ea"/>
                    <a:cs typeface="Arial Unicode MS" panose="020B0604020202020204" charset="-122"/>
                  </a:rPr>
                  <a:t>刮刮卡组件</a:t>
                </a:r>
                <a:endParaRPr lang="zh-CN" altLang="en-US" sz="900" dirty="0">
                  <a:latin typeface="+mn-ea"/>
                  <a:cs typeface="Arial Unicode MS" panose="020B0604020202020204" charset="-122"/>
                </a:endParaRPr>
              </a:p>
            </p:txBody>
          </p:sp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7590" y="3052399"/>
                <a:ext cx="772610" cy="73695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grpSp>
          <p:nvGrpSpPr>
            <p:cNvPr id="107" name="组合 106"/>
            <p:cNvGrpSpPr/>
            <p:nvPr/>
          </p:nvGrpSpPr>
          <p:grpSpPr>
            <a:xfrm>
              <a:off x="338524" y="3967930"/>
              <a:ext cx="2217430" cy="2713777"/>
              <a:chOff x="954710" y="1495101"/>
              <a:chExt cx="2152830" cy="2634715"/>
            </a:xfrm>
          </p:grpSpPr>
          <p:sp>
            <p:nvSpPr>
              <p:cNvPr id="109" name="文本框 108"/>
              <p:cNvSpPr txBox="1"/>
              <p:nvPr/>
            </p:nvSpPr>
            <p:spPr bwMode="auto">
              <a:xfrm>
                <a:off x="1025327" y="2798610"/>
                <a:ext cx="990849" cy="229962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+mn-ea"/>
                    <a:cs typeface="Arial Unicode MS" panose="020B0604020202020204" charset="-122"/>
                  </a:rPr>
                  <a:t>店铺信息组件</a:t>
                </a:r>
                <a:endParaRPr lang="zh-CN" altLang="en-US" sz="900" dirty="0">
                  <a:latin typeface="+mn-ea"/>
                  <a:cs typeface="Arial Unicode MS" panose="020B0604020202020204" charset="-122"/>
                </a:endParaRPr>
              </a:p>
            </p:txBody>
          </p:sp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9315" y="2042043"/>
                <a:ext cx="822030" cy="73906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12" name="文本框 111"/>
              <p:cNvSpPr txBox="1"/>
              <p:nvPr/>
            </p:nvSpPr>
            <p:spPr bwMode="auto">
              <a:xfrm>
                <a:off x="2098393" y="2817344"/>
                <a:ext cx="990849" cy="229962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+mn-ea"/>
                    <a:cs typeface="Arial Unicode MS" panose="020B0604020202020204" charset="-122"/>
                  </a:rPr>
                  <a:t>店铺搜索组件</a:t>
                </a:r>
                <a:endParaRPr lang="zh-CN" altLang="en-US" sz="9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 bwMode="auto">
              <a:xfrm>
                <a:off x="1365058" y="1640633"/>
                <a:ext cx="1371687" cy="270029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+mn-ea"/>
                    <a:cs typeface="Arial Unicode MS" panose="020B0604020202020204" charset="-122"/>
                  </a:rPr>
                  <a:t>店铺组件</a:t>
                </a:r>
                <a:endParaRPr lang="zh-CN" altLang="en-US" sz="11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954710" y="1495101"/>
                <a:ext cx="2152830" cy="2634715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+mn-ea"/>
                </a:endParaRPr>
              </a:p>
            </p:txBody>
          </p:sp>
          <p:pic>
            <p:nvPicPr>
              <p:cNvPr id="116" name="图片 11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4602" y="2039011"/>
                <a:ext cx="829791" cy="74209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117" name="图片 116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5554" y="3068279"/>
                <a:ext cx="807886" cy="73478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18" name="文本框 117"/>
              <p:cNvSpPr txBox="1"/>
              <p:nvPr/>
            </p:nvSpPr>
            <p:spPr bwMode="auto">
              <a:xfrm>
                <a:off x="1060052" y="3862101"/>
                <a:ext cx="990850" cy="229962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+mn-ea"/>
                    <a:cs typeface="Arial Unicode MS" panose="020B0604020202020204" charset="-122"/>
                  </a:rPr>
                  <a:t>店铺公告组件</a:t>
                </a:r>
                <a:endParaRPr lang="zh-CN" altLang="en-US" sz="900" dirty="0">
                  <a:latin typeface="+mn-ea"/>
                  <a:cs typeface="Arial Unicode MS" panose="020B0604020202020204" charset="-122"/>
                </a:endParaRPr>
              </a:p>
            </p:txBody>
          </p:sp>
          <p:pic>
            <p:nvPicPr>
              <p:cNvPr id="119" name="图片 1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5831" y="3068281"/>
                <a:ext cx="789557" cy="73695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126" name="矩形 125"/>
            <p:cNvSpPr/>
            <p:nvPr/>
          </p:nvSpPr>
          <p:spPr>
            <a:xfrm>
              <a:off x="8343399" y="3967930"/>
              <a:ext cx="2118160" cy="273027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latin typeface="+mn-ea"/>
              </a:endParaRPr>
            </a:p>
          </p:txBody>
        </p:sp>
        <p:sp>
          <p:nvSpPr>
            <p:cNvPr id="127" name="文本框 126"/>
            <p:cNvSpPr txBox="1"/>
            <p:nvPr/>
          </p:nvSpPr>
          <p:spPr bwMode="auto">
            <a:xfrm>
              <a:off x="8670825" y="4117829"/>
              <a:ext cx="1633544" cy="269460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latin typeface="+mn-ea"/>
                  <a:cs typeface="Arial Unicode MS" panose="020B0604020202020204" charset="-122"/>
                </a:rPr>
                <a:t>问卷组件</a:t>
              </a:r>
              <a:endParaRPr lang="zh-CN" altLang="en-US" sz="1100" b="1" dirty="0">
                <a:latin typeface="+mn-ea"/>
                <a:cs typeface="Arial Unicode MS" panose="020B060402020202020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525947" y="4508330"/>
              <a:ext cx="1778421" cy="1787805"/>
            </a:xfrm>
            <a:prstGeom prst="rect">
              <a:avLst/>
            </a:prstGeom>
          </p:spPr>
        </p:pic>
        <p:grpSp>
          <p:nvGrpSpPr>
            <p:cNvPr id="77" name="组合 76"/>
            <p:cNvGrpSpPr/>
            <p:nvPr/>
          </p:nvGrpSpPr>
          <p:grpSpPr>
            <a:xfrm flipH="1">
              <a:off x="10486916" y="4117829"/>
              <a:ext cx="1533900" cy="729932"/>
              <a:chOff x="5305416" y="2030314"/>
              <a:chExt cx="1988692" cy="696755"/>
            </a:xfrm>
          </p:grpSpPr>
          <p:sp>
            <p:nvSpPr>
              <p:cNvPr id="79" name="文本框 78"/>
              <p:cNvSpPr txBox="1"/>
              <p:nvPr/>
            </p:nvSpPr>
            <p:spPr bwMode="auto">
              <a:xfrm>
                <a:off x="5305416" y="2345145"/>
                <a:ext cx="1988692" cy="381924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+mn-ea"/>
                    <a:cs typeface="Arial Unicode MS" panose="020B0604020202020204" charset="-122"/>
                  </a:rPr>
                  <a:t>用于配置面向用户的互动调查问卷</a:t>
                </a:r>
                <a:endParaRPr lang="zh-CN" altLang="en-US" sz="1000" dirty="0">
                  <a:latin typeface="+mn-ea"/>
                  <a:cs typeface="Arial Unicode MS" panose="020B060402020202020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 bwMode="auto">
              <a:xfrm>
                <a:off x="5606534" y="2030314"/>
                <a:ext cx="1441139" cy="264409"/>
              </a:xfrm>
              <a:prstGeom prst="rect">
                <a:avLst/>
              </a:prstGeom>
              <a:no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+mn-ea"/>
                    <a:cs typeface="Arial Unicode MS" panose="020B0604020202020204" charset="-122"/>
                  </a:rPr>
                  <a:t>问卷页面</a:t>
                </a:r>
                <a:endParaRPr lang="zh-CN" altLang="en-US" sz="1200" b="1" dirty="0">
                  <a:latin typeface="+mn-ea"/>
                  <a:cs typeface="Arial Unicode MS" panose="020B0604020202020204" charset="-122"/>
                </a:endParaRPr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0"/>
            <a:srcRect b="8161"/>
            <a:stretch>
              <a:fillRect/>
            </a:stretch>
          </p:blipFill>
          <p:spPr>
            <a:xfrm>
              <a:off x="10725804" y="5054334"/>
              <a:ext cx="956687" cy="157815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11225" y="116840"/>
            <a:ext cx="9552305" cy="649605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活动编排</a:t>
            </a:r>
            <a:r>
              <a:rPr lang="en-US" altLang="zh-CN" sz="2800" b="1" dirty="0"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cs typeface="微软雅黑" panose="020B0503020204020204" pitchFamily="34" charset="-122"/>
              </a:rPr>
              <a:t>全渠道协同配置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sp>
        <p:nvSpPr>
          <p:cNvPr id="52" name="标题 2"/>
          <p:cNvSpPr txBox="1"/>
          <p:nvPr/>
        </p:nvSpPr>
        <p:spPr bwMode="auto">
          <a:xfrm>
            <a:off x="3389595" y="1164664"/>
            <a:ext cx="7884444" cy="4694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0000"/>
                </a:solidFill>
              </a:rPr>
              <a:t>协同：</a:t>
            </a:r>
            <a:r>
              <a:rPr kumimoji="1" lang="zh-CN" altLang="en-US" sz="1200" dirty="0"/>
              <a:t>在一个活动中预先配置多渠道之间执行的时机、顺序、条件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0000"/>
                </a:solidFill>
              </a:rPr>
              <a:t>有序：</a:t>
            </a:r>
            <a:r>
              <a:rPr kumimoji="1" lang="zh-CN" altLang="en-US" sz="1200" dirty="0"/>
              <a:t>在一个的触点多个活动依次执行的统一控制</a:t>
            </a:r>
            <a:endParaRPr kumimoji="1" lang="zh-CN" altLang="en-US" sz="1200" dirty="0"/>
          </a:p>
        </p:txBody>
      </p:sp>
      <p:sp>
        <p:nvSpPr>
          <p:cNvPr id="56" name="标题 2"/>
          <p:cNvSpPr txBox="1"/>
          <p:nvPr/>
        </p:nvSpPr>
        <p:spPr bwMode="auto">
          <a:xfrm>
            <a:off x="3440249" y="3448808"/>
            <a:ext cx="7833790" cy="4694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0000"/>
                </a:solidFill>
                <a:latin typeface="Verdana" panose="020B0604030504040204"/>
                <a:cs typeface="+mn-cs"/>
              </a:rPr>
              <a:t>一致：</a:t>
            </a:r>
            <a:r>
              <a:rPr kumimoji="1" lang="zh-CN" altLang="en-US" sz="1200" dirty="0"/>
              <a:t>在一个活动中集中配置多样化内容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0000"/>
                </a:solidFill>
                <a:latin typeface="Verdana" panose="020B0604030504040204"/>
                <a:cs typeface="+mn-cs"/>
              </a:rPr>
              <a:t>连续：</a:t>
            </a:r>
            <a:r>
              <a:rPr kumimoji="1" lang="zh-CN" altLang="en-US" sz="1200" dirty="0"/>
              <a:t>在多个活动中配置一致内容的统一控制</a:t>
            </a:r>
            <a:endParaRPr kumimoji="1" lang="en-US" altLang="zh-CN" sz="1200" dirty="0"/>
          </a:p>
        </p:txBody>
      </p:sp>
      <p:cxnSp>
        <p:nvCxnSpPr>
          <p:cNvPr id="103" name="直接连接符 102"/>
          <p:cNvCxnSpPr/>
          <p:nvPr/>
        </p:nvCxnSpPr>
        <p:spPr>
          <a:xfrm>
            <a:off x="2986853" y="1290593"/>
            <a:ext cx="0" cy="477326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2986853" y="3289580"/>
            <a:ext cx="8222073" cy="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659983" y="6063855"/>
            <a:ext cx="10519242" cy="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/>
          <p:cNvGrpSpPr/>
          <p:nvPr/>
        </p:nvGrpSpPr>
        <p:grpSpPr>
          <a:xfrm rot="5400000">
            <a:off x="-221722" y="2516617"/>
            <a:ext cx="3984410" cy="1627256"/>
            <a:chOff x="84261" y="1299494"/>
            <a:chExt cx="3290411" cy="1329008"/>
          </a:xfrm>
        </p:grpSpPr>
        <p:grpSp>
          <p:nvGrpSpPr>
            <p:cNvPr id="122" name="组合 121"/>
            <p:cNvGrpSpPr/>
            <p:nvPr/>
          </p:nvGrpSpPr>
          <p:grpSpPr>
            <a:xfrm>
              <a:off x="84261" y="1299494"/>
              <a:ext cx="3290411" cy="1329008"/>
              <a:chOff x="84261" y="1299494"/>
              <a:chExt cx="3290411" cy="1329008"/>
            </a:xfrm>
          </p:grpSpPr>
          <p:sp>
            <p:nvSpPr>
              <p:cNvPr id="131" name="Freeform 7"/>
              <p:cNvSpPr/>
              <p:nvPr/>
            </p:nvSpPr>
            <p:spPr bwMode="auto">
              <a:xfrm>
                <a:off x="84261" y="1299494"/>
                <a:ext cx="2770861" cy="1329008"/>
              </a:xfrm>
              <a:custGeom>
                <a:avLst/>
                <a:gdLst>
                  <a:gd name="T0" fmla="*/ 152343837 w 573"/>
                  <a:gd name="T1" fmla="*/ 0 h 273"/>
                  <a:gd name="T2" fmla="*/ 248631916 w 573"/>
                  <a:gd name="T3" fmla="*/ 35200946 h 273"/>
                  <a:gd name="T4" fmla="*/ 324720860 w 573"/>
                  <a:gd name="T5" fmla="*/ 107853795 h 273"/>
                  <a:gd name="T6" fmla="*/ 332528100 w 573"/>
                  <a:gd name="T7" fmla="*/ 113736763 h 273"/>
                  <a:gd name="T8" fmla="*/ 400809803 w 573"/>
                  <a:gd name="T9" fmla="*/ 120748085 h 273"/>
                  <a:gd name="T10" fmla="*/ 477064646 w 573"/>
                  <a:gd name="T11" fmla="*/ 71527374 h 273"/>
                  <a:gd name="T12" fmla="*/ 537539167 w 573"/>
                  <a:gd name="T13" fmla="*/ 51601059 h 273"/>
                  <a:gd name="T14" fmla="*/ 641657540 w 573"/>
                  <a:gd name="T15" fmla="*/ 160729996 h 273"/>
                  <a:gd name="T16" fmla="*/ 537539167 w 573"/>
                  <a:gd name="T17" fmla="*/ 269685742 h 273"/>
                  <a:gd name="T18" fmla="*/ 477064646 w 573"/>
                  <a:gd name="T19" fmla="*/ 249783009 h 273"/>
                  <a:gd name="T20" fmla="*/ 400809803 w 573"/>
                  <a:gd name="T21" fmla="*/ 199436765 h 273"/>
                  <a:gd name="T22" fmla="*/ 332528100 w 573"/>
                  <a:gd name="T23" fmla="*/ 206445267 h 273"/>
                  <a:gd name="T24" fmla="*/ 324720860 w 573"/>
                  <a:gd name="T25" fmla="*/ 212331055 h 273"/>
                  <a:gd name="T26" fmla="*/ 248631916 w 573"/>
                  <a:gd name="T27" fmla="*/ 286085847 h 273"/>
                  <a:gd name="T28" fmla="*/ 152343837 w 573"/>
                  <a:gd name="T29" fmla="*/ 320184850 h 273"/>
                  <a:gd name="T30" fmla="*/ 44857260 w 573"/>
                  <a:gd name="T31" fmla="*/ 273191616 h 273"/>
                  <a:gd name="T32" fmla="*/ 0 w 573"/>
                  <a:gd name="T33" fmla="*/ 160729996 h 273"/>
                  <a:gd name="T34" fmla="*/ 44857260 w 573"/>
                  <a:gd name="T35" fmla="*/ 46993233 h 273"/>
                  <a:gd name="T36" fmla="*/ 152343837 w 573"/>
                  <a:gd name="T37" fmla="*/ 0 h 27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573" h="273">
                    <a:moveTo>
                      <a:pt x="136" y="0"/>
                    </a:moveTo>
                    <a:cubicBezTo>
                      <a:pt x="169" y="0"/>
                      <a:pt x="198" y="11"/>
                      <a:pt x="222" y="30"/>
                    </a:cubicBezTo>
                    <a:cubicBezTo>
                      <a:pt x="254" y="56"/>
                      <a:pt x="274" y="78"/>
                      <a:pt x="290" y="92"/>
                    </a:cubicBezTo>
                    <a:cubicBezTo>
                      <a:pt x="292" y="94"/>
                      <a:pt x="294" y="96"/>
                      <a:pt x="297" y="97"/>
                    </a:cubicBezTo>
                    <a:cubicBezTo>
                      <a:pt x="313" y="108"/>
                      <a:pt x="333" y="114"/>
                      <a:pt x="358" y="103"/>
                    </a:cubicBezTo>
                    <a:cubicBezTo>
                      <a:pt x="375" y="96"/>
                      <a:pt x="396" y="82"/>
                      <a:pt x="426" y="61"/>
                    </a:cubicBezTo>
                    <a:cubicBezTo>
                      <a:pt x="441" y="50"/>
                      <a:pt x="460" y="44"/>
                      <a:pt x="480" y="44"/>
                    </a:cubicBezTo>
                    <a:cubicBezTo>
                      <a:pt x="531" y="44"/>
                      <a:pt x="573" y="86"/>
                      <a:pt x="573" y="137"/>
                    </a:cubicBezTo>
                    <a:cubicBezTo>
                      <a:pt x="573" y="188"/>
                      <a:pt x="531" y="230"/>
                      <a:pt x="480" y="230"/>
                    </a:cubicBezTo>
                    <a:cubicBezTo>
                      <a:pt x="460" y="230"/>
                      <a:pt x="441" y="224"/>
                      <a:pt x="426" y="213"/>
                    </a:cubicBezTo>
                    <a:cubicBezTo>
                      <a:pt x="396" y="192"/>
                      <a:pt x="375" y="178"/>
                      <a:pt x="358" y="170"/>
                    </a:cubicBezTo>
                    <a:cubicBezTo>
                      <a:pt x="333" y="160"/>
                      <a:pt x="313" y="166"/>
                      <a:pt x="297" y="176"/>
                    </a:cubicBezTo>
                    <a:cubicBezTo>
                      <a:pt x="294" y="178"/>
                      <a:pt x="292" y="179"/>
                      <a:pt x="290" y="181"/>
                    </a:cubicBezTo>
                    <a:cubicBezTo>
                      <a:pt x="274" y="196"/>
                      <a:pt x="254" y="218"/>
                      <a:pt x="222" y="244"/>
                    </a:cubicBezTo>
                    <a:cubicBezTo>
                      <a:pt x="198" y="262"/>
                      <a:pt x="169" y="273"/>
                      <a:pt x="136" y="273"/>
                    </a:cubicBezTo>
                    <a:cubicBezTo>
                      <a:pt x="99" y="273"/>
                      <a:pt x="65" y="258"/>
                      <a:pt x="40" y="233"/>
                    </a:cubicBezTo>
                    <a:cubicBezTo>
                      <a:pt x="15" y="209"/>
                      <a:pt x="0" y="17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6"/>
                      <a:pt x="99" y="0"/>
                      <a:pt x="136" y="0"/>
                    </a:cubicBezTo>
                    <a:close/>
                  </a:path>
                </a:pathLst>
              </a:custGeom>
              <a:solidFill>
                <a:srgbClr val="DC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 flipH="1">
                <a:off x="603811" y="1299494"/>
                <a:ext cx="2770861" cy="1329008"/>
              </a:xfrm>
              <a:custGeom>
                <a:avLst/>
                <a:gdLst>
                  <a:gd name="T0" fmla="*/ 152343837 w 573"/>
                  <a:gd name="T1" fmla="*/ 0 h 273"/>
                  <a:gd name="T2" fmla="*/ 248631916 w 573"/>
                  <a:gd name="T3" fmla="*/ 35200946 h 273"/>
                  <a:gd name="T4" fmla="*/ 324720860 w 573"/>
                  <a:gd name="T5" fmla="*/ 107853795 h 273"/>
                  <a:gd name="T6" fmla="*/ 332528100 w 573"/>
                  <a:gd name="T7" fmla="*/ 113736763 h 273"/>
                  <a:gd name="T8" fmla="*/ 400809803 w 573"/>
                  <a:gd name="T9" fmla="*/ 120748085 h 273"/>
                  <a:gd name="T10" fmla="*/ 477064646 w 573"/>
                  <a:gd name="T11" fmla="*/ 71527374 h 273"/>
                  <a:gd name="T12" fmla="*/ 537539167 w 573"/>
                  <a:gd name="T13" fmla="*/ 51601059 h 273"/>
                  <a:gd name="T14" fmla="*/ 641657540 w 573"/>
                  <a:gd name="T15" fmla="*/ 160729996 h 273"/>
                  <a:gd name="T16" fmla="*/ 537539167 w 573"/>
                  <a:gd name="T17" fmla="*/ 269685742 h 273"/>
                  <a:gd name="T18" fmla="*/ 477064646 w 573"/>
                  <a:gd name="T19" fmla="*/ 249783009 h 273"/>
                  <a:gd name="T20" fmla="*/ 400809803 w 573"/>
                  <a:gd name="T21" fmla="*/ 199436765 h 273"/>
                  <a:gd name="T22" fmla="*/ 332528100 w 573"/>
                  <a:gd name="T23" fmla="*/ 206445267 h 273"/>
                  <a:gd name="T24" fmla="*/ 324720860 w 573"/>
                  <a:gd name="T25" fmla="*/ 212331055 h 273"/>
                  <a:gd name="T26" fmla="*/ 248631916 w 573"/>
                  <a:gd name="T27" fmla="*/ 286085847 h 273"/>
                  <a:gd name="T28" fmla="*/ 152343837 w 573"/>
                  <a:gd name="T29" fmla="*/ 320184850 h 273"/>
                  <a:gd name="T30" fmla="*/ 44857260 w 573"/>
                  <a:gd name="T31" fmla="*/ 273191616 h 273"/>
                  <a:gd name="T32" fmla="*/ 0 w 573"/>
                  <a:gd name="T33" fmla="*/ 160729996 h 273"/>
                  <a:gd name="T34" fmla="*/ 44857260 w 573"/>
                  <a:gd name="T35" fmla="*/ 46993233 h 273"/>
                  <a:gd name="T36" fmla="*/ 152343837 w 573"/>
                  <a:gd name="T37" fmla="*/ 0 h 27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573" h="273">
                    <a:moveTo>
                      <a:pt x="136" y="0"/>
                    </a:moveTo>
                    <a:cubicBezTo>
                      <a:pt x="169" y="0"/>
                      <a:pt x="198" y="11"/>
                      <a:pt x="222" y="30"/>
                    </a:cubicBezTo>
                    <a:cubicBezTo>
                      <a:pt x="254" y="56"/>
                      <a:pt x="274" y="78"/>
                      <a:pt x="290" y="92"/>
                    </a:cubicBezTo>
                    <a:cubicBezTo>
                      <a:pt x="292" y="94"/>
                      <a:pt x="294" y="96"/>
                      <a:pt x="297" y="97"/>
                    </a:cubicBezTo>
                    <a:cubicBezTo>
                      <a:pt x="313" y="108"/>
                      <a:pt x="333" y="114"/>
                      <a:pt x="358" y="103"/>
                    </a:cubicBezTo>
                    <a:cubicBezTo>
                      <a:pt x="375" y="96"/>
                      <a:pt x="396" y="82"/>
                      <a:pt x="426" y="61"/>
                    </a:cubicBezTo>
                    <a:cubicBezTo>
                      <a:pt x="441" y="50"/>
                      <a:pt x="460" y="44"/>
                      <a:pt x="480" y="44"/>
                    </a:cubicBezTo>
                    <a:cubicBezTo>
                      <a:pt x="531" y="44"/>
                      <a:pt x="573" y="86"/>
                      <a:pt x="573" y="137"/>
                    </a:cubicBezTo>
                    <a:cubicBezTo>
                      <a:pt x="573" y="188"/>
                      <a:pt x="531" y="230"/>
                      <a:pt x="480" y="230"/>
                    </a:cubicBezTo>
                    <a:cubicBezTo>
                      <a:pt x="460" y="230"/>
                      <a:pt x="441" y="224"/>
                      <a:pt x="426" y="213"/>
                    </a:cubicBezTo>
                    <a:cubicBezTo>
                      <a:pt x="396" y="192"/>
                      <a:pt x="375" y="178"/>
                      <a:pt x="358" y="170"/>
                    </a:cubicBezTo>
                    <a:cubicBezTo>
                      <a:pt x="333" y="160"/>
                      <a:pt x="313" y="166"/>
                      <a:pt x="297" y="176"/>
                    </a:cubicBezTo>
                    <a:cubicBezTo>
                      <a:pt x="294" y="178"/>
                      <a:pt x="292" y="179"/>
                      <a:pt x="290" y="181"/>
                    </a:cubicBezTo>
                    <a:cubicBezTo>
                      <a:pt x="274" y="196"/>
                      <a:pt x="254" y="218"/>
                      <a:pt x="222" y="244"/>
                    </a:cubicBezTo>
                    <a:cubicBezTo>
                      <a:pt x="198" y="262"/>
                      <a:pt x="169" y="273"/>
                      <a:pt x="136" y="273"/>
                    </a:cubicBezTo>
                    <a:cubicBezTo>
                      <a:pt x="99" y="273"/>
                      <a:pt x="65" y="258"/>
                      <a:pt x="40" y="233"/>
                    </a:cubicBezTo>
                    <a:cubicBezTo>
                      <a:pt x="15" y="209"/>
                      <a:pt x="0" y="17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6"/>
                      <a:pt x="99" y="0"/>
                      <a:pt x="136" y="0"/>
                    </a:cubicBezTo>
                    <a:close/>
                  </a:path>
                </a:pathLst>
              </a:custGeom>
              <a:solidFill>
                <a:srgbClr val="DC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sp>
          <p:nvSpPr>
            <p:cNvPr id="123" name="Oval 8"/>
            <p:cNvSpPr>
              <a:spLocks noChangeArrowheads="1"/>
            </p:cNvSpPr>
            <p:nvPr/>
          </p:nvSpPr>
          <p:spPr bwMode="auto">
            <a:xfrm>
              <a:off x="258142" y="1465455"/>
              <a:ext cx="996346" cy="10023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24" name="Oval 9"/>
            <p:cNvSpPr>
              <a:spLocks noChangeArrowheads="1"/>
            </p:cNvSpPr>
            <p:nvPr/>
          </p:nvSpPr>
          <p:spPr bwMode="auto">
            <a:xfrm>
              <a:off x="345414" y="1552733"/>
              <a:ext cx="821804" cy="82782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25" name="Freeform 15"/>
            <p:cNvSpPr/>
            <p:nvPr/>
          </p:nvSpPr>
          <p:spPr bwMode="auto">
            <a:xfrm>
              <a:off x="1404568" y="1864157"/>
              <a:ext cx="173881" cy="204310"/>
            </a:xfrm>
            <a:custGeom>
              <a:avLst/>
              <a:gdLst>
                <a:gd name="T0" fmla="*/ 0 w 263"/>
                <a:gd name="T1" fmla="*/ 0 h 309"/>
                <a:gd name="T2" fmla="*/ 263 w 263"/>
                <a:gd name="T3" fmla="*/ 155 h 309"/>
                <a:gd name="T4" fmla="*/ 0 w 263"/>
                <a:gd name="T5" fmla="*/ 309 h 309"/>
                <a:gd name="T6" fmla="*/ 0 w 263"/>
                <a:gd name="T7" fmla="*/ 0 h 309"/>
                <a:gd name="T8" fmla="*/ 0 w 263"/>
                <a:gd name="T9" fmla="*/ 0 h 3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3" h="309">
                  <a:moveTo>
                    <a:pt x="0" y="0"/>
                  </a:moveTo>
                  <a:lnTo>
                    <a:pt x="263" y="155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26" name="标题 2"/>
            <p:cNvSpPr txBox="1"/>
            <p:nvPr/>
          </p:nvSpPr>
          <p:spPr bwMode="auto">
            <a:xfrm rot="16200000">
              <a:off x="443294" y="1833139"/>
              <a:ext cx="626042" cy="277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</a:rPr>
                <a:t>执行协同</a:t>
              </a:r>
              <a:endParaRPr kumimoji="1"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Freeform 15"/>
            <p:cNvSpPr/>
            <p:nvPr/>
          </p:nvSpPr>
          <p:spPr bwMode="auto">
            <a:xfrm flipH="1">
              <a:off x="1906621" y="1864157"/>
              <a:ext cx="173881" cy="204310"/>
            </a:xfrm>
            <a:custGeom>
              <a:avLst/>
              <a:gdLst>
                <a:gd name="T0" fmla="*/ 0 w 263"/>
                <a:gd name="T1" fmla="*/ 0 h 309"/>
                <a:gd name="T2" fmla="*/ 263 w 263"/>
                <a:gd name="T3" fmla="*/ 155 h 309"/>
                <a:gd name="T4" fmla="*/ 0 w 263"/>
                <a:gd name="T5" fmla="*/ 309 h 309"/>
                <a:gd name="T6" fmla="*/ 0 w 263"/>
                <a:gd name="T7" fmla="*/ 0 h 309"/>
                <a:gd name="T8" fmla="*/ 0 w 263"/>
                <a:gd name="T9" fmla="*/ 0 h 3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3" h="309">
                  <a:moveTo>
                    <a:pt x="0" y="0"/>
                  </a:moveTo>
                  <a:lnTo>
                    <a:pt x="263" y="155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28" name="Oval 8"/>
            <p:cNvSpPr>
              <a:spLocks noChangeArrowheads="1"/>
            </p:cNvSpPr>
            <p:nvPr/>
          </p:nvSpPr>
          <p:spPr bwMode="auto">
            <a:xfrm>
              <a:off x="2227394" y="1469558"/>
              <a:ext cx="996346" cy="10023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29" name="Oval 9"/>
            <p:cNvSpPr>
              <a:spLocks noChangeArrowheads="1"/>
            </p:cNvSpPr>
            <p:nvPr/>
          </p:nvSpPr>
          <p:spPr bwMode="auto">
            <a:xfrm>
              <a:off x="2314666" y="1556836"/>
              <a:ext cx="821804" cy="827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30" name="标题 2"/>
            <p:cNvSpPr txBox="1"/>
            <p:nvPr/>
          </p:nvSpPr>
          <p:spPr bwMode="auto">
            <a:xfrm rot="16200000">
              <a:off x="2412547" y="1799411"/>
              <a:ext cx="626042" cy="315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</a:rPr>
                <a:t>内容协同</a:t>
              </a:r>
              <a:endParaRPr kumimoji="1"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480680" y="1854709"/>
            <a:ext cx="7518366" cy="1284652"/>
            <a:chOff x="4873164" y="1829515"/>
            <a:chExt cx="6467786" cy="1105141"/>
          </a:xfrm>
        </p:grpSpPr>
        <p:grpSp>
          <p:nvGrpSpPr>
            <p:cNvPr id="6" name="组合 5"/>
            <p:cNvGrpSpPr/>
            <p:nvPr/>
          </p:nvGrpSpPr>
          <p:grpSpPr>
            <a:xfrm>
              <a:off x="6514565" y="1829515"/>
              <a:ext cx="1522430" cy="1095956"/>
              <a:chOff x="5422933" y="1641460"/>
              <a:chExt cx="1651058" cy="1175449"/>
            </a:xfrm>
          </p:grpSpPr>
          <p:sp>
            <p:nvSpPr>
              <p:cNvPr id="7" name="矩形 6"/>
              <p:cNvSpPr/>
              <p:nvPr/>
            </p:nvSpPr>
            <p:spPr bwMode="auto">
              <a:xfrm>
                <a:off x="5422933" y="1655896"/>
                <a:ext cx="1651058" cy="116101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rgbClr val="1F497D">
                    <a:lumMod val="40000"/>
                    <a:lumOff val="60000"/>
                  </a:srgbClr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algn="ctr">
                  <a:defRPr/>
                </a:pPr>
                <a:endPara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标题 2"/>
              <p:cNvSpPr txBox="1"/>
              <p:nvPr/>
            </p:nvSpPr>
            <p:spPr bwMode="auto">
              <a:xfrm>
                <a:off x="5506340" y="1641460"/>
                <a:ext cx="1459841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r>
                  <a:rPr kumimoji="1" lang="en-US" altLang="zh-CN" sz="1100" dirty="0"/>
                  <a:t>A</a:t>
                </a:r>
                <a:r>
                  <a:rPr kumimoji="1" lang="zh-CN" altLang="en-US" sz="1100" dirty="0"/>
                  <a:t>、</a:t>
                </a:r>
                <a:r>
                  <a:rPr kumimoji="1" lang="en-US" altLang="zh-CN" sz="1100" dirty="0"/>
                  <a:t>B</a:t>
                </a:r>
                <a:r>
                  <a:rPr kumimoji="1" lang="zh-CN" altLang="en-US" sz="1100" dirty="0"/>
                  <a:t>渠道并行协同</a:t>
                </a:r>
                <a:endParaRPr kumimoji="1" lang="zh-CN" altLang="en-US" sz="1100" dirty="0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5567429" y="2034904"/>
                <a:ext cx="1252390" cy="656997"/>
                <a:chOff x="5522341" y="1801182"/>
                <a:chExt cx="1252390" cy="656997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5930236" y="1801183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20" name="椭圆 19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1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A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5930234" y="2172202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18" name="椭圆 17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B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2" name="直接箭头连接符 11"/>
                <p:cNvCxnSpPr>
                  <a:stCxn id="20" idx="6"/>
                  <a:endCxn id="16" idx="2"/>
                </p:cNvCxnSpPr>
                <p:nvPr/>
              </p:nvCxnSpPr>
              <p:spPr>
                <a:xfrm flipV="1">
                  <a:off x="6216213" y="1944171"/>
                  <a:ext cx="272541" cy="1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肘形连接符 91"/>
                <p:cNvCxnSpPr>
                  <a:endCxn id="20" idx="2"/>
                </p:cNvCxnSpPr>
                <p:nvPr/>
              </p:nvCxnSpPr>
              <p:spPr>
                <a:xfrm flipV="1">
                  <a:off x="5522341" y="1944172"/>
                  <a:ext cx="407895" cy="185509"/>
                </a:xfrm>
                <a:prstGeom prst="bentConnector3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肘形连接符 96"/>
                <p:cNvCxnSpPr>
                  <a:endCxn id="18" idx="2"/>
                </p:cNvCxnSpPr>
                <p:nvPr/>
              </p:nvCxnSpPr>
              <p:spPr>
                <a:xfrm>
                  <a:off x="5522341" y="2129681"/>
                  <a:ext cx="407893" cy="185510"/>
                </a:xfrm>
                <a:prstGeom prst="bentConnector3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组合 14"/>
                <p:cNvGrpSpPr/>
                <p:nvPr/>
              </p:nvGrpSpPr>
              <p:grpSpPr>
                <a:xfrm>
                  <a:off x="6488754" y="1801182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16" name="椭圆 15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A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2" name="组合 21"/>
            <p:cNvGrpSpPr/>
            <p:nvPr/>
          </p:nvGrpSpPr>
          <p:grpSpPr>
            <a:xfrm>
              <a:off x="4873164" y="1829515"/>
              <a:ext cx="1522430" cy="1095956"/>
              <a:chOff x="3763474" y="1584601"/>
              <a:chExt cx="1651058" cy="1175449"/>
            </a:xfrm>
          </p:grpSpPr>
          <p:sp>
            <p:nvSpPr>
              <p:cNvPr id="23" name="矩形 22"/>
              <p:cNvSpPr/>
              <p:nvPr/>
            </p:nvSpPr>
            <p:spPr bwMode="auto">
              <a:xfrm>
                <a:off x="3763474" y="1599037"/>
                <a:ext cx="1651058" cy="116101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rgbClr val="1F497D">
                    <a:lumMod val="40000"/>
                    <a:lumOff val="60000"/>
                  </a:srgbClr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algn="ctr">
                  <a:defRPr/>
                </a:pPr>
                <a:endPara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4008969" y="2163555"/>
                <a:ext cx="1222241" cy="285977"/>
                <a:chOff x="4059372" y="1868640"/>
                <a:chExt cx="1222241" cy="285977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4059372" y="1868640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32" name="椭圆 31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A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4676610" y="1868640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30" name="椭圆 29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B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28" name="直接箭头连接符 27"/>
                <p:cNvCxnSpPr>
                  <a:stCxn id="32" idx="6"/>
                  <a:endCxn id="30" idx="2"/>
                </p:cNvCxnSpPr>
                <p:nvPr/>
              </p:nvCxnSpPr>
              <p:spPr>
                <a:xfrm>
                  <a:off x="4345349" y="2011629"/>
                  <a:ext cx="331261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/>
                <p:cNvCxnSpPr>
                  <a:stCxn id="30" idx="6"/>
                </p:cNvCxnSpPr>
                <p:nvPr/>
              </p:nvCxnSpPr>
              <p:spPr>
                <a:xfrm flipV="1">
                  <a:off x="4962587" y="2011628"/>
                  <a:ext cx="319026" cy="1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标题 2"/>
              <p:cNvSpPr txBox="1"/>
              <p:nvPr/>
            </p:nvSpPr>
            <p:spPr bwMode="auto">
              <a:xfrm>
                <a:off x="3846881" y="1584601"/>
                <a:ext cx="1459841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r>
                  <a:rPr kumimoji="1" lang="en-US" altLang="zh-CN" sz="1100" dirty="0"/>
                  <a:t>A</a:t>
                </a:r>
                <a:r>
                  <a:rPr kumimoji="1" lang="zh-CN" altLang="en-US" sz="1100" dirty="0"/>
                  <a:t>、</a:t>
                </a:r>
                <a:r>
                  <a:rPr kumimoji="1" lang="en-US" altLang="zh-CN" sz="1100" dirty="0"/>
                  <a:t>B</a:t>
                </a:r>
                <a:r>
                  <a:rPr kumimoji="1" lang="zh-CN" altLang="en-US" sz="1100" dirty="0"/>
                  <a:t>渠道串行协同</a:t>
                </a:r>
                <a:endParaRPr kumimoji="1" lang="zh-CN" altLang="en-US" sz="1100" dirty="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8166958" y="1829515"/>
              <a:ext cx="1522430" cy="1105140"/>
              <a:chOff x="7240240" y="1620174"/>
              <a:chExt cx="1651058" cy="1185300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7240240" y="1644461"/>
                <a:ext cx="1651058" cy="116101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rgbClr val="1F497D">
                    <a:lumMod val="40000"/>
                    <a:lumOff val="60000"/>
                  </a:srgbClr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algn="ctr">
                  <a:defRPr/>
                </a:pPr>
                <a:endPara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7357953" y="1985539"/>
                <a:ext cx="1375977" cy="732856"/>
                <a:chOff x="6990350" y="1748640"/>
                <a:chExt cx="1375977" cy="732856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7398245" y="1818039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49" name="椭圆 48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A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7398243" y="2195519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C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40" name="肘形连接符 118"/>
                <p:cNvCxnSpPr>
                  <a:endCxn id="49" idx="2"/>
                </p:cNvCxnSpPr>
                <p:nvPr/>
              </p:nvCxnSpPr>
              <p:spPr>
                <a:xfrm flipV="1">
                  <a:off x="6990350" y="1961028"/>
                  <a:ext cx="407895" cy="182445"/>
                </a:xfrm>
                <a:prstGeom prst="bentConnector3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肘形连接符 119"/>
                <p:cNvCxnSpPr>
                  <a:endCxn id="47" idx="2"/>
                </p:cNvCxnSpPr>
                <p:nvPr/>
              </p:nvCxnSpPr>
              <p:spPr>
                <a:xfrm>
                  <a:off x="6990350" y="2143473"/>
                  <a:ext cx="407893" cy="195035"/>
                </a:xfrm>
                <a:prstGeom prst="bentConnector3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标题 2"/>
                <p:cNvSpPr txBox="1"/>
                <p:nvPr/>
              </p:nvSpPr>
              <p:spPr bwMode="auto">
                <a:xfrm>
                  <a:off x="7744037" y="1748640"/>
                  <a:ext cx="201475" cy="212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ctr" anchorCtr="0" compatLnSpc="1"/>
                <a:lstStyle>
                  <a:lvl1pPr algn="l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100" kern="1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j-cs"/>
                    </a:defRPr>
                  </a:lvl1pPr>
                  <a:lvl2pPr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2pPr>
                  <a:lvl3pPr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3pPr>
                  <a:lvl4pPr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4pPr>
                  <a:lvl5pPr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5pPr>
                  <a:lvl6pPr marL="342900"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6pPr>
                  <a:lvl7pPr marL="685800"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7pPr>
                  <a:lvl8pPr marL="1028700"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8pPr>
                  <a:lvl9pPr marL="1371600" algn="ctr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9pPr>
                </a:lstStyle>
                <a:p>
                  <a:pPr algn="ctr"/>
                  <a:r>
                    <a:rPr kumimoji="1" lang="en-US" altLang="zh-CN" sz="1600" b="1" dirty="0"/>
                    <a:t>?</a:t>
                  </a:r>
                  <a:endParaRPr kumimoji="1" lang="zh-CN" altLang="en-US" sz="1600" b="1" dirty="0"/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8080350" y="1818039"/>
                  <a:ext cx="285977" cy="285977"/>
                  <a:chOff x="3360048" y="2114549"/>
                  <a:chExt cx="516217" cy="516217"/>
                </a:xfrm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3360048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标题 2"/>
                  <p:cNvSpPr txBox="1"/>
                  <p:nvPr/>
                </p:nvSpPr>
                <p:spPr bwMode="auto">
                  <a:xfrm>
                    <a:off x="3436315" y="2167707"/>
                    <a:ext cx="363682" cy="3833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B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44" name="直接箭头连接符 43"/>
                <p:cNvCxnSpPr>
                  <a:stCxn id="49" idx="6"/>
                  <a:endCxn id="45" idx="2"/>
                </p:cNvCxnSpPr>
                <p:nvPr/>
              </p:nvCxnSpPr>
              <p:spPr>
                <a:xfrm>
                  <a:off x="7684222" y="1961028"/>
                  <a:ext cx="396128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标题 2"/>
              <p:cNvSpPr txBox="1"/>
              <p:nvPr/>
            </p:nvSpPr>
            <p:spPr bwMode="auto">
              <a:xfrm>
                <a:off x="7321904" y="1620174"/>
                <a:ext cx="1459841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r>
                  <a:rPr kumimoji="1" lang="en-US" altLang="zh-CN" sz="1100" dirty="0"/>
                  <a:t>A</a:t>
                </a:r>
                <a:r>
                  <a:rPr kumimoji="1" lang="zh-CN" altLang="en-US" sz="1100" dirty="0"/>
                  <a:t>、</a:t>
                </a:r>
                <a:r>
                  <a:rPr kumimoji="1" lang="en-US" altLang="zh-CN" sz="1100" dirty="0"/>
                  <a:t>B</a:t>
                </a:r>
                <a:r>
                  <a:rPr kumimoji="1" lang="zh-CN" altLang="en-US" sz="1100" dirty="0"/>
                  <a:t>渠道触发协同</a:t>
                </a:r>
                <a:endParaRPr kumimoji="1" lang="zh-CN" altLang="en-US" sz="1100" dirty="0"/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9818520" y="1829517"/>
              <a:ext cx="1522430" cy="1105139"/>
              <a:chOff x="7240240" y="1620174"/>
              <a:chExt cx="1651058" cy="1185298"/>
            </a:xfrm>
          </p:grpSpPr>
          <p:sp>
            <p:nvSpPr>
              <p:cNvPr id="134" name="矩形 133"/>
              <p:cNvSpPr/>
              <p:nvPr/>
            </p:nvSpPr>
            <p:spPr bwMode="auto">
              <a:xfrm>
                <a:off x="7240240" y="1644459"/>
                <a:ext cx="1651058" cy="116101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rgbClr val="1F497D">
                    <a:lumMod val="40000"/>
                    <a:lumOff val="60000"/>
                  </a:srgbClr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algn="ctr">
                  <a:defRPr/>
                </a:pPr>
                <a:endParaRPr lang="zh-CN" altLang="en-US" sz="10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7357953" y="2054938"/>
                <a:ext cx="1375977" cy="663457"/>
                <a:chOff x="6990350" y="1818039"/>
                <a:chExt cx="1375977" cy="663457"/>
              </a:xfrm>
            </p:grpSpPr>
            <p:grpSp>
              <p:nvGrpSpPr>
                <p:cNvPr id="138" name="组合 137"/>
                <p:cNvGrpSpPr/>
                <p:nvPr/>
              </p:nvGrpSpPr>
              <p:grpSpPr>
                <a:xfrm>
                  <a:off x="7398245" y="1818039"/>
                  <a:ext cx="285977" cy="285977"/>
                  <a:chOff x="4125189" y="2114549"/>
                  <a:chExt cx="516217" cy="516217"/>
                </a:xfrm>
              </p:grpSpPr>
              <p:sp>
                <p:nvSpPr>
                  <p:cNvPr id="146" name="椭圆 145"/>
                  <p:cNvSpPr/>
                  <p:nvPr/>
                </p:nvSpPr>
                <p:spPr>
                  <a:xfrm>
                    <a:off x="4125189" y="2114549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7" name="标题 2"/>
                  <p:cNvSpPr txBox="1"/>
                  <p:nvPr/>
                </p:nvSpPr>
                <p:spPr bwMode="auto">
                  <a:xfrm>
                    <a:off x="4201455" y="2167708"/>
                    <a:ext cx="363683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A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9" name="椭圆 138"/>
                <p:cNvSpPr/>
                <p:nvPr/>
              </p:nvSpPr>
              <p:spPr>
                <a:xfrm>
                  <a:off x="7398243" y="2195519"/>
                  <a:ext cx="285977" cy="28597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4A452A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panose="020B0604030504040204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40" name="肘形连接符 156"/>
                <p:cNvCxnSpPr>
                  <a:endCxn id="146" idx="2"/>
                </p:cNvCxnSpPr>
                <p:nvPr/>
              </p:nvCxnSpPr>
              <p:spPr>
                <a:xfrm flipV="1">
                  <a:off x="6990350" y="1961028"/>
                  <a:ext cx="407895" cy="182445"/>
                </a:xfrm>
                <a:prstGeom prst="bentConnector3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肘形连接符 162"/>
                <p:cNvCxnSpPr>
                  <a:endCxn id="139" idx="2"/>
                </p:cNvCxnSpPr>
                <p:nvPr/>
              </p:nvCxnSpPr>
              <p:spPr>
                <a:xfrm>
                  <a:off x="6990350" y="2143473"/>
                  <a:ext cx="407893" cy="195035"/>
                </a:xfrm>
                <a:prstGeom prst="bentConnector3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2" name="组合 141"/>
                <p:cNvGrpSpPr/>
                <p:nvPr/>
              </p:nvGrpSpPr>
              <p:grpSpPr>
                <a:xfrm>
                  <a:off x="8080350" y="2187040"/>
                  <a:ext cx="285977" cy="285977"/>
                  <a:chOff x="3360048" y="2780631"/>
                  <a:chExt cx="516217" cy="516217"/>
                </a:xfrm>
              </p:grpSpPr>
              <p:sp>
                <p:nvSpPr>
                  <p:cNvPr id="144" name="椭圆 143"/>
                  <p:cNvSpPr/>
                  <p:nvPr/>
                </p:nvSpPr>
                <p:spPr>
                  <a:xfrm>
                    <a:off x="3360048" y="2780631"/>
                    <a:ext cx="516217" cy="516217"/>
                  </a:xfrm>
                  <a:prstGeom prst="ellipse">
                    <a:avLst/>
                  </a:prstGeom>
                  <a:solidFill>
                    <a:srgbClr val="464D6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Verdana" panose="020B0604030504040204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5" name="标题 2"/>
                  <p:cNvSpPr txBox="1"/>
                  <p:nvPr/>
                </p:nvSpPr>
                <p:spPr bwMode="auto">
                  <a:xfrm>
                    <a:off x="3436314" y="2833789"/>
                    <a:ext cx="363682" cy="3833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ctr" anchorCtr="0" compatLnSpc="1"/>
                  <a:lstStyle>
                    <a:lvl1pPr algn="l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1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</a:defRPr>
                    </a:lvl1pPr>
                    <a:lvl2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2pPr>
                    <a:lvl3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3pPr>
                    <a:lvl4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4pPr>
                    <a:lvl5pPr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5pPr>
                    <a:lvl6pPr marL="3429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6pPr>
                    <a:lvl7pPr marL="6858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7pPr>
                    <a:lvl8pPr marL="10287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8pPr>
                    <a:lvl9pPr marL="1371600" algn="ctr" rtl="0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defRPr sz="27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9pPr>
                  </a:lstStyle>
                  <a:p>
                    <a:pPr algn="ctr"/>
                    <a:r>
                      <a:rPr kumimoji="1" lang="en-US" altLang="zh-CN" sz="1600" b="1" dirty="0">
                        <a:solidFill>
                          <a:schemeClr val="bg1"/>
                        </a:solidFill>
                      </a:rPr>
                      <a:t>B</a:t>
                    </a:r>
                    <a:endParaRPr kumimoji="1"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43" name="直接箭头连接符 142"/>
                <p:cNvCxnSpPr>
                  <a:endCxn id="144" idx="2"/>
                </p:cNvCxnSpPr>
                <p:nvPr/>
              </p:nvCxnSpPr>
              <p:spPr>
                <a:xfrm>
                  <a:off x="7684222" y="2330029"/>
                  <a:ext cx="396128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标题 2"/>
              <p:cNvSpPr txBox="1"/>
              <p:nvPr/>
            </p:nvSpPr>
            <p:spPr bwMode="auto">
              <a:xfrm>
                <a:off x="7321904" y="1620174"/>
                <a:ext cx="1459841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r>
                  <a:rPr kumimoji="1" lang="en-US" altLang="zh-CN" sz="1100" dirty="0"/>
                  <a:t>A</a:t>
                </a:r>
                <a:r>
                  <a:rPr kumimoji="1" lang="zh-CN" altLang="en-US" sz="1100" dirty="0"/>
                  <a:t>、</a:t>
                </a:r>
                <a:r>
                  <a:rPr kumimoji="1" lang="en-US" altLang="zh-CN" sz="1100" dirty="0"/>
                  <a:t>B</a:t>
                </a:r>
                <a:r>
                  <a:rPr kumimoji="1" lang="zh-CN" altLang="en-US" sz="1100" dirty="0"/>
                  <a:t>渠道频次协同</a:t>
                </a:r>
                <a:endParaRPr kumimoji="1" lang="zh-CN" altLang="en-US" sz="1100" dirty="0"/>
              </a:p>
            </p:txBody>
          </p:sp>
          <p:sp>
            <p:nvSpPr>
              <p:cNvPr id="137" name="标题 2"/>
              <p:cNvSpPr txBox="1"/>
              <p:nvPr/>
            </p:nvSpPr>
            <p:spPr bwMode="auto">
              <a:xfrm>
                <a:off x="7936368" y="2363806"/>
                <a:ext cx="627040" cy="16481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r>
                  <a:rPr kumimoji="1" lang="zh-CN" altLang="en-US" sz="900" dirty="0"/>
                  <a:t>一周一次</a:t>
                </a:r>
                <a:endParaRPr kumimoji="1" lang="zh-CN" altLang="en-US" sz="900" dirty="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290716" y="4084952"/>
            <a:ext cx="7862038" cy="1993906"/>
            <a:chOff x="5066226" y="3659770"/>
            <a:chExt cx="6013654" cy="1525134"/>
          </a:xfrm>
        </p:grpSpPr>
        <p:sp>
          <p:nvSpPr>
            <p:cNvPr id="101" name="矩形 100"/>
            <p:cNvSpPr/>
            <p:nvPr/>
          </p:nvSpPr>
          <p:spPr bwMode="auto">
            <a:xfrm>
              <a:off x="6652864" y="3928498"/>
              <a:ext cx="1268606" cy="8966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rgbClr val="1F497D">
                  <a:lumMod val="40000"/>
                  <a:lumOff val="60000"/>
                </a:srgbClr>
              </a:solidFill>
              <a:prstDash val="dash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r>
                <a:rPr lang="zh-CN" altLang="en-US" sz="1000" dirty="0"/>
                <a:t>“双层牛肉巨无霸，</a:t>
              </a:r>
              <a:endParaRPr lang="zh-CN" altLang="en-US" sz="1000" dirty="0"/>
            </a:p>
            <a:p>
              <a:r>
                <a:rPr lang="zh-CN" altLang="en-US" sz="1000" dirty="0"/>
                <a:t>酱汁洋葱夹青瓜，</a:t>
              </a:r>
              <a:endParaRPr lang="zh-CN" altLang="en-US" sz="1000" dirty="0"/>
            </a:p>
            <a:p>
              <a:r>
                <a:rPr lang="zh-CN" altLang="en-US" sz="1000" dirty="0"/>
                <a:t>干酪生菜加芝麻，</a:t>
              </a:r>
              <a:endParaRPr lang="zh-CN" altLang="en-US" sz="1000" dirty="0"/>
            </a:p>
            <a:p>
              <a:r>
                <a:rPr lang="zh-CN" altLang="en-US" sz="1000" dirty="0"/>
                <a:t>人人食到笑哈哈</a:t>
              </a:r>
              <a:r>
                <a:rPr lang="en-US" altLang="zh-CN" sz="1000" dirty="0"/>
                <a:t>……</a:t>
              </a:r>
              <a:endParaRPr lang="zh-CN" altLang="en-US" sz="1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8299011" y="3928498"/>
              <a:ext cx="1058902" cy="8976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rgbClr val="1F497D">
                  <a:lumMod val="40000"/>
                  <a:lumOff val="60000"/>
                </a:srgbClr>
              </a:solidFill>
              <a:prstDash val="dash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algn="ctr">
                <a:defRPr/>
              </a:pPr>
              <a:endParaRPr lang="zh-CN" altLang="en-US" sz="105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标题 2"/>
            <p:cNvSpPr txBox="1"/>
            <p:nvPr/>
          </p:nvSpPr>
          <p:spPr bwMode="auto">
            <a:xfrm>
              <a:off x="5066226" y="3659770"/>
              <a:ext cx="1281656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sz="1200" dirty="0"/>
                <a:t>文案</a:t>
              </a:r>
              <a:endParaRPr kumimoji="1" lang="zh-CN" altLang="en-US" sz="1200" dirty="0"/>
            </a:p>
          </p:txBody>
        </p:sp>
        <p:sp>
          <p:nvSpPr>
            <p:cNvPr id="87" name="标题 2"/>
            <p:cNvSpPr txBox="1"/>
            <p:nvPr/>
          </p:nvSpPr>
          <p:spPr bwMode="auto">
            <a:xfrm>
              <a:off x="6682618" y="3676238"/>
              <a:ext cx="1281656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sz="1200" dirty="0"/>
                <a:t>话术</a:t>
              </a:r>
              <a:endParaRPr kumimoji="1" lang="zh-CN" altLang="en-US" sz="1200" dirty="0"/>
            </a:p>
          </p:txBody>
        </p:sp>
        <p:sp>
          <p:nvSpPr>
            <p:cNvPr id="88" name="标题 2"/>
            <p:cNvSpPr txBox="1"/>
            <p:nvPr/>
          </p:nvSpPr>
          <p:spPr bwMode="auto">
            <a:xfrm>
              <a:off x="8170983" y="3669835"/>
              <a:ext cx="1281656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sz="1200" dirty="0"/>
                <a:t>图片</a:t>
              </a:r>
              <a:endParaRPr kumimoji="1" lang="zh-CN" altLang="en-US" sz="1200" dirty="0"/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9925989" y="3925232"/>
              <a:ext cx="881909" cy="8976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rgbClr val="1F497D">
                  <a:lumMod val="40000"/>
                  <a:lumOff val="60000"/>
                </a:srgbClr>
              </a:solidFill>
              <a:prstDash val="dash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algn="ctr">
                <a:defRPr/>
              </a:pPr>
              <a:endParaRPr lang="zh-CN" altLang="en-US" sz="105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标题 2"/>
            <p:cNvSpPr txBox="1"/>
            <p:nvPr/>
          </p:nvSpPr>
          <p:spPr bwMode="auto">
            <a:xfrm>
              <a:off x="9726351" y="3669835"/>
              <a:ext cx="1281656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en-US" altLang="zh-CN" sz="1200" dirty="0"/>
                <a:t>H5</a:t>
              </a:r>
              <a:r>
                <a:rPr kumimoji="1" lang="zh-CN" altLang="en-US" sz="1200" dirty="0"/>
                <a:t>页面</a:t>
              </a:r>
              <a:endParaRPr kumimoji="1" lang="zh-CN" altLang="en-US" sz="1200" dirty="0"/>
            </a:p>
          </p:txBody>
        </p:sp>
        <p:sp>
          <p:nvSpPr>
            <p:cNvPr id="91" name="标题 2"/>
            <p:cNvSpPr txBox="1"/>
            <p:nvPr/>
          </p:nvSpPr>
          <p:spPr bwMode="auto">
            <a:xfrm>
              <a:off x="5146572" y="4831530"/>
              <a:ext cx="1248312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kumimoji="1" lang="zh-CN" altLang="en-US" sz="1050" dirty="0"/>
                <a:t>可用于短信、弹窗文案模版</a:t>
              </a:r>
              <a:endParaRPr kumimoji="1" lang="zh-CN" altLang="en-US" sz="1050" dirty="0"/>
            </a:p>
          </p:txBody>
        </p:sp>
        <p:sp>
          <p:nvSpPr>
            <p:cNvPr id="92" name="标题 2"/>
            <p:cNvSpPr txBox="1"/>
            <p:nvPr/>
          </p:nvSpPr>
          <p:spPr bwMode="auto">
            <a:xfrm>
              <a:off x="6675061" y="4828904"/>
              <a:ext cx="1281656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kumimoji="1" lang="zh-CN" altLang="en-US" sz="1050" dirty="0"/>
                <a:t>可用于导购沟通话术</a:t>
              </a:r>
              <a:endParaRPr kumimoji="1" lang="zh-CN" altLang="en-US" sz="1050" dirty="0"/>
            </a:p>
          </p:txBody>
        </p:sp>
        <p:sp>
          <p:nvSpPr>
            <p:cNvPr id="93" name="标题 2"/>
            <p:cNvSpPr txBox="1"/>
            <p:nvPr/>
          </p:nvSpPr>
          <p:spPr bwMode="auto">
            <a:xfrm>
              <a:off x="8163427" y="4831529"/>
              <a:ext cx="1341894" cy="3533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kumimoji="1" lang="zh-CN" altLang="en-US" sz="1050" dirty="0"/>
                <a:t>可用于网厅、</a:t>
              </a:r>
              <a:r>
                <a:rPr kumimoji="1" lang="en-US" altLang="zh-CN" sz="1050" dirty="0"/>
                <a:t>APP</a:t>
              </a:r>
              <a:r>
                <a:rPr kumimoji="1" lang="zh-CN" altLang="en-US" sz="1050" dirty="0"/>
                <a:t>、微信公众号、第三方渠道</a:t>
              </a:r>
              <a:endParaRPr kumimoji="1" lang="zh-CN" altLang="en-US" sz="1050" dirty="0"/>
            </a:p>
          </p:txBody>
        </p:sp>
        <p:sp>
          <p:nvSpPr>
            <p:cNvPr id="96" name="标题 2"/>
            <p:cNvSpPr txBox="1"/>
            <p:nvPr/>
          </p:nvSpPr>
          <p:spPr bwMode="auto">
            <a:xfrm>
              <a:off x="9798224" y="4838050"/>
              <a:ext cx="1281656" cy="340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kumimoji="1" lang="zh-CN" altLang="en-US" sz="1050" dirty="0"/>
                <a:t>短信模板中可嵌入</a:t>
              </a:r>
              <a:r>
                <a:rPr kumimoji="1" lang="en-US" altLang="zh-CN" sz="1050" dirty="0"/>
                <a:t>H5</a:t>
              </a:r>
              <a:r>
                <a:rPr kumimoji="1" lang="zh-CN" altLang="en-US" sz="1050" dirty="0"/>
                <a:t>页面的链接</a:t>
              </a:r>
              <a:endParaRPr kumimoji="1" lang="zh-CN" altLang="en-US" sz="1050" dirty="0"/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5245866" y="3911946"/>
              <a:ext cx="882035" cy="911968"/>
              <a:chOff x="5653000" y="3928498"/>
              <a:chExt cx="882035" cy="911968"/>
            </a:xfrm>
          </p:grpSpPr>
          <p:sp>
            <p:nvSpPr>
              <p:cNvPr id="82" name="矩形 81"/>
              <p:cNvSpPr/>
              <p:nvPr/>
            </p:nvSpPr>
            <p:spPr bwMode="auto">
              <a:xfrm>
                <a:off x="5653000" y="3931824"/>
                <a:ext cx="882035" cy="9062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rgbClr val="1F497D">
                    <a:lumMod val="40000"/>
                    <a:lumOff val="60000"/>
                  </a:srgbClr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algn="ctr">
                  <a:defRPr/>
                </a:pPr>
                <a:endParaRPr lang="zh-CN" altLang="en-US" sz="105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9" name="图片 14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791928" y="3928498"/>
                <a:ext cx="662956" cy="911968"/>
              </a:xfrm>
              <a:prstGeom prst="rect">
                <a:avLst/>
              </a:prstGeom>
            </p:spPr>
          </p:pic>
        </p:grpSp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415" y="3951299"/>
              <a:ext cx="824744" cy="824744"/>
            </a:xfrm>
            <a:prstGeom prst="rect">
              <a:avLst/>
            </a:prstGeom>
          </p:spPr>
        </p:pic>
        <p:pic>
          <p:nvPicPr>
            <p:cNvPr id="154" name="图片 1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844" y="3985037"/>
              <a:ext cx="496860" cy="809399"/>
            </a:xfrm>
            <a:prstGeom prst="rect">
              <a:avLst/>
            </a:prstGeom>
          </p:spPr>
        </p:pic>
      </p:grpSp>
      <p:grpSp>
        <p:nvGrpSpPr>
          <p:cNvPr id="111" name="组合 110"/>
          <p:cNvGrpSpPr/>
          <p:nvPr/>
        </p:nvGrpSpPr>
        <p:grpSpPr>
          <a:xfrm>
            <a:off x="2737154" y="6165297"/>
            <a:ext cx="7128838" cy="635719"/>
            <a:chOff x="4403943" y="5678961"/>
            <a:chExt cx="3376516" cy="635719"/>
          </a:xfrm>
        </p:grpSpPr>
        <p:sp>
          <p:nvSpPr>
            <p:cNvPr id="112" name="Rectangle 16"/>
            <p:cNvSpPr>
              <a:spLocks noChangeArrowheads="1"/>
            </p:cNvSpPr>
            <p:nvPr/>
          </p:nvSpPr>
          <p:spPr bwMode="gray">
            <a:xfrm>
              <a:off x="4403944" y="5678961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官网</a:t>
              </a:r>
              <a:endParaRPr lang="en-US" altLang="zh-CN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Rectangle 20"/>
            <p:cNvSpPr>
              <a:spLocks noChangeArrowheads="1"/>
            </p:cNvSpPr>
            <p:nvPr/>
          </p:nvSpPr>
          <p:spPr bwMode="gray">
            <a:xfrm>
              <a:off x="7018915" y="6053070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b="1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APP</a:t>
              </a:r>
              <a:endParaRPr lang="zh-CN" altLang="en-US" sz="1100" b="1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4" name="Rectangle 21"/>
            <p:cNvSpPr>
              <a:spLocks noChangeArrowheads="1"/>
            </p:cNvSpPr>
            <p:nvPr/>
          </p:nvSpPr>
          <p:spPr bwMode="gray">
            <a:xfrm>
              <a:off x="6147258" y="6053070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b="1" kern="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H5</a:t>
              </a:r>
              <a:endParaRPr lang="en-US" altLang="zh-CN" sz="1100" b="1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5" name="Rectangle 24"/>
            <p:cNvSpPr>
              <a:spLocks noChangeArrowheads="1"/>
            </p:cNvSpPr>
            <p:nvPr/>
          </p:nvSpPr>
          <p:spPr bwMode="auto">
            <a:xfrm>
              <a:off x="6147260" y="5678961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短信</a:t>
              </a:r>
              <a:endParaRPr lang="en-US" altLang="zh-CN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Rectangle 28"/>
            <p:cNvSpPr>
              <a:spLocks noChangeArrowheads="1"/>
            </p:cNvSpPr>
            <p:nvPr/>
          </p:nvSpPr>
          <p:spPr bwMode="auto">
            <a:xfrm>
              <a:off x="4403943" y="6053070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门店</a:t>
              </a:r>
              <a:endParaRPr lang="en-US" altLang="zh-CN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Rectangle 30"/>
            <p:cNvSpPr>
              <a:spLocks noChangeArrowheads="1"/>
            </p:cNvSpPr>
            <p:nvPr/>
          </p:nvSpPr>
          <p:spPr bwMode="auto">
            <a:xfrm>
              <a:off x="5275601" y="6053070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</a:t>
              </a:r>
              <a:endParaRPr lang="en-US" altLang="zh-CN" sz="1100" b="1" kern="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8" name="Rectangle 20"/>
            <p:cNvSpPr>
              <a:spLocks noChangeArrowheads="1"/>
            </p:cNvSpPr>
            <p:nvPr/>
          </p:nvSpPr>
          <p:spPr bwMode="gray">
            <a:xfrm>
              <a:off x="5275602" y="5678961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公众号</a:t>
              </a:r>
              <a:endParaRPr lang="zh-CN" altLang="en-US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Rectangle 16"/>
            <p:cNvSpPr>
              <a:spLocks noChangeArrowheads="1"/>
            </p:cNvSpPr>
            <p:nvPr/>
          </p:nvSpPr>
          <p:spPr bwMode="gray">
            <a:xfrm>
              <a:off x="7018918" y="5680258"/>
              <a:ext cx="761541" cy="261610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</a:t>
              </a:r>
              <a:endParaRPr lang="en-US" altLang="zh-CN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2"/>
          <p:cNvSpPr txBox="1"/>
          <p:nvPr/>
        </p:nvSpPr>
        <p:spPr bwMode="auto">
          <a:xfrm>
            <a:off x="1002189" y="1013912"/>
            <a:ext cx="10079915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商品</a:t>
            </a:r>
            <a:r>
              <a:rPr lang="en-US" altLang="zh-CN" sz="1400" dirty="0"/>
              <a:t>H5</a:t>
            </a:r>
            <a:r>
              <a:rPr lang="zh-CN" altLang="en-US" sz="1400" dirty="0"/>
              <a:t>页面能够通过二维码或短连接形成“实体化”的效果，可嵌入营销流程中，在触达时让客户即时查看到活动或商品链接，形成接触即订购</a:t>
            </a:r>
            <a:endParaRPr lang="zh-CN" altLang="en-US" sz="1400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1165626" y="2650791"/>
            <a:ext cx="9858989" cy="0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组合 131"/>
          <p:cNvGrpSpPr/>
          <p:nvPr/>
        </p:nvGrpSpPr>
        <p:grpSpPr>
          <a:xfrm>
            <a:off x="5458492" y="1675681"/>
            <a:ext cx="1037968" cy="1374956"/>
            <a:chOff x="4897767" y="1285860"/>
            <a:chExt cx="778476" cy="1031217"/>
          </a:xfrm>
        </p:grpSpPr>
        <p:grpSp>
          <p:nvGrpSpPr>
            <p:cNvPr id="45" name="Group 6"/>
            <p:cNvGrpSpPr/>
            <p:nvPr/>
          </p:nvGrpSpPr>
          <p:grpSpPr bwMode="auto">
            <a:xfrm>
              <a:off x="4976710" y="1696905"/>
              <a:ext cx="620590" cy="620172"/>
              <a:chOff x="1823" y="2371"/>
              <a:chExt cx="1801" cy="1801"/>
            </a:xfrm>
          </p:grpSpPr>
          <p:sp>
            <p:nvSpPr>
              <p:cNvPr id="47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D8D8D8">
                  <a:alpha val="4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ctr" defTabSz="1625600">
                  <a:defRPr/>
                </a:pPr>
                <a:endParaRPr lang="zh-CN" altLang="en-US" sz="1200" kern="0">
                  <a:solidFill>
                    <a:srgbClr val="0070C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Oval 8"/>
              <p:cNvSpPr>
                <a:spLocks noChangeArrowheads="1"/>
              </p:cNvSpPr>
              <p:nvPr/>
            </p:nvSpPr>
            <p:spPr bwMode="auto">
              <a:xfrm>
                <a:off x="1945" y="2493"/>
                <a:ext cx="1556" cy="1556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38100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pPr algn="ctr" defTabSz="1625600">
                  <a:defRPr/>
                </a:pPr>
                <a:endParaRPr lang="zh-CN" altLang="en-US" sz="1200" kern="0">
                  <a:solidFill>
                    <a:srgbClr val="0070C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4944433" y="1753278"/>
              <a:ext cx="685145" cy="21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625600" eaLnBrk="1" hangingPunct="1">
                <a:defRPr/>
              </a:pPr>
              <a:r>
                <a:rPr lang="en-US" altLang="zh-CN" sz="3735" b="1" kern="0" dirty="0">
                  <a:solidFill>
                    <a:srgbClr val="005F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lang="zh-CN" altLang="en-US" sz="3735" b="1" kern="0" dirty="0">
                <a:solidFill>
                  <a:srgbClr val="005F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标题 2"/>
            <p:cNvSpPr txBox="1"/>
            <p:nvPr/>
          </p:nvSpPr>
          <p:spPr bwMode="auto">
            <a:xfrm>
              <a:off x="4897767" y="1285860"/>
              <a:ext cx="778476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1400" dirty="0"/>
                <a:t>活动执行</a:t>
              </a:r>
              <a:endParaRPr lang="zh-CN" altLang="en-US" sz="1400" dirty="0"/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9215892" y="1675681"/>
            <a:ext cx="1037968" cy="1374956"/>
            <a:chOff x="6705718" y="1285860"/>
            <a:chExt cx="778476" cy="1031217"/>
          </a:xfrm>
        </p:grpSpPr>
        <p:grpSp>
          <p:nvGrpSpPr>
            <p:cNvPr id="41" name="Group 6"/>
            <p:cNvGrpSpPr/>
            <p:nvPr/>
          </p:nvGrpSpPr>
          <p:grpSpPr bwMode="auto">
            <a:xfrm>
              <a:off x="6784662" y="1696905"/>
              <a:ext cx="620589" cy="620172"/>
              <a:chOff x="1823" y="2371"/>
              <a:chExt cx="1801" cy="1801"/>
            </a:xfrm>
          </p:grpSpPr>
          <p:sp>
            <p:nvSpPr>
              <p:cNvPr id="43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D8D8D8">
                  <a:alpha val="4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625600">
                  <a:defRPr/>
                </a:pPr>
                <a:endParaRPr lang="zh-CN" altLang="en-US" sz="1200" kern="0">
                  <a:solidFill>
                    <a:srgbClr val="0070C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Oval 8"/>
              <p:cNvSpPr>
                <a:spLocks noChangeArrowheads="1"/>
              </p:cNvSpPr>
              <p:nvPr/>
            </p:nvSpPr>
            <p:spPr bwMode="auto">
              <a:xfrm>
                <a:off x="1945" y="2493"/>
                <a:ext cx="1556" cy="1556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38100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pPr defTabSz="1625600">
                  <a:defRPr/>
                </a:pPr>
                <a:endParaRPr lang="zh-CN" altLang="en-US" sz="1200" kern="0">
                  <a:solidFill>
                    <a:srgbClr val="0070C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6752384" y="1753278"/>
              <a:ext cx="685144" cy="21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625600" eaLnBrk="1" hangingPunct="1">
                <a:defRPr/>
              </a:pPr>
              <a:r>
                <a:rPr lang="en-US" altLang="zh-CN" sz="3735" b="1" kern="0" dirty="0">
                  <a:solidFill>
                    <a:srgbClr val="005F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lang="zh-CN" altLang="en-US" sz="3735" b="1" kern="0" dirty="0">
                <a:solidFill>
                  <a:srgbClr val="005F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标题 2"/>
            <p:cNvSpPr txBox="1"/>
            <p:nvPr/>
          </p:nvSpPr>
          <p:spPr bwMode="auto">
            <a:xfrm>
              <a:off x="6705718" y="1285860"/>
              <a:ext cx="778476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400" dirty="0"/>
                <a:t>客户触达</a:t>
              </a:r>
              <a:endParaRPr lang="zh-CN" altLang="en-US" sz="1400" dirty="0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868175" y="1675680"/>
            <a:ext cx="1037968" cy="1342051"/>
            <a:chOff x="3094952" y="1310539"/>
            <a:chExt cx="778476" cy="1006538"/>
          </a:xfrm>
        </p:grpSpPr>
        <p:grpSp>
          <p:nvGrpSpPr>
            <p:cNvPr id="33" name="Group 6"/>
            <p:cNvGrpSpPr/>
            <p:nvPr/>
          </p:nvGrpSpPr>
          <p:grpSpPr bwMode="auto">
            <a:xfrm>
              <a:off x="3173895" y="1696905"/>
              <a:ext cx="620590" cy="620172"/>
              <a:chOff x="1823" y="2371"/>
              <a:chExt cx="1801" cy="1801"/>
            </a:xfrm>
          </p:grpSpPr>
          <p:sp>
            <p:nvSpPr>
              <p:cNvPr id="35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D8D8D8">
                  <a:alpha val="4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625600">
                  <a:defRPr/>
                </a:pPr>
                <a:endParaRPr lang="zh-CN" altLang="en-US" sz="1200" kern="0">
                  <a:solidFill>
                    <a:srgbClr val="FFFFFF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Oval 8"/>
              <p:cNvSpPr>
                <a:spLocks noChangeArrowheads="1"/>
              </p:cNvSpPr>
              <p:nvPr/>
            </p:nvSpPr>
            <p:spPr bwMode="auto">
              <a:xfrm>
                <a:off x="1946" y="2493"/>
                <a:ext cx="1556" cy="1556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38100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pPr defTabSz="1625600"/>
                <a:endParaRPr lang="zh-CN" altLang="en-US" sz="1200" kern="0">
                  <a:solidFill>
                    <a:srgbClr val="0070C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3141618" y="1753278"/>
              <a:ext cx="685145" cy="21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625600" eaLnBrk="1" hangingPunct="1">
                <a:defRPr/>
              </a:pPr>
              <a:r>
                <a:rPr lang="en-US" altLang="zh-CN" sz="3735" b="1" kern="0" dirty="0">
                  <a:solidFill>
                    <a:srgbClr val="005F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lang="zh-CN" altLang="en-US" sz="3735" b="1" kern="0" dirty="0">
                <a:solidFill>
                  <a:srgbClr val="005F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标题 2"/>
            <p:cNvSpPr txBox="1"/>
            <p:nvPr/>
          </p:nvSpPr>
          <p:spPr bwMode="auto">
            <a:xfrm>
              <a:off x="3094952" y="1310539"/>
              <a:ext cx="778476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400" dirty="0"/>
                <a:t>活动编排</a:t>
              </a:r>
              <a:endParaRPr lang="zh-CN" altLang="en-US" sz="1400" dirty="0"/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616" y="5204732"/>
            <a:ext cx="751163" cy="10757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矩形 61"/>
          <p:cNvSpPr/>
          <p:nvPr/>
        </p:nvSpPr>
        <p:spPr>
          <a:xfrm>
            <a:off x="529023" y="4839923"/>
            <a:ext cx="2605404" cy="1764119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4885435" y="3316935"/>
            <a:ext cx="2246741" cy="2439568"/>
            <a:chOff x="4766191" y="2464012"/>
            <a:chExt cx="1685056" cy="1829676"/>
          </a:xfrm>
        </p:grpSpPr>
        <p:sp>
          <p:nvSpPr>
            <p:cNvPr id="112" name="矩形 111"/>
            <p:cNvSpPr/>
            <p:nvPr/>
          </p:nvSpPr>
          <p:spPr>
            <a:xfrm>
              <a:off x="4823287" y="2820084"/>
              <a:ext cx="1627959" cy="1252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尊敬的王龙龙用户您好，新版腾讯大王卡套餐将于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日发布上市，开户首月月费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折，抢鲜请点击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</a:t>
              </a:r>
              <a:r>
                <a:rPr lang="en-US" altLang="zh-CN" sz="1400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766191" y="2464012"/>
              <a:ext cx="1685056" cy="1829676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标题 2"/>
            <p:cNvSpPr txBox="1"/>
            <p:nvPr/>
          </p:nvSpPr>
          <p:spPr bwMode="auto">
            <a:xfrm>
              <a:off x="5244126" y="2526475"/>
              <a:ext cx="778476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400" dirty="0"/>
                <a:t>营销短信</a:t>
              </a:r>
              <a:endParaRPr lang="zh-CN" altLang="en-US" sz="1400" dirty="0"/>
            </a:p>
          </p:txBody>
        </p:sp>
      </p:grpSp>
      <p:grpSp>
        <p:nvGrpSpPr>
          <p:cNvPr id="116" name="组合 41"/>
          <p:cNvGrpSpPr/>
          <p:nvPr/>
        </p:nvGrpSpPr>
        <p:grpSpPr>
          <a:xfrm>
            <a:off x="9294014" y="3223627"/>
            <a:ext cx="1057745" cy="1123149"/>
            <a:chOff x="8015288" y="1735138"/>
            <a:chExt cx="1295401" cy="1312862"/>
          </a:xfrm>
          <a:solidFill>
            <a:schemeClr val="accent4">
              <a:lumMod val="75000"/>
            </a:schemeClr>
          </a:solidFill>
        </p:grpSpPr>
        <p:sp>
          <p:nvSpPr>
            <p:cNvPr id="117" name="Freeform 5"/>
            <p:cNvSpPr/>
            <p:nvPr/>
          </p:nvSpPr>
          <p:spPr bwMode="auto">
            <a:xfrm>
              <a:off x="8015288" y="2030413"/>
              <a:ext cx="769938" cy="1017587"/>
            </a:xfrm>
            <a:custGeom>
              <a:avLst/>
              <a:gdLst>
                <a:gd name="T0" fmla="*/ 485 w 485"/>
                <a:gd name="T1" fmla="*/ 290 h 641"/>
                <a:gd name="T2" fmla="*/ 459 w 485"/>
                <a:gd name="T3" fmla="*/ 252 h 641"/>
                <a:gd name="T4" fmla="*/ 427 w 485"/>
                <a:gd name="T5" fmla="*/ 217 h 641"/>
                <a:gd name="T6" fmla="*/ 393 w 485"/>
                <a:gd name="T7" fmla="*/ 191 h 641"/>
                <a:gd name="T8" fmla="*/ 354 w 485"/>
                <a:gd name="T9" fmla="*/ 171 h 641"/>
                <a:gd name="T10" fmla="*/ 350 w 485"/>
                <a:gd name="T11" fmla="*/ 133 h 641"/>
                <a:gd name="T12" fmla="*/ 366 w 485"/>
                <a:gd name="T13" fmla="*/ 123 h 641"/>
                <a:gd name="T14" fmla="*/ 393 w 485"/>
                <a:gd name="T15" fmla="*/ 97 h 641"/>
                <a:gd name="T16" fmla="*/ 411 w 485"/>
                <a:gd name="T17" fmla="*/ 66 h 641"/>
                <a:gd name="T18" fmla="*/ 421 w 485"/>
                <a:gd name="T19" fmla="*/ 32 h 641"/>
                <a:gd name="T20" fmla="*/ 421 w 485"/>
                <a:gd name="T21" fmla="*/ 14 h 641"/>
                <a:gd name="T22" fmla="*/ 352 w 485"/>
                <a:gd name="T23" fmla="*/ 0 h 641"/>
                <a:gd name="T24" fmla="*/ 348 w 485"/>
                <a:gd name="T25" fmla="*/ 6 h 641"/>
                <a:gd name="T26" fmla="*/ 332 w 485"/>
                <a:gd name="T27" fmla="*/ 16 h 641"/>
                <a:gd name="T28" fmla="*/ 294 w 485"/>
                <a:gd name="T29" fmla="*/ 26 h 641"/>
                <a:gd name="T30" fmla="*/ 262 w 485"/>
                <a:gd name="T31" fmla="*/ 28 h 641"/>
                <a:gd name="T32" fmla="*/ 205 w 485"/>
                <a:gd name="T33" fmla="*/ 20 h 641"/>
                <a:gd name="T34" fmla="*/ 185 w 485"/>
                <a:gd name="T35" fmla="*/ 12 h 641"/>
                <a:gd name="T36" fmla="*/ 173 w 485"/>
                <a:gd name="T37" fmla="*/ 0 h 641"/>
                <a:gd name="T38" fmla="*/ 108 w 485"/>
                <a:gd name="T39" fmla="*/ 0 h 641"/>
                <a:gd name="T40" fmla="*/ 108 w 485"/>
                <a:gd name="T41" fmla="*/ 14 h 641"/>
                <a:gd name="T42" fmla="*/ 113 w 485"/>
                <a:gd name="T43" fmla="*/ 50 h 641"/>
                <a:gd name="T44" fmla="*/ 127 w 485"/>
                <a:gd name="T45" fmla="*/ 82 h 641"/>
                <a:gd name="T46" fmla="*/ 151 w 485"/>
                <a:gd name="T47" fmla="*/ 111 h 641"/>
                <a:gd name="T48" fmla="*/ 179 w 485"/>
                <a:gd name="T49" fmla="*/ 133 h 641"/>
                <a:gd name="T50" fmla="*/ 177 w 485"/>
                <a:gd name="T51" fmla="*/ 171 h 641"/>
                <a:gd name="T52" fmla="*/ 157 w 485"/>
                <a:gd name="T53" fmla="*/ 179 h 641"/>
                <a:gd name="T54" fmla="*/ 123 w 485"/>
                <a:gd name="T55" fmla="*/ 201 h 641"/>
                <a:gd name="T56" fmla="*/ 90 w 485"/>
                <a:gd name="T57" fmla="*/ 230 h 641"/>
                <a:gd name="T58" fmla="*/ 62 w 485"/>
                <a:gd name="T59" fmla="*/ 262 h 641"/>
                <a:gd name="T60" fmla="*/ 40 w 485"/>
                <a:gd name="T61" fmla="*/ 300 h 641"/>
                <a:gd name="T62" fmla="*/ 22 w 485"/>
                <a:gd name="T63" fmla="*/ 340 h 641"/>
                <a:gd name="T64" fmla="*/ 8 w 485"/>
                <a:gd name="T65" fmla="*/ 387 h 641"/>
                <a:gd name="T66" fmla="*/ 2 w 485"/>
                <a:gd name="T67" fmla="*/ 433 h 641"/>
                <a:gd name="T68" fmla="*/ 0 w 485"/>
                <a:gd name="T69" fmla="*/ 459 h 641"/>
                <a:gd name="T70" fmla="*/ 6 w 485"/>
                <a:gd name="T71" fmla="*/ 514 h 641"/>
                <a:gd name="T72" fmla="*/ 30 w 485"/>
                <a:gd name="T73" fmla="*/ 542 h 641"/>
                <a:gd name="T74" fmla="*/ 88 w 485"/>
                <a:gd name="T75" fmla="*/ 588 h 641"/>
                <a:gd name="T76" fmla="*/ 155 w 485"/>
                <a:gd name="T77" fmla="*/ 620 h 641"/>
                <a:gd name="T78" fmla="*/ 227 w 485"/>
                <a:gd name="T79" fmla="*/ 639 h 641"/>
                <a:gd name="T80" fmla="*/ 266 w 485"/>
                <a:gd name="T81" fmla="*/ 641 h 641"/>
                <a:gd name="T82" fmla="*/ 306 w 485"/>
                <a:gd name="T83" fmla="*/ 639 h 641"/>
                <a:gd name="T84" fmla="*/ 346 w 485"/>
                <a:gd name="T85" fmla="*/ 631 h 641"/>
                <a:gd name="T86" fmla="*/ 385 w 485"/>
                <a:gd name="T87" fmla="*/ 618 h 641"/>
                <a:gd name="T88" fmla="*/ 421 w 485"/>
                <a:gd name="T89" fmla="*/ 600 h 641"/>
                <a:gd name="T90" fmla="*/ 407 w 485"/>
                <a:gd name="T91" fmla="*/ 584 h 641"/>
                <a:gd name="T92" fmla="*/ 389 w 485"/>
                <a:gd name="T93" fmla="*/ 564 h 641"/>
                <a:gd name="T94" fmla="*/ 389 w 485"/>
                <a:gd name="T95" fmla="*/ 560 h 641"/>
                <a:gd name="T96" fmla="*/ 385 w 485"/>
                <a:gd name="T97" fmla="*/ 508 h 641"/>
                <a:gd name="T98" fmla="*/ 387 w 485"/>
                <a:gd name="T99" fmla="*/ 475 h 641"/>
                <a:gd name="T100" fmla="*/ 399 w 485"/>
                <a:gd name="T101" fmla="*/ 413 h 641"/>
                <a:gd name="T102" fmla="*/ 425 w 485"/>
                <a:gd name="T103" fmla="*/ 357 h 641"/>
                <a:gd name="T104" fmla="*/ 463 w 485"/>
                <a:gd name="T105" fmla="*/ 308 h 641"/>
                <a:gd name="T106" fmla="*/ 485 w 485"/>
                <a:gd name="T107" fmla="*/ 29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5" h="641">
                  <a:moveTo>
                    <a:pt x="485" y="290"/>
                  </a:moveTo>
                  <a:lnTo>
                    <a:pt x="485" y="290"/>
                  </a:lnTo>
                  <a:lnTo>
                    <a:pt x="471" y="270"/>
                  </a:lnTo>
                  <a:lnTo>
                    <a:pt x="459" y="252"/>
                  </a:lnTo>
                  <a:lnTo>
                    <a:pt x="443" y="234"/>
                  </a:lnTo>
                  <a:lnTo>
                    <a:pt x="427" y="217"/>
                  </a:lnTo>
                  <a:lnTo>
                    <a:pt x="411" y="203"/>
                  </a:lnTo>
                  <a:lnTo>
                    <a:pt x="393" y="191"/>
                  </a:lnTo>
                  <a:lnTo>
                    <a:pt x="372" y="181"/>
                  </a:lnTo>
                  <a:lnTo>
                    <a:pt x="354" y="171"/>
                  </a:lnTo>
                  <a:lnTo>
                    <a:pt x="314" y="155"/>
                  </a:lnTo>
                  <a:lnTo>
                    <a:pt x="350" y="133"/>
                  </a:lnTo>
                  <a:lnTo>
                    <a:pt x="350" y="133"/>
                  </a:lnTo>
                  <a:lnTo>
                    <a:pt x="366" y="123"/>
                  </a:lnTo>
                  <a:lnTo>
                    <a:pt x="380" y="111"/>
                  </a:lnTo>
                  <a:lnTo>
                    <a:pt x="393" y="97"/>
                  </a:lnTo>
                  <a:lnTo>
                    <a:pt x="403" y="82"/>
                  </a:lnTo>
                  <a:lnTo>
                    <a:pt x="411" y="66"/>
                  </a:lnTo>
                  <a:lnTo>
                    <a:pt x="417" y="50"/>
                  </a:lnTo>
                  <a:lnTo>
                    <a:pt x="421" y="32"/>
                  </a:lnTo>
                  <a:lnTo>
                    <a:pt x="421" y="14"/>
                  </a:lnTo>
                  <a:lnTo>
                    <a:pt x="421" y="14"/>
                  </a:lnTo>
                  <a:lnTo>
                    <a:pt x="421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48" y="6"/>
                  </a:lnTo>
                  <a:lnTo>
                    <a:pt x="340" y="12"/>
                  </a:lnTo>
                  <a:lnTo>
                    <a:pt x="332" y="16"/>
                  </a:lnTo>
                  <a:lnTo>
                    <a:pt x="320" y="20"/>
                  </a:lnTo>
                  <a:lnTo>
                    <a:pt x="294" y="26"/>
                  </a:lnTo>
                  <a:lnTo>
                    <a:pt x="262" y="28"/>
                  </a:lnTo>
                  <a:lnTo>
                    <a:pt x="262" y="28"/>
                  </a:lnTo>
                  <a:lnTo>
                    <a:pt x="231" y="26"/>
                  </a:lnTo>
                  <a:lnTo>
                    <a:pt x="205" y="20"/>
                  </a:lnTo>
                  <a:lnTo>
                    <a:pt x="193" y="16"/>
                  </a:lnTo>
                  <a:lnTo>
                    <a:pt x="185" y="12"/>
                  </a:lnTo>
                  <a:lnTo>
                    <a:pt x="177" y="6"/>
                  </a:lnTo>
                  <a:lnTo>
                    <a:pt x="173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0" y="32"/>
                  </a:lnTo>
                  <a:lnTo>
                    <a:pt x="113" y="50"/>
                  </a:lnTo>
                  <a:lnTo>
                    <a:pt x="119" y="66"/>
                  </a:lnTo>
                  <a:lnTo>
                    <a:pt x="127" y="82"/>
                  </a:lnTo>
                  <a:lnTo>
                    <a:pt x="139" y="97"/>
                  </a:lnTo>
                  <a:lnTo>
                    <a:pt x="151" y="111"/>
                  </a:lnTo>
                  <a:lnTo>
                    <a:pt x="163" y="123"/>
                  </a:lnTo>
                  <a:lnTo>
                    <a:pt x="179" y="133"/>
                  </a:lnTo>
                  <a:lnTo>
                    <a:pt x="215" y="155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57" y="179"/>
                  </a:lnTo>
                  <a:lnTo>
                    <a:pt x="141" y="189"/>
                  </a:lnTo>
                  <a:lnTo>
                    <a:pt x="123" y="201"/>
                  </a:lnTo>
                  <a:lnTo>
                    <a:pt x="106" y="215"/>
                  </a:lnTo>
                  <a:lnTo>
                    <a:pt x="90" y="230"/>
                  </a:lnTo>
                  <a:lnTo>
                    <a:pt x="76" y="246"/>
                  </a:lnTo>
                  <a:lnTo>
                    <a:pt x="62" y="262"/>
                  </a:lnTo>
                  <a:lnTo>
                    <a:pt x="50" y="280"/>
                  </a:lnTo>
                  <a:lnTo>
                    <a:pt x="40" y="300"/>
                  </a:lnTo>
                  <a:lnTo>
                    <a:pt x="30" y="320"/>
                  </a:lnTo>
                  <a:lnTo>
                    <a:pt x="22" y="340"/>
                  </a:lnTo>
                  <a:lnTo>
                    <a:pt x="14" y="363"/>
                  </a:lnTo>
                  <a:lnTo>
                    <a:pt x="8" y="387"/>
                  </a:lnTo>
                  <a:lnTo>
                    <a:pt x="4" y="409"/>
                  </a:lnTo>
                  <a:lnTo>
                    <a:pt x="2" y="433"/>
                  </a:lnTo>
                  <a:lnTo>
                    <a:pt x="0" y="459"/>
                  </a:lnTo>
                  <a:lnTo>
                    <a:pt x="0" y="459"/>
                  </a:lnTo>
                  <a:lnTo>
                    <a:pt x="2" y="485"/>
                  </a:lnTo>
                  <a:lnTo>
                    <a:pt x="6" y="514"/>
                  </a:lnTo>
                  <a:lnTo>
                    <a:pt x="6" y="514"/>
                  </a:lnTo>
                  <a:lnTo>
                    <a:pt x="30" y="542"/>
                  </a:lnTo>
                  <a:lnTo>
                    <a:pt x="58" y="566"/>
                  </a:lnTo>
                  <a:lnTo>
                    <a:pt x="88" y="588"/>
                  </a:lnTo>
                  <a:lnTo>
                    <a:pt x="121" y="606"/>
                  </a:lnTo>
                  <a:lnTo>
                    <a:pt x="155" y="620"/>
                  </a:lnTo>
                  <a:lnTo>
                    <a:pt x="189" y="633"/>
                  </a:lnTo>
                  <a:lnTo>
                    <a:pt x="227" y="639"/>
                  </a:lnTo>
                  <a:lnTo>
                    <a:pt x="266" y="641"/>
                  </a:lnTo>
                  <a:lnTo>
                    <a:pt x="266" y="641"/>
                  </a:lnTo>
                  <a:lnTo>
                    <a:pt x="286" y="641"/>
                  </a:lnTo>
                  <a:lnTo>
                    <a:pt x="306" y="639"/>
                  </a:lnTo>
                  <a:lnTo>
                    <a:pt x="326" y="635"/>
                  </a:lnTo>
                  <a:lnTo>
                    <a:pt x="346" y="631"/>
                  </a:lnTo>
                  <a:lnTo>
                    <a:pt x="366" y="625"/>
                  </a:lnTo>
                  <a:lnTo>
                    <a:pt x="385" y="618"/>
                  </a:lnTo>
                  <a:lnTo>
                    <a:pt x="403" y="610"/>
                  </a:lnTo>
                  <a:lnTo>
                    <a:pt x="421" y="600"/>
                  </a:lnTo>
                  <a:lnTo>
                    <a:pt x="421" y="600"/>
                  </a:lnTo>
                  <a:lnTo>
                    <a:pt x="407" y="584"/>
                  </a:lnTo>
                  <a:lnTo>
                    <a:pt x="393" y="568"/>
                  </a:lnTo>
                  <a:lnTo>
                    <a:pt x="389" y="564"/>
                  </a:lnTo>
                  <a:lnTo>
                    <a:pt x="389" y="560"/>
                  </a:lnTo>
                  <a:lnTo>
                    <a:pt x="389" y="560"/>
                  </a:lnTo>
                  <a:lnTo>
                    <a:pt x="385" y="534"/>
                  </a:lnTo>
                  <a:lnTo>
                    <a:pt x="385" y="508"/>
                  </a:lnTo>
                  <a:lnTo>
                    <a:pt x="385" y="508"/>
                  </a:lnTo>
                  <a:lnTo>
                    <a:pt x="387" y="475"/>
                  </a:lnTo>
                  <a:lnTo>
                    <a:pt x="391" y="443"/>
                  </a:lnTo>
                  <a:lnTo>
                    <a:pt x="399" y="413"/>
                  </a:lnTo>
                  <a:lnTo>
                    <a:pt x="411" y="383"/>
                  </a:lnTo>
                  <a:lnTo>
                    <a:pt x="425" y="357"/>
                  </a:lnTo>
                  <a:lnTo>
                    <a:pt x="443" y="332"/>
                  </a:lnTo>
                  <a:lnTo>
                    <a:pt x="463" y="308"/>
                  </a:lnTo>
                  <a:lnTo>
                    <a:pt x="485" y="290"/>
                  </a:lnTo>
                  <a:lnTo>
                    <a:pt x="485" y="29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6"/>
            <p:cNvSpPr>
              <a:spLocks noEditPoints="1"/>
            </p:cNvSpPr>
            <p:nvPr/>
          </p:nvSpPr>
          <p:spPr bwMode="auto">
            <a:xfrm>
              <a:off x="8154988" y="1735138"/>
              <a:ext cx="557213" cy="298450"/>
            </a:xfrm>
            <a:custGeom>
              <a:avLst/>
              <a:gdLst>
                <a:gd name="T0" fmla="*/ 176 w 351"/>
                <a:gd name="T1" fmla="*/ 0 h 188"/>
                <a:gd name="T2" fmla="*/ 141 w 351"/>
                <a:gd name="T3" fmla="*/ 5 h 188"/>
                <a:gd name="T4" fmla="*/ 109 w 351"/>
                <a:gd name="T5" fmla="*/ 15 h 188"/>
                <a:gd name="T6" fmla="*/ 81 w 351"/>
                <a:gd name="T7" fmla="*/ 29 h 188"/>
                <a:gd name="T8" fmla="*/ 55 w 351"/>
                <a:gd name="T9" fmla="*/ 49 h 188"/>
                <a:gd name="T10" fmla="*/ 35 w 351"/>
                <a:gd name="T11" fmla="*/ 71 h 188"/>
                <a:gd name="T12" fmla="*/ 16 w 351"/>
                <a:gd name="T13" fmla="*/ 99 h 188"/>
                <a:gd name="T14" fmla="*/ 6 w 351"/>
                <a:gd name="T15" fmla="*/ 129 h 188"/>
                <a:gd name="T16" fmla="*/ 0 w 351"/>
                <a:gd name="T17" fmla="*/ 160 h 188"/>
                <a:gd name="T18" fmla="*/ 85 w 351"/>
                <a:gd name="T19" fmla="*/ 160 h 188"/>
                <a:gd name="T20" fmla="*/ 91 w 351"/>
                <a:gd name="T21" fmla="*/ 166 h 188"/>
                <a:gd name="T22" fmla="*/ 107 w 351"/>
                <a:gd name="T23" fmla="*/ 176 h 188"/>
                <a:gd name="T24" fmla="*/ 143 w 351"/>
                <a:gd name="T25" fmla="*/ 186 h 188"/>
                <a:gd name="T26" fmla="*/ 176 w 351"/>
                <a:gd name="T27" fmla="*/ 188 h 188"/>
                <a:gd name="T28" fmla="*/ 234 w 351"/>
                <a:gd name="T29" fmla="*/ 180 h 188"/>
                <a:gd name="T30" fmla="*/ 254 w 351"/>
                <a:gd name="T31" fmla="*/ 172 h 188"/>
                <a:gd name="T32" fmla="*/ 266 w 351"/>
                <a:gd name="T33" fmla="*/ 160 h 188"/>
                <a:gd name="T34" fmla="*/ 351 w 351"/>
                <a:gd name="T35" fmla="*/ 160 h 188"/>
                <a:gd name="T36" fmla="*/ 349 w 351"/>
                <a:gd name="T37" fmla="*/ 144 h 188"/>
                <a:gd name="T38" fmla="*/ 341 w 351"/>
                <a:gd name="T39" fmla="*/ 113 h 188"/>
                <a:gd name="T40" fmla="*/ 327 w 351"/>
                <a:gd name="T41" fmla="*/ 85 h 188"/>
                <a:gd name="T42" fmla="*/ 307 w 351"/>
                <a:gd name="T43" fmla="*/ 59 h 188"/>
                <a:gd name="T44" fmla="*/ 282 w 351"/>
                <a:gd name="T45" fmla="*/ 37 h 188"/>
                <a:gd name="T46" fmla="*/ 256 w 351"/>
                <a:gd name="T47" fmla="*/ 21 h 188"/>
                <a:gd name="T48" fmla="*/ 226 w 351"/>
                <a:gd name="T49" fmla="*/ 9 h 188"/>
                <a:gd name="T50" fmla="*/ 194 w 351"/>
                <a:gd name="T51" fmla="*/ 3 h 188"/>
                <a:gd name="T52" fmla="*/ 176 w 351"/>
                <a:gd name="T53" fmla="*/ 0 h 188"/>
                <a:gd name="T54" fmla="*/ 176 w 351"/>
                <a:gd name="T55" fmla="*/ 131 h 188"/>
                <a:gd name="T56" fmla="*/ 164 w 351"/>
                <a:gd name="T57" fmla="*/ 129 h 188"/>
                <a:gd name="T58" fmla="*/ 147 w 351"/>
                <a:gd name="T59" fmla="*/ 113 h 188"/>
                <a:gd name="T60" fmla="*/ 145 w 351"/>
                <a:gd name="T61" fmla="*/ 101 h 188"/>
                <a:gd name="T62" fmla="*/ 145 w 351"/>
                <a:gd name="T63" fmla="*/ 95 h 188"/>
                <a:gd name="T64" fmla="*/ 153 w 351"/>
                <a:gd name="T65" fmla="*/ 79 h 188"/>
                <a:gd name="T66" fmla="*/ 170 w 351"/>
                <a:gd name="T67" fmla="*/ 71 h 188"/>
                <a:gd name="T68" fmla="*/ 176 w 351"/>
                <a:gd name="T69" fmla="*/ 71 h 188"/>
                <a:gd name="T70" fmla="*/ 188 w 351"/>
                <a:gd name="T71" fmla="*/ 73 h 188"/>
                <a:gd name="T72" fmla="*/ 204 w 351"/>
                <a:gd name="T73" fmla="*/ 89 h 188"/>
                <a:gd name="T74" fmla="*/ 206 w 351"/>
                <a:gd name="T75" fmla="*/ 101 h 188"/>
                <a:gd name="T76" fmla="*/ 206 w 351"/>
                <a:gd name="T77" fmla="*/ 107 h 188"/>
                <a:gd name="T78" fmla="*/ 198 w 351"/>
                <a:gd name="T79" fmla="*/ 123 h 188"/>
                <a:gd name="T80" fmla="*/ 182 w 351"/>
                <a:gd name="T81" fmla="*/ 131 h 188"/>
                <a:gd name="T82" fmla="*/ 176 w 351"/>
                <a:gd name="T83" fmla="*/ 1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1" h="188">
                  <a:moveTo>
                    <a:pt x="176" y="0"/>
                  </a:moveTo>
                  <a:lnTo>
                    <a:pt x="176" y="0"/>
                  </a:lnTo>
                  <a:lnTo>
                    <a:pt x="157" y="3"/>
                  </a:lnTo>
                  <a:lnTo>
                    <a:pt x="141" y="5"/>
                  </a:lnTo>
                  <a:lnTo>
                    <a:pt x="125" y="9"/>
                  </a:lnTo>
                  <a:lnTo>
                    <a:pt x="109" y="15"/>
                  </a:lnTo>
                  <a:lnTo>
                    <a:pt x="95" y="21"/>
                  </a:lnTo>
                  <a:lnTo>
                    <a:pt x="81" y="29"/>
                  </a:lnTo>
                  <a:lnTo>
                    <a:pt x="69" y="37"/>
                  </a:lnTo>
                  <a:lnTo>
                    <a:pt x="55" y="49"/>
                  </a:lnTo>
                  <a:lnTo>
                    <a:pt x="45" y="59"/>
                  </a:lnTo>
                  <a:lnTo>
                    <a:pt x="35" y="71"/>
                  </a:lnTo>
                  <a:lnTo>
                    <a:pt x="25" y="85"/>
                  </a:lnTo>
                  <a:lnTo>
                    <a:pt x="16" y="99"/>
                  </a:lnTo>
                  <a:lnTo>
                    <a:pt x="10" y="113"/>
                  </a:lnTo>
                  <a:lnTo>
                    <a:pt x="6" y="129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22" y="160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91" y="166"/>
                  </a:lnTo>
                  <a:lnTo>
                    <a:pt x="97" y="172"/>
                  </a:lnTo>
                  <a:lnTo>
                    <a:pt x="107" y="176"/>
                  </a:lnTo>
                  <a:lnTo>
                    <a:pt x="117" y="180"/>
                  </a:lnTo>
                  <a:lnTo>
                    <a:pt x="143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206" y="186"/>
                  </a:lnTo>
                  <a:lnTo>
                    <a:pt x="234" y="180"/>
                  </a:lnTo>
                  <a:lnTo>
                    <a:pt x="244" y="176"/>
                  </a:lnTo>
                  <a:lnTo>
                    <a:pt x="254" y="172"/>
                  </a:lnTo>
                  <a:lnTo>
                    <a:pt x="260" y="166"/>
                  </a:lnTo>
                  <a:lnTo>
                    <a:pt x="266" y="160"/>
                  </a:lnTo>
                  <a:lnTo>
                    <a:pt x="335" y="160"/>
                  </a:lnTo>
                  <a:lnTo>
                    <a:pt x="351" y="160"/>
                  </a:lnTo>
                  <a:lnTo>
                    <a:pt x="351" y="160"/>
                  </a:lnTo>
                  <a:lnTo>
                    <a:pt x="349" y="144"/>
                  </a:lnTo>
                  <a:lnTo>
                    <a:pt x="345" y="129"/>
                  </a:lnTo>
                  <a:lnTo>
                    <a:pt x="341" y="113"/>
                  </a:lnTo>
                  <a:lnTo>
                    <a:pt x="333" y="99"/>
                  </a:lnTo>
                  <a:lnTo>
                    <a:pt x="327" y="85"/>
                  </a:lnTo>
                  <a:lnTo>
                    <a:pt x="317" y="71"/>
                  </a:lnTo>
                  <a:lnTo>
                    <a:pt x="307" y="59"/>
                  </a:lnTo>
                  <a:lnTo>
                    <a:pt x="294" y="49"/>
                  </a:lnTo>
                  <a:lnTo>
                    <a:pt x="282" y="37"/>
                  </a:lnTo>
                  <a:lnTo>
                    <a:pt x="270" y="29"/>
                  </a:lnTo>
                  <a:lnTo>
                    <a:pt x="256" y="21"/>
                  </a:lnTo>
                  <a:lnTo>
                    <a:pt x="242" y="15"/>
                  </a:lnTo>
                  <a:lnTo>
                    <a:pt x="226" y="9"/>
                  </a:lnTo>
                  <a:lnTo>
                    <a:pt x="210" y="5"/>
                  </a:lnTo>
                  <a:lnTo>
                    <a:pt x="194" y="3"/>
                  </a:lnTo>
                  <a:lnTo>
                    <a:pt x="176" y="0"/>
                  </a:lnTo>
                  <a:lnTo>
                    <a:pt x="176" y="0"/>
                  </a:lnTo>
                  <a:close/>
                  <a:moveTo>
                    <a:pt x="176" y="131"/>
                  </a:moveTo>
                  <a:lnTo>
                    <a:pt x="176" y="131"/>
                  </a:lnTo>
                  <a:lnTo>
                    <a:pt x="170" y="131"/>
                  </a:lnTo>
                  <a:lnTo>
                    <a:pt x="164" y="129"/>
                  </a:lnTo>
                  <a:lnTo>
                    <a:pt x="153" y="123"/>
                  </a:lnTo>
                  <a:lnTo>
                    <a:pt x="147" y="113"/>
                  </a:lnTo>
                  <a:lnTo>
                    <a:pt x="145" y="107"/>
                  </a:lnTo>
                  <a:lnTo>
                    <a:pt x="145" y="101"/>
                  </a:lnTo>
                  <a:lnTo>
                    <a:pt x="145" y="101"/>
                  </a:lnTo>
                  <a:lnTo>
                    <a:pt x="145" y="95"/>
                  </a:lnTo>
                  <a:lnTo>
                    <a:pt x="147" y="89"/>
                  </a:lnTo>
                  <a:lnTo>
                    <a:pt x="153" y="79"/>
                  </a:lnTo>
                  <a:lnTo>
                    <a:pt x="164" y="73"/>
                  </a:lnTo>
                  <a:lnTo>
                    <a:pt x="170" y="71"/>
                  </a:lnTo>
                  <a:lnTo>
                    <a:pt x="176" y="71"/>
                  </a:lnTo>
                  <a:lnTo>
                    <a:pt x="176" y="71"/>
                  </a:lnTo>
                  <a:lnTo>
                    <a:pt x="182" y="71"/>
                  </a:lnTo>
                  <a:lnTo>
                    <a:pt x="188" y="73"/>
                  </a:lnTo>
                  <a:lnTo>
                    <a:pt x="198" y="79"/>
                  </a:lnTo>
                  <a:lnTo>
                    <a:pt x="204" y="89"/>
                  </a:lnTo>
                  <a:lnTo>
                    <a:pt x="206" y="95"/>
                  </a:lnTo>
                  <a:lnTo>
                    <a:pt x="206" y="101"/>
                  </a:lnTo>
                  <a:lnTo>
                    <a:pt x="206" y="101"/>
                  </a:lnTo>
                  <a:lnTo>
                    <a:pt x="206" y="107"/>
                  </a:lnTo>
                  <a:lnTo>
                    <a:pt x="204" y="113"/>
                  </a:lnTo>
                  <a:lnTo>
                    <a:pt x="198" y="123"/>
                  </a:lnTo>
                  <a:lnTo>
                    <a:pt x="188" y="129"/>
                  </a:lnTo>
                  <a:lnTo>
                    <a:pt x="182" y="131"/>
                  </a:lnTo>
                  <a:lnTo>
                    <a:pt x="176" y="131"/>
                  </a:lnTo>
                  <a:lnTo>
                    <a:pt x="176" y="131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7"/>
            <p:cNvSpPr/>
            <p:nvPr/>
          </p:nvSpPr>
          <p:spPr bwMode="auto">
            <a:xfrm>
              <a:off x="8705851" y="2295525"/>
              <a:ext cx="604838" cy="733425"/>
            </a:xfrm>
            <a:custGeom>
              <a:avLst/>
              <a:gdLst>
                <a:gd name="T0" fmla="*/ 226 w 381"/>
                <a:gd name="T1" fmla="*/ 111 h 462"/>
                <a:gd name="T2" fmla="*/ 252 w 381"/>
                <a:gd name="T3" fmla="*/ 95 h 462"/>
                <a:gd name="T4" fmla="*/ 274 w 381"/>
                <a:gd name="T5" fmla="*/ 79 h 462"/>
                <a:gd name="T6" fmla="*/ 290 w 381"/>
                <a:gd name="T7" fmla="*/ 59 h 462"/>
                <a:gd name="T8" fmla="*/ 300 w 381"/>
                <a:gd name="T9" fmla="*/ 36 h 462"/>
                <a:gd name="T10" fmla="*/ 304 w 381"/>
                <a:gd name="T11" fmla="*/ 10 h 462"/>
                <a:gd name="T12" fmla="*/ 302 w 381"/>
                <a:gd name="T13" fmla="*/ 0 h 462"/>
                <a:gd name="T14" fmla="*/ 254 w 381"/>
                <a:gd name="T15" fmla="*/ 0 h 462"/>
                <a:gd name="T16" fmla="*/ 250 w 381"/>
                <a:gd name="T17" fmla="*/ 4 h 462"/>
                <a:gd name="T18" fmla="*/ 232 w 381"/>
                <a:gd name="T19" fmla="*/ 14 h 462"/>
                <a:gd name="T20" fmla="*/ 191 w 381"/>
                <a:gd name="T21" fmla="*/ 20 h 462"/>
                <a:gd name="T22" fmla="*/ 169 w 381"/>
                <a:gd name="T23" fmla="*/ 18 h 462"/>
                <a:gd name="T24" fmla="*/ 137 w 381"/>
                <a:gd name="T25" fmla="*/ 8 h 462"/>
                <a:gd name="T26" fmla="*/ 127 w 381"/>
                <a:gd name="T27" fmla="*/ 0 h 462"/>
                <a:gd name="T28" fmla="*/ 78 w 381"/>
                <a:gd name="T29" fmla="*/ 0 h 462"/>
                <a:gd name="T30" fmla="*/ 78 w 381"/>
                <a:gd name="T31" fmla="*/ 10 h 462"/>
                <a:gd name="T32" fmla="*/ 78 w 381"/>
                <a:gd name="T33" fmla="*/ 22 h 462"/>
                <a:gd name="T34" fmla="*/ 84 w 381"/>
                <a:gd name="T35" fmla="*/ 48 h 462"/>
                <a:gd name="T36" fmla="*/ 99 w 381"/>
                <a:gd name="T37" fmla="*/ 71 h 462"/>
                <a:gd name="T38" fmla="*/ 117 w 381"/>
                <a:gd name="T39" fmla="*/ 89 h 462"/>
                <a:gd name="T40" fmla="*/ 155 w 381"/>
                <a:gd name="T41" fmla="*/ 111 h 462"/>
                <a:gd name="T42" fmla="*/ 127 w 381"/>
                <a:gd name="T43" fmla="*/ 123 h 462"/>
                <a:gd name="T44" fmla="*/ 101 w 381"/>
                <a:gd name="T45" fmla="*/ 137 h 462"/>
                <a:gd name="T46" fmla="*/ 54 w 381"/>
                <a:gd name="T47" fmla="*/ 175 h 462"/>
                <a:gd name="T48" fmla="*/ 20 w 381"/>
                <a:gd name="T49" fmla="*/ 230 h 462"/>
                <a:gd name="T50" fmla="*/ 2 w 381"/>
                <a:gd name="T51" fmla="*/ 294 h 462"/>
                <a:gd name="T52" fmla="*/ 0 w 381"/>
                <a:gd name="T53" fmla="*/ 331 h 462"/>
                <a:gd name="T54" fmla="*/ 0 w 381"/>
                <a:gd name="T55" fmla="*/ 349 h 462"/>
                <a:gd name="T56" fmla="*/ 4 w 381"/>
                <a:gd name="T57" fmla="*/ 369 h 462"/>
                <a:gd name="T58" fmla="*/ 42 w 381"/>
                <a:gd name="T59" fmla="*/ 407 h 462"/>
                <a:gd name="T60" fmla="*/ 87 w 381"/>
                <a:gd name="T61" fmla="*/ 435 h 462"/>
                <a:gd name="T62" fmla="*/ 137 w 381"/>
                <a:gd name="T63" fmla="*/ 453 h 462"/>
                <a:gd name="T64" fmla="*/ 191 w 381"/>
                <a:gd name="T65" fmla="*/ 462 h 462"/>
                <a:gd name="T66" fmla="*/ 191 w 381"/>
                <a:gd name="T67" fmla="*/ 462 h 462"/>
                <a:gd name="T68" fmla="*/ 217 w 381"/>
                <a:gd name="T69" fmla="*/ 460 h 462"/>
                <a:gd name="T70" fmla="*/ 270 w 381"/>
                <a:gd name="T71" fmla="*/ 445 h 462"/>
                <a:gd name="T72" fmla="*/ 318 w 381"/>
                <a:gd name="T73" fmla="*/ 423 h 462"/>
                <a:gd name="T74" fmla="*/ 361 w 381"/>
                <a:gd name="T75" fmla="*/ 389 h 462"/>
                <a:gd name="T76" fmla="*/ 379 w 381"/>
                <a:gd name="T77" fmla="*/ 369 h 462"/>
                <a:gd name="T78" fmla="*/ 381 w 381"/>
                <a:gd name="T79" fmla="*/ 331 h 462"/>
                <a:gd name="T80" fmla="*/ 381 w 381"/>
                <a:gd name="T81" fmla="*/ 312 h 462"/>
                <a:gd name="T82" fmla="*/ 371 w 381"/>
                <a:gd name="T83" fmla="*/ 260 h 462"/>
                <a:gd name="T84" fmla="*/ 344 w 381"/>
                <a:gd name="T85" fmla="*/ 202 h 462"/>
                <a:gd name="T86" fmla="*/ 304 w 381"/>
                <a:gd name="T87" fmla="*/ 155 h 462"/>
                <a:gd name="T88" fmla="*/ 268 w 381"/>
                <a:gd name="T89" fmla="*/ 129 h 462"/>
                <a:gd name="T90" fmla="*/ 254 w 381"/>
                <a:gd name="T91" fmla="*/ 12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" h="462">
                  <a:moveTo>
                    <a:pt x="254" y="123"/>
                  </a:moveTo>
                  <a:lnTo>
                    <a:pt x="226" y="111"/>
                  </a:lnTo>
                  <a:lnTo>
                    <a:pt x="252" y="95"/>
                  </a:lnTo>
                  <a:lnTo>
                    <a:pt x="252" y="95"/>
                  </a:lnTo>
                  <a:lnTo>
                    <a:pt x="264" y="89"/>
                  </a:lnTo>
                  <a:lnTo>
                    <a:pt x="274" y="79"/>
                  </a:lnTo>
                  <a:lnTo>
                    <a:pt x="282" y="71"/>
                  </a:lnTo>
                  <a:lnTo>
                    <a:pt x="290" y="59"/>
                  </a:lnTo>
                  <a:lnTo>
                    <a:pt x="296" y="48"/>
                  </a:lnTo>
                  <a:lnTo>
                    <a:pt x="300" y="36"/>
                  </a:lnTo>
                  <a:lnTo>
                    <a:pt x="302" y="22"/>
                  </a:lnTo>
                  <a:lnTo>
                    <a:pt x="304" y="1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0" y="4"/>
                  </a:lnTo>
                  <a:lnTo>
                    <a:pt x="246" y="8"/>
                  </a:lnTo>
                  <a:lnTo>
                    <a:pt x="232" y="14"/>
                  </a:lnTo>
                  <a:lnTo>
                    <a:pt x="211" y="18"/>
                  </a:lnTo>
                  <a:lnTo>
                    <a:pt x="191" y="20"/>
                  </a:lnTo>
                  <a:lnTo>
                    <a:pt x="191" y="20"/>
                  </a:lnTo>
                  <a:lnTo>
                    <a:pt x="169" y="18"/>
                  </a:lnTo>
                  <a:lnTo>
                    <a:pt x="151" y="14"/>
                  </a:lnTo>
                  <a:lnTo>
                    <a:pt x="137" y="8"/>
                  </a:lnTo>
                  <a:lnTo>
                    <a:pt x="131" y="4"/>
                  </a:lnTo>
                  <a:lnTo>
                    <a:pt x="127" y="0"/>
                  </a:lnTo>
                  <a:lnTo>
                    <a:pt x="125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22"/>
                  </a:lnTo>
                  <a:lnTo>
                    <a:pt x="80" y="36"/>
                  </a:lnTo>
                  <a:lnTo>
                    <a:pt x="84" y="48"/>
                  </a:lnTo>
                  <a:lnTo>
                    <a:pt x="91" y="59"/>
                  </a:lnTo>
                  <a:lnTo>
                    <a:pt x="99" y="71"/>
                  </a:lnTo>
                  <a:lnTo>
                    <a:pt x="107" y="79"/>
                  </a:lnTo>
                  <a:lnTo>
                    <a:pt x="117" y="89"/>
                  </a:lnTo>
                  <a:lnTo>
                    <a:pt x="129" y="95"/>
                  </a:lnTo>
                  <a:lnTo>
                    <a:pt x="155" y="111"/>
                  </a:lnTo>
                  <a:lnTo>
                    <a:pt x="127" y="123"/>
                  </a:lnTo>
                  <a:lnTo>
                    <a:pt x="127" y="123"/>
                  </a:lnTo>
                  <a:lnTo>
                    <a:pt x="113" y="129"/>
                  </a:lnTo>
                  <a:lnTo>
                    <a:pt x="101" y="137"/>
                  </a:lnTo>
                  <a:lnTo>
                    <a:pt x="76" y="155"/>
                  </a:lnTo>
                  <a:lnTo>
                    <a:pt x="54" y="175"/>
                  </a:lnTo>
                  <a:lnTo>
                    <a:pt x="36" y="202"/>
                  </a:lnTo>
                  <a:lnTo>
                    <a:pt x="20" y="230"/>
                  </a:lnTo>
                  <a:lnTo>
                    <a:pt x="10" y="260"/>
                  </a:lnTo>
                  <a:lnTo>
                    <a:pt x="2" y="294"/>
                  </a:lnTo>
                  <a:lnTo>
                    <a:pt x="0" y="312"/>
                  </a:lnTo>
                  <a:lnTo>
                    <a:pt x="0" y="331"/>
                  </a:lnTo>
                  <a:lnTo>
                    <a:pt x="0" y="331"/>
                  </a:lnTo>
                  <a:lnTo>
                    <a:pt x="0" y="349"/>
                  </a:lnTo>
                  <a:lnTo>
                    <a:pt x="4" y="369"/>
                  </a:lnTo>
                  <a:lnTo>
                    <a:pt x="4" y="369"/>
                  </a:lnTo>
                  <a:lnTo>
                    <a:pt x="22" y="389"/>
                  </a:lnTo>
                  <a:lnTo>
                    <a:pt x="42" y="407"/>
                  </a:lnTo>
                  <a:lnTo>
                    <a:pt x="62" y="423"/>
                  </a:lnTo>
                  <a:lnTo>
                    <a:pt x="87" y="435"/>
                  </a:lnTo>
                  <a:lnTo>
                    <a:pt x="111" y="445"/>
                  </a:lnTo>
                  <a:lnTo>
                    <a:pt x="137" y="453"/>
                  </a:lnTo>
                  <a:lnTo>
                    <a:pt x="163" y="46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217" y="460"/>
                  </a:lnTo>
                  <a:lnTo>
                    <a:pt x="246" y="453"/>
                  </a:lnTo>
                  <a:lnTo>
                    <a:pt x="270" y="445"/>
                  </a:lnTo>
                  <a:lnTo>
                    <a:pt x="294" y="435"/>
                  </a:lnTo>
                  <a:lnTo>
                    <a:pt x="318" y="423"/>
                  </a:lnTo>
                  <a:lnTo>
                    <a:pt x="340" y="407"/>
                  </a:lnTo>
                  <a:lnTo>
                    <a:pt x="361" y="389"/>
                  </a:lnTo>
                  <a:lnTo>
                    <a:pt x="379" y="369"/>
                  </a:lnTo>
                  <a:lnTo>
                    <a:pt x="379" y="369"/>
                  </a:lnTo>
                  <a:lnTo>
                    <a:pt x="381" y="349"/>
                  </a:lnTo>
                  <a:lnTo>
                    <a:pt x="381" y="331"/>
                  </a:lnTo>
                  <a:lnTo>
                    <a:pt x="381" y="331"/>
                  </a:lnTo>
                  <a:lnTo>
                    <a:pt x="381" y="312"/>
                  </a:lnTo>
                  <a:lnTo>
                    <a:pt x="379" y="294"/>
                  </a:lnTo>
                  <a:lnTo>
                    <a:pt x="371" y="260"/>
                  </a:lnTo>
                  <a:lnTo>
                    <a:pt x="361" y="230"/>
                  </a:lnTo>
                  <a:lnTo>
                    <a:pt x="344" y="202"/>
                  </a:lnTo>
                  <a:lnTo>
                    <a:pt x="326" y="175"/>
                  </a:lnTo>
                  <a:lnTo>
                    <a:pt x="304" y="155"/>
                  </a:lnTo>
                  <a:lnTo>
                    <a:pt x="280" y="137"/>
                  </a:lnTo>
                  <a:lnTo>
                    <a:pt x="268" y="129"/>
                  </a:lnTo>
                  <a:lnTo>
                    <a:pt x="254" y="123"/>
                  </a:lnTo>
                  <a:lnTo>
                    <a:pt x="254" y="12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8804276" y="2071688"/>
              <a:ext cx="403225" cy="214312"/>
            </a:xfrm>
            <a:custGeom>
              <a:avLst/>
              <a:gdLst>
                <a:gd name="T0" fmla="*/ 127 w 254"/>
                <a:gd name="T1" fmla="*/ 0 h 135"/>
                <a:gd name="T2" fmla="*/ 127 w 254"/>
                <a:gd name="T3" fmla="*/ 0 h 135"/>
                <a:gd name="T4" fmla="*/ 103 w 254"/>
                <a:gd name="T5" fmla="*/ 2 h 135"/>
                <a:gd name="T6" fmla="*/ 81 w 254"/>
                <a:gd name="T7" fmla="*/ 10 h 135"/>
                <a:gd name="T8" fmla="*/ 59 w 254"/>
                <a:gd name="T9" fmla="*/ 20 h 135"/>
                <a:gd name="T10" fmla="*/ 41 w 254"/>
                <a:gd name="T11" fmla="*/ 34 h 135"/>
                <a:gd name="T12" fmla="*/ 27 w 254"/>
                <a:gd name="T13" fmla="*/ 50 h 135"/>
                <a:gd name="T14" fmla="*/ 14 w 254"/>
                <a:gd name="T15" fmla="*/ 71 h 135"/>
                <a:gd name="T16" fmla="*/ 4 w 254"/>
                <a:gd name="T17" fmla="*/ 93 h 135"/>
                <a:gd name="T18" fmla="*/ 0 w 254"/>
                <a:gd name="T19" fmla="*/ 115 h 135"/>
                <a:gd name="T20" fmla="*/ 16 w 254"/>
                <a:gd name="T21" fmla="*/ 115 h 135"/>
                <a:gd name="T22" fmla="*/ 63 w 254"/>
                <a:gd name="T23" fmla="*/ 115 h 135"/>
                <a:gd name="T24" fmla="*/ 63 w 254"/>
                <a:gd name="T25" fmla="*/ 115 h 135"/>
                <a:gd name="T26" fmla="*/ 67 w 254"/>
                <a:gd name="T27" fmla="*/ 119 h 135"/>
                <a:gd name="T28" fmla="*/ 71 w 254"/>
                <a:gd name="T29" fmla="*/ 123 h 135"/>
                <a:gd name="T30" fmla="*/ 85 w 254"/>
                <a:gd name="T31" fmla="*/ 129 h 135"/>
                <a:gd name="T32" fmla="*/ 105 w 254"/>
                <a:gd name="T33" fmla="*/ 133 h 135"/>
                <a:gd name="T34" fmla="*/ 127 w 254"/>
                <a:gd name="T35" fmla="*/ 135 h 135"/>
                <a:gd name="T36" fmla="*/ 127 w 254"/>
                <a:gd name="T37" fmla="*/ 135 h 135"/>
                <a:gd name="T38" fmla="*/ 149 w 254"/>
                <a:gd name="T39" fmla="*/ 133 h 135"/>
                <a:gd name="T40" fmla="*/ 170 w 254"/>
                <a:gd name="T41" fmla="*/ 129 h 135"/>
                <a:gd name="T42" fmla="*/ 184 w 254"/>
                <a:gd name="T43" fmla="*/ 123 h 135"/>
                <a:gd name="T44" fmla="*/ 188 w 254"/>
                <a:gd name="T45" fmla="*/ 119 h 135"/>
                <a:gd name="T46" fmla="*/ 192 w 254"/>
                <a:gd name="T47" fmla="*/ 115 h 135"/>
                <a:gd name="T48" fmla="*/ 242 w 254"/>
                <a:gd name="T49" fmla="*/ 115 h 135"/>
                <a:gd name="T50" fmla="*/ 254 w 254"/>
                <a:gd name="T51" fmla="*/ 115 h 135"/>
                <a:gd name="T52" fmla="*/ 254 w 254"/>
                <a:gd name="T53" fmla="*/ 115 h 135"/>
                <a:gd name="T54" fmla="*/ 250 w 254"/>
                <a:gd name="T55" fmla="*/ 93 h 135"/>
                <a:gd name="T56" fmla="*/ 240 w 254"/>
                <a:gd name="T57" fmla="*/ 71 h 135"/>
                <a:gd name="T58" fmla="*/ 228 w 254"/>
                <a:gd name="T59" fmla="*/ 50 h 135"/>
                <a:gd name="T60" fmla="*/ 214 w 254"/>
                <a:gd name="T61" fmla="*/ 34 h 135"/>
                <a:gd name="T62" fmla="*/ 196 w 254"/>
                <a:gd name="T63" fmla="*/ 20 h 135"/>
                <a:gd name="T64" fmla="*/ 174 w 254"/>
                <a:gd name="T65" fmla="*/ 10 h 135"/>
                <a:gd name="T66" fmla="*/ 151 w 254"/>
                <a:gd name="T67" fmla="*/ 2 h 135"/>
                <a:gd name="T68" fmla="*/ 127 w 254"/>
                <a:gd name="T69" fmla="*/ 0 h 135"/>
                <a:gd name="T70" fmla="*/ 127 w 254"/>
                <a:gd name="T71" fmla="*/ 0 h 135"/>
                <a:gd name="T72" fmla="*/ 127 w 254"/>
                <a:gd name="T73" fmla="*/ 95 h 135"/>
                <a:gd name="T74" fmla="*/ 127 w 254"/>
                <a:gd name="T75" fmla="*/ 95 h 135"/>
                <a:gd name="T76" fmla="*/ 119 w 254"/>
                <a:gd name="T77" fmla="*/ 93 h 135"/>
                <a:gd name="T78" fmla="*/ 111 w 254"/>
                <a:gd name="T79" fmla="*/ 89 h 135"/>
                <a:gd name="T80" fmla="*/ 107 w 254"/>
                <a:gd name="T81" fmla="*/ 81 h 135"/>
                <a:gd name="T82" fmla="*/ 105 w 254"/>
                <a:gd name="T83" fmla="*/ 73 h 135"/>
                <a:gd name="T84" fmla="*/ 105 w 254"/>
                <a:gd name="T85" fmla="*/ 73 h 135"/>
                <a:gd name="T86" fmla="*/ 107 w 254"/>
                <a:gd name="T87" fmla="*/ 65 h 135"/>
                <a:gd name="T88" fmla="*/ 111 w 254"/>
                <a:gd name="T89" fmla="*/ 56 h 135"/>
                <a:gd name="T90" fmla="*/ 119 w 254"/>
                <a:gd name="T91" fmla="*/ 52 h 135"/>
                <a:gd name="T92" fmla="*/ 127 w 254"/>
                <a:gd name="T93" fmla="*/ 50 h 135"/>
                <a:gd name="T94" fmla="*/ 127 w 254"/>
                <a:gd name="T95" fmla="*/ 50 h 135"/>
                <a:gd name="T96" fmla="*/ 135 w 254"/>
                <a:gd name="T97" fmla="*/ 52 h 135"/>
                <a:gd name="T98" fmla="*/ 143 w 254"/>
                <a:gd name="T99" fmla="*/ 56 h 135"/>
                <a:gd name="T100" fmla="*/ 147 w 254"/>
                <a:gd name="T101" fmla="*/ 65 h 135"/>
                <a:gd name="T102" fmla="*/ 149 w 254"/>
                <a:gd name="T103" fmla="*/ 73 h 135"/>
                <a:gd name="T104" fmla="*/ 149 w 254"/>
                <a:gd name="T105" fmla="*/ 73 h 135"/>
                <a:gd name="T106" fmla="*/ 147 w 254"/>
                <a:gd name="T107" fmla="*/ 81 h 135"/>
                <a:gd name="T108" fmla="*/ 143 w 254"/>
                <a:gd name="T109" fmla="*/ 89 h 135"/>
                <a:gd name="T110" fmla="*/ 135 w 254"/>
                <a:gd name="T111" fmla="*/ 93 h 135"/>
                <a:gd name="T112" fmla="*/ 127 w 254"/>
                <a:gd name="T113" fmla="*/ 95 h 135"/>
                <a:gd name="T114" fmla="*/ 127 w 254"/>
                <a:gd name="T115" fmla="*/ 9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135">
                  <a:moveTo>
                    <a:pt x="127" y="0"/>
                  </a:moveTo>
                  <a:lnTo>
                    <a:pt x="127" y="0"/>
                  </a:lnTo>
                  <a:lnTo>
                    <a:pt x="103" y="2"/>
                  </a:lnTo>
                  <a:lnTo>
                    <a:pt x="81" y="10"/>
                  </a:lnTo>
                  <a:lnTo>
                    <a:pt x="59" y="20"/>
                  </a:lnTo>
                  <a:lnTo>
                    <a:pt x="41" y="34"/>
                  </a:lnTo>
                  <a:lnTo>
                    <a:pt x="27" y="50"/>
                  </a:lnTo>
                  <a:lnTo>
                    <a:pt x="14" y="71"/>
                  </a:lnTo>
                  <a:lnTo>
                    <a:pt x="4" y="93"/>
                  </a:lnTo>
                  <a:lnTo>
                    <a:pt x="0" y="115"/>
                  </a:lnTo>
                  <a:lnTo>
                    <a:pt x="16" y="115"/>
                  </a:lnTo>
                  <a:lnTo>
                    <a:pt x="63" y="115"/>
                  </a:lnTo>
                  <a:lnTo>
                    <a:pt x="63" y="115"/>
                  </a:lnTo>
                  <a:lnTo>
                    <a:pt x="67" y="119"/>
                  </a:lnTo>
                  <a:lnTo>
                    <a:pt x="71" y="123"/>
                  </a:lnTo>
                  <a:lnTo>
                    <a:pt x="85" y="129"/>
                  </a:lnTo>
                  <a:lnTo>
                    <a:pt x="105" y="133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9" y="133"/>
                  </a:lnTo>
                  <a:lnTo>
                    <a:pt x="170" y="129"/>
                  </a:lnTo>
                  <a:lnTo>
                    <a:pt x="184" y="123"/>
                  </a:lnTo>
                  <a:lnTo>
                    <a:pt x="188" y="119"/>
                  </a:lnTo>
                  <a:lnTo>
                    <a:pt x="192" y="115"/>
                  </a:lnTo>
                  <a:lnTo>
                    <a:pt x="242" y="115"/>
                  </a:lnTo>
                  <a:lnTo>
                    <a:pt x="254" y="115"/>
                  </a:lnTo>
                  <a:lnTo>
                    <a:pt x="254" y="115"/>
                  </a:lnTo>
                  <a:lnTo>
                    <a:pt x="250" y="93"/>
                  </a:lnTo>
                  <a:lnTo>
                    <a:pt x="240" y="71"/>
                  </a:lnTo>
                  <a:lnTo>
                    <a:pt x="228" y="50"/>
                  </a:lnTo>
                  <a:lnTo>
                    <a:pt x="214" y="34"/>
                  </a:lnTo>
                  <a:lnTo>
                    <a:pt x="196" y="20"/>
                  </a:lnTo>
                  <a:lnTo>
                    <a:pt x="174" y="10"/>
                  </a:lnTo>
                  <a:lnTo>
                    <a:pt x="151" y="2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127" y="95"/>
                  </a:moveTo>
                  <a:lnTo>
                    <a:pt x="127" y="95"/>
                  </a:lnTo>
                  <a:lnTo>
                    <a:pt x="119" y="93"/>
                  </a:lnTo>
                  <a:lnTo>
                    <a:pt x="111" y="89"/>
                  </a:lnTo>
                  <a:lnTo>
                    <a:pt x="107" y="81"/>
                  </a:lnTo>
                  <a:lnTo>
                    <a:pt x="105" y="73"/>
                  </a:lnTo>
                  <a:lnTo>
                    <a:pt x="105" y="73"/>
                  </a:lnTo>
                  <a:lnTo>
                    <a:pt x="107" y="65"/>
                  </a:lnTo>
                  <a:lnTo>
                    <a:pt x="111" y="56"/>
                  </a:lnTo>
                  <a:lnTo>
                    <a:pt x="119" y="52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35" y="52"/>
                  </a:lnTo>
                  <a:lnTo>
                    <a:pt x="143" y="56"/>
                  </a:lnTo>
                  <a:lnTo>
                    <a:pt x="147" y="65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7" y="81"/>
                  </a:lnTo>
                  <a:lnTo>
                    <a:pt x="143" y="89"/>
                  </a:lnTo>
                  <a:lnTo>
                    <a:pt x="135" y="93"/>
                  </a:lnTo>
                  <a:lnTo>
                    <a:pt x="127" y="95"/>
                  </a:lnTo>
                  <a:lnTo>
                    <a:pt x="127" y="95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燕尾形箭头 120"/>
          <p:cNvSpPr/>
          <p:nvPr/>
        </p:nvSpPr>
        <p:spPr>
          <a:xfrm>
            <a:off x="7881270" y="3731997"/>
            <a:ext cx="880975" cy="387876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10" y="4736659"/>
            <a:ext cx="1044049" cy="2034048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9" y="5135459"/>
            <a:ext cx="663785" cy="1185395"/>
          </a:xfrm>
          <a:prstGeom prst="rect">
            <a:avLst/>
          </a:prstGeom>
        </p:spPr>
      </p:pic>
      <p:sp>
        <p:nvSpPr>
          <p:cNvPr id="124" name="形状 123"/>
          <p:cNvSpPr/>
          <p:nvPr/>
        </p:nvSpPr>
        <p:spPr>
          <a:xfrm rot="2633159">
            <a:off x="7863993" y="5036767"/>
            <a:ext cx="827160" cy="643515"/>
          </a:xfrm>
          <a:prstGeom prst="swooshArrow">
            <a:avLst>
              <a:gd name="adj1" fmla="val 27224"/>
              <a:gd name="adj2" fmla="val 313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6" name="组合 125"/>
          <p:cNvGrpSpPr/>
          <p:nvPr/>
        </p:nvGrpSpPr>
        <p:grpSpPr>
          <a:xfrm>
            <a:off x="529026" y="3313392"/>
            <a:ext cx="3589364" cy="1159592"/>
            <a:chOff x="2583641" y="2242798"/>
            <a:chExt cx="2864588" cy="1328975"/>
          </a:xfrm>
        </p:grpSpPr>
        <p:sp>
          <p:nvSpPr>
            <p:cNvPr id="127" name="矩形 126"/>
            <p:cNvSpPr/>
            <p:nvPr/>
          </p:nvSpPr>
          <p:spPr>
            <a:xfrm>
              <a:off x="2583641" y="2242798"/>
              <a:ext cx="2864588" cy="1328975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2612801" y="2659328"/>
              <a:ext cx="882564" cy="580994"/>
            </a:xfrm>
            <a:prstGeom prst="roundRect">
              <a:avLst/>
            </a:prstGeom>
            <a:solidFill>
              <a:schemeClr val="tx2"/>
            </a:solidFill>
            <a:ln w="63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客户群</a:t>
              </a:r>
              <a:endPara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3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endPara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圆角矩形 134"/>
            <p:cNvSpPr/>
            <p:nvPr/>
          </p:nvSpPr>
          <p:spPr>
            <a:xfrm>
              <a:off x="3556268" y="2659328"/>
              <a:ext cx="882564" cy="580994"/>
            </a:xfrm>
            <a:prstGeom prst="roundRect">
              <a:avLst/>
            </a:prstGeom>
            <a:solidFill>
              <a:schemeClr val="tx2"/>
            </a:solidFill>
            <a:ln w="63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endPara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3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</a:t>
              </a:r>
              <a:endPara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圆角矩形 135"/>
            <p:cNvSpPr/>
            <p:nvPr/>
          </p:nvSpPr>
          <p:spPr>
            <a:xfrm>
              <a:off x="4489624" y="2659328"/>
              <a:ext cx="882564" cy="580994"/>
            </a:xfrm>
            <a:prstGeom prst="roundRect">
              <a:avLst/>
            </a:prstGeom>
            <a:solidFill>
              <a:schemeClr val="tx2"/>
            </a:solidFill>
            <a:ln w="63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渠道执行</a:t>
              </a:r>
              <a:endPara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3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</a:t>
              </a:r>
              <a:endPara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8" name="肘形连接符 137"/>
          <p:cNvCxnSpPr>
            <a:stCxn id="62" idx="3"/>
            <a:endCxn id="136" idx="2"/>
          </p:cNvCxnSpPr>
          <p:nvPr/>
        </p:nvCxnSpPr>
        <p:spPr>
          <a:xfrm flipV="1">
            <a:off x="3134427" y="4183778"/>
            <a:ext cx="335751" cy="1538205"/>
          </a:xfrm>
          <a:prstGeom prst="bentConnector2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标题 2"/>
          <p:cNvSpPr txBox="1"/>
          <p:nvPr/>
        </p:nvSpPr>
        <p:spPr bwMode="auto">
          <a:xfrm>
            <a:off x="2303787" y="4404173"/>
            <a:ext cx="1597687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400" dirty="0"/>
              <a:t>H5</a:t>
            </a:r>
            <a:r>
              <a:rPr lang="zh-CN" altLang="en-US" sz="1400" dirty="0"/>
              <a:t>页面链接</a:t>
            </a:r>
            <a:endParaRPr lang="zh-CN" altLang="en-US" sz="1400" dirty="0"/>
          </a:p>
        </p:txBody>
      </p:sp>
      <p:sp>
        <p:nvSpPr>
          <p:cNvPr id="56" name="标题 1"/>
          <p:cNvSpPr>
            <a:spLocks noGrp="1"/>
          </p:cNvSpPr>
          <p:nvPr>
            <p:ph type="title" idx="4294967295"/>
          </p:nvPr>
        </p:nvSpPr>
        <p:spPr>
          <a:xfrm>
            <a:off x="839470" y="116840"/>
            <a:ext cx="9552305" cy="64960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活动执行</a:t>
            </a:r>
            <a:r>
              <a:rPr lang="en-US" altLang="zh-CN" sz="2800" b="1" dirty="0"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cs typeface="微软雅黑" panose="020B0503020204020204" pitchFamily="34" charset="-122"/>
              </a:rPr>
              <a:t>主动推送营销实现接触即订购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直接连接符 197"/>
          <p:cNvCxnSpPr/>
          <p:nvPr/>
        </p:nvCxnSpPr>
        <p:spPr>
          <a:xfrm>
            <a:off x="1693333" y="5517897"/>
            <a:ext cx="104533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559618" y="2656095"/>
            <a:ext cx="11642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9470" y="116205"/>
            <a:ext cx="8948420" cy="648970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活动评估</a:t>
            </a:r>
            <a:r>
              <a:rPr lang="en-US" altLang="zh-CN" sz="2800" b="1" dirty="0"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cs typeface="微软雅黑" panose="020B0503020204020204" pitchFamily="34" charset="-122"/>
              </a:rPr>
              <a:t>社交传播营销的流程管理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pic>
        <p:nvPicPr>
          <p:cNvPr id="172" name="图片 1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608" y="1947518"/>
            <a:ext cx="951709" cy="1582208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2" t="11330" r="31147"/>
          <a:stretch>
            <a:fillRect/>
          </a:stretch>
        </p:blipFill>
        <p:spPr>
          <a:xfrm>
            <a:off x="9536223" y="1905616"/>
            <a:ext cx="2118555" cy="1589266"/>
          </a:xfrm>
          <a:prstGeom prst="rect">
            <a:avLst/>
          </a:prstGeom>
        </p:spPr>
      </p:pic>
      <p:grpSp>
        <p:nvGrpSpPr>
          <p:cNvPr id="155" name="组合 154"/>
          <p:cNvGrpSpPr/>
          <p:nvPr/>
        </p:nvGrpSpPr>
        <p:grpSpPr>
          <a:xfrm>
            <a:off x="6809689" y="4730825"/>
            <a:ext cx="3011550" cy="1574563"/>
            <a:chOff x="6165204" y="2891458"/>
            <a:chExt cx="3795339" cy="2074658"/>
          </a:xfrm>
        </p:grpSpPr>
        <p:pic>
          <p:nvPicPr>
            <p:cNvPr id="156" name="图片 155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6165204" y="2891458"/>
              <a:ext cx="1232546" cy="2074658"/>
            </a:xfrm>
            <a:prstGeom prst="rect">
              <a:avLst/>
            </a:prstGeom>
          </p:spPr>
        </p:pic>
        <p:pic>
          <p:nvPicPr>
            <p:cNvPr id="157" name="图片 156"/>
            <p:cNvPicPr>
              <a:picLocks noChangeAspect="1"/>
            </p:cNvPicPr>
            <p:nvPr/>
          </p:nvPicPr>
          <p:blipFill rotWithShape="1">
            <a:blip r:embed="rId4"/>
            <a:srcRect l="7563" t="4044" r="8012" b="10882"/>
            <a:stretch>
              <a:fillRect/>
            </a:stretch>
          </p:blipFill>
          <p:spPr>
            <a:xfrm>
              <a:off x="7436572" y="2891458"/>
              <a:ext cx="1232547" cy="2074657"/>
            </a:xfrm>
            <a:prstGeom prst="rect">
              <a:avLst/>
            </a:prstGeom>
          </p:spPr>
        </p:pic>
        <p:pic>
          <p:nvPicPr>
            <p:cNvPr id="158" name="图片 157"/>
            <p:cNvPicPr>
              <a:picLocks noChangeAspect="1"/>
            </p:cNvPicPr>
            <p:nvPr/>
          </p:nvPicPr>
          <p:blipFill rotWithShape="1">
            <a:blip r:embed="rId5"/>
            <a:srcRect l="14041" r="8244"/>
            <a:stretch>
              <a:fillRect/>
            </a:stretch>
          </p:blipFill>
          <p:spPr>
            <a:xfrm>
              <a:off x="8727996" y="2891459"/>
              <a:ext cx="1232547" cy="2074106"/>
            </a:xfrm>
            <a:prstGeom prst="rect">
              <a:avLst/>
            </a:prstGeom>
          </p:spPr>
        </p:pic>
      </p:grpSp>
      <p:grpSp>
        <p:nvGrpSpPr>
          <p:cNvPr id="152" name="组合 151"/>
          <p:cNvGrpSpPr/>
          <p:nvPr/>
        </p:nvGrpSpPr>
        <p:grpSpPr>
          <a:xfrm>
            <a:off x="2938314" y="4779868"/>
            <a:ext cx="2297937" cy="1574145"/>
            <a:chOff x="2249124" y="4205936"/>
            <a:chExt cx="2626308" cy="1799090"/>
          </a:xfrm>
        </p:grpSpPr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7442" y="4205936"/>
              <a:ext cx="1307990" cy="17990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图片 15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68"/>
            <a:stretch>
              <a:fillRect/>
            </a:stretch>
          </p:blipFill>
          <p:spPr>
            <a:xfrm>
              <a:off x="2249124" y="4205937"/>
              <a:ext cx="1307988" cy="179908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9" name="图片 1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056" y="1945877"/>
            <a:ext cx="2412439" cy="1547364"/>
          </a:xfrm>
          <a:prstGeom prst="rect">
            <a:avLst/>
          </a:prstGeom>
          <a:ln>
            <a:noFill/>
          </a:ln>
        </p:spPr>
      </p:pic>
      <p:sp>
        <p:nvSpPr>
          <p:cNvPr id="84" name="标题 2"/>
          <p:cNvSpPr txBox="1"/>
          <p:nvPr/>
        </p:nvSpPr>
        <p:spPr bwMode="auto">
          <a:xfrm>
            <a:off x="2909292" y="6354012"/>
            <a:ext cx="1202490" cy="25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dirty="0"/>
              <a:t>领取活动海报</a:t>
            </a:r>
            <a:endParaRPr lang="zh-CN" altLang="en-US" sz="1100" dirty="0"/>
          </a:p>
        </p:txBody>
      </p:sp>
      <p:sp>
        <p:nvSpPr>
          <p:cNvPr id="88" name="标题 2"/>
          <p:cNvSpPr txBox="1"/>
          <p:nvPr/>
        </p:nvSpPr>
        <p:spPr bwMode="auto">
          <a:xfrm>
            <a:off x="2349454" y="4212168"/>
            <a:ext cx="2486848" cy="3602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各级触点领取任务和海报，每个能人都能获得专属二维码用于传播</a:t>
            </a:r>
            <a:endParaRPr lang="zh-CN" altLang="en-US" sz="1200" dirty="0"/>
          </a:p>
        </p:txBody>
      </p:sp>
      <p:grpSp>
        <p:nvGrpSpPr>
          <p:cNvPr id="151" name="组合 150"/>
          <p:cNvGrpSpPr/>
          <p:nvPr/>
        </p:nvGrpSpPr>
        <p:grpSpPr>
          <a:xfrm>
            <a:off x="3934422" y="3182909"/>
            <a:ext cx="5832939" cy="1863943"/>
            <a:chOff x="1145388" y="2579798"/>
            <a:chExt cx="8440995" cy="2697358"/>
          </a:xfrm>
        </p:grpSpPr>
        <p:sp>
          <p:nvSpPr>
            <p:cNvPr id="91" name="椭圆 90"/>
            <p:cNvSpPr/>
            <p:nvPr/>
          </p:nvSpPr>
          <p:spPr bwMode="auto">
            <a:xfrm>
              <a:off x="1145388" y="2579798"/>
              <a:ext cx="773002" cy="773002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38100">
              <a:solidFill>
                <a:srgbClr val="002060"/>
              </a:solidFill>
              <a:round/>
            </a:ln>
          </p:spPr>
          <p:txBody>
            <a:bodyPr anchor="ctr" anchorCtr="0"/>
            <a:lstStyle/>
            <a:p>
              <a:pPr algn="ctr" defTabSz="1625600"/>
              <a:r>
                <a:rPr lang="en-US" altLang="zh-CN" sz="2800" b="1" kern="0">
                  <a:solidFill>
                    <a:srgbClr val="00206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</a:rPr>
                <a:t>1</a:t>
              </a:r>
              <a:endParaRPr lang="zh-CN" altLang="en-US" sz="2800" b="1" kern="0" dirty="0">
                <a:solidFill>
                  <a:srgbClr val="002060"/>
                </a:solidFill>
                <a:latin typeface="Arial" panose="020B060402020209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2649156" y="4504154"/>
              <a:ext cx="773002" cy="773002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38100">
              <a:solidFill>
                <a:srgbClr val="002060"/>
              </a:solidFill>
              <a:round/>
            </a:ln>
          </p:spPr>
          <p:txBody>
            <a:bodyPr anchor="ctr" anchorCtr="0"/>
            <a:lstStyle/>
            <a:p>
              <a:pPr algn="ctr" defTabSz="1625600"/>
              <a:r>
                <a:rPr lang="en-US" altLang="zh-CN" sz="2800" b="1" kern="0">
                  <a:solidFill>
                    <a:srgbClr val="00206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</a:rPr>
                <a:t>2</a:t>
              </a:r>
              <a:endParaRPr lang="zh-CN" altLang="en-US" sz="2800" b="1" kern="0" dirty="0">
                <a:solidFill>
                  <a:srgbClr val="002060"/>
                </a:solidFill>
                <a:latin typeface="Arial" panose="020B060402020209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4919756" y="4504154"/>
              <a:ext cx="773002" cy="773002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38100">
              <a:solidFill>
                <a:srgbClr val="002060"/>
              </a:solidFill>
              <a:round/>
            </a:ln>
          </p:spPr>
          <p:txBody>
            <a:bodyPr anchor="ctr" anchorCtr="0"/>
            <a:lstStyle/>
            <a:p>
              <a:pPr algn="ctr" defTabSz="1625600"/>
              <a:r>
                <a:rPr lang="en-US" altLang="zh-CN" sz="2800" b="1" kern="0">
                  <a:solidFill>
                    <a:srgbClr val="00206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</a:rPr>
                <a:t>3</a:t>
              </a:r>
              <a:endParaRPr lang="zh-CN" altLang="en-US" sz="2800" b="1" kern="0" dirty="0">
                <a:solidFill>
                  <a:srgbClr val="002060"/>
                </a:solidFill>
                <a:latin typeface="Arial" panose="020B060402020209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6483238" y="2579798"/>
              <a:ext cx="773002" cy="773002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38100">
              <a:solidFill>
                <a:srgbClr val="002060"/>
              </a:solidFill>
              <a:round/>
            </a:ln>
          </p:spPr>
          <p:txBody>
            <a:bodyPr anchor="ctr" anchorCtr="0"/>
            <a:lstStyle/>
            <a:p>
              <a:pPr algn="ctr" defTabSz="1625600"/>
              <a:r>
                <a:rPr lang="en-US" altLang="zh-CN" sz="2800" b="1" kern="0">
                  <a:solidFill>
                    <a:srgbClr val="00206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</a:rPr>
                <a:t>4</a:t>
              </a:r>
              <a:endParaRPr lang="zh-CN" altLang="en-US" sz="2800" b="1" kern="0" dirty="0">
                <a:solidFill>
                  <a:srgbClr val="002060"/>
                </a:solidFill>
                <a:latin typeface="Arial" panose="020B060402020209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8813381" y="2579798"/>
              <a:ext cx="773002" cy="773002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38100">
              <a:solidFill>
                <a:srgbClr val="002060"/>
              </a:solidFill>
              <a:round/>
            </a:ln>
          </p:spPr>
          <p:txBody>
            <a:bodyPr anchor="ctr" anchorCtr="0"/>
            <a:lstStyle/>
            <a:p>
              <a:pPr algn="ctr" defTabSz="1625600"/>
              <a:r>
                <a:rPr lang="en-US" altLang="zh-CN" sz="2800" b="1" kern="0" dirty="0">
                  <a:solidFill>
                    <a:srgbClr val="002060"/>
                  </a:solidFill>
                  <a:latin typeface="Arial" panose="020B0604020202090204"/>
                  <a:ea typeface="微软雅黑" panose="020B0503020204020204" pitchFamily="34" charset="-122"/>
                  <a:cs typeface="+mn-ea"/>
                </a:rPr>
                <a:t>5</a:t>
              </a:r>
              <a:endParaRPr lang="zh-CN" altLang="en-US" sz="2800" b="1" kern="0" dirty="0">
                <a:solidFill>
                  <a:srgbClr val="002060"/>
                </a:solidFill>
                <a:latin typeface="Arial" panose="020B0604020202090204"/>
                <a:ea typeface="微软雅黑" panose="020B0503020204020204" pitchFamily="34" charset="-122"/>
                <a:cs typeface="+mn-ea"/>
              </a:endParaRPr>
            </a:p>
          </p:txBody>
        </p:sp>
        <p:cxnSp>
          <p:nvCxnSpPr>
            <p:cNvPr id="101" name="直接连接符 100"/>
            <p:cNvCxnSpPr>
              <a:stCxn id="91" idx="5"/>
              <a:endCxn id="97" idx="1"/>
            </p:cNvCxnSpPr>
            <p:nvPr/>
          </p:nvCxnSpPr>
          <p:spPr>
            <a:xfrm>
              <a:off x="1805186" y="3239596"/>
              <a:ext cx="957174" cy="137776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97" idx="6"/>
              <a:endCxn id="98" idx="2"/>
            </p:cNvCxnSpPr>
            <p:nvPr/>
          </p:nvCxnSpPr>
          <p:spPr>
            <a:xfrm>
              <a:off x="3422158" y="4890655"/>
              <a:ext cx="1497598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stCxn id="98" idx="7"/>
              <a:endCxn id="99" idx="3"/>
            </p:cNvCxnSpPr>
            <p:nvPr/>
          </p:nvCxnSpPr>
          <p:spPr>
            <a:xfrm flipV="1">
              <a:off x="5579554" y="3239596"/>
              <a:ext cx="1016888" cy="137776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00" idx="2"/>
              <a:endCxn id="99" idx="6"/>
            </p:cNvCxnSpPr>
            <p:nvPr/>
          </p:nvCxnSpPr>
          <p:spPr>
            <a:xfrm flipH="1">
              <a:off x="7256240" y="2966299"/>
              <a:ext cx="155714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矩形 163"/>
          <p:cNvSpPr/>
          <p:nvPr/>
        </p:nvSpPr>
        <p:spPr>
          <a:xfrm flipH="1">
            <a:off x="1459400" y="3559074"/>
            <a:ext cx="2578449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dirty="0">
                <a:latin typeface="+mn-ea"/>
              </a:rPr>
              <a:t>制定营销活动的线下传播任务，定义任务的激励薪酬和考核规则</a:t>
            </a:r>
            <a:endParaRPr lang="zh-CN" altLang="en-US" sz="1100" dirty="0">
              <a:latin typeface="+mn-ea"/>
            </a:endParaRPr>
          </a:p>
        </p:txBody>
      </p:sp>
      <p:sp>
        <p:nvSpPr>
          <p:cNvPr id="165" name="标题 2"/>
          <p:cNvSpPr txBox="1"/>
          <p:nvPr/>
        </p:nvSpPr>
        <p:spPr bwMode="auto">
          <a:xfrm>
            <a:off x="3983891" y="6354012"/>
            <a:ext cx="1360270" cy="25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dirty="0"/>
              <a:t>领取个人二维码</a:t>
            </a:r>
            <a:endParaRPr lang="zh-CN" altLang="en-US" sz="1100" dirty="0"/>
          </a:p>
        </p:txBody>
      </p:sp>
      <p:sp>
        <p:nvSpPr>
          <p:cNvPr id="166" name="标题 2"/>
          <p:cNvSpPr txBox="1"/>
          <p:nvPr/>
        </p:nvSpPr>
        <p:spPr bwMode="auto">
          <a:xfrm>
            <a:off x="7389596" y="4212168"/>
            <a:ext cx="2352547" cy="3602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能人通过多种方式传播营销活动，最大限度提升活动曝光率</a:t>
            </a:r>
            <a:endParaRPr lang="zh-CN" altLang="en-US" sz="1200" dirty="0"/>
          </a:p>
        </p:txBody>
      </p:sp>
      <p:sp>
        <p:nvSpPr>
          <p:cNvPr id="167" name="标题 2"/>
          <p:cNvSpPr txBox="1"/>
          <p:nvPr/>
        </p:nvSpPr>
        <p:spPr bwMode="auto">
          <a:xfrm>
            <a:off x="6726468" y="6377040"/>
            <a:ext cx="1144449" cy="25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dirty="0"/>
              <a:t>能人店铺上架</a:t>
            </a:r>
            <a:endParaRPr lang="zh-CN" altLang="en-US" sz="1100" dirty="0"/>
          </a:p>
        </p:txBody>
      </p:sp>
      <p:sp>
        <p:nvSpPr>
          <p:cNvPr id="168" name="标题 2"/>
          <p:cNvSpPr txBox="1"/>
          <p:nvPr/>
        </p:nvSpPr>
        <p:spPr bwMode="auto">
          <a:xfrm>
            <a:off x="7735282" y="6386745"/>
            <a:ext cx="1144449" cy="25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dirty="0"/>
              <a:t>社交圈传播</a:t>
            </a:r>
            <a:endParaRPr lang="zh-CN" altLang="en-US" sz="1100" dirty="0"/>
          </a:p>
        </p:txBody>
      </p:sp>
      <p:sp>
        <p:nvSpPr>
          <p:cNvPr id="169" name="标题 2"/>
          <p:cNvSpPr txBox="1"/>
          <p:nvPr/>
        </p:nvSpPr>
        <p:spPr bwMode="auto">
          <a:xfrm>
            <a:off x="8760010" y="6396450"/>
            <a:ext cx="1144449" cy="25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dirty="0"/>
              <a:t>张贴海报</a:t>
            </a:r>
            <a:endParaRPr lang="zh-CN" altLang="en-US" sz="1100" dirty="0"/>
          </a:p>
        </p:txBody>
      </p:sp>
      <p:sp>
        <p:nvSpPr>
          <p:cNvPr id="175" name="矩形 174"/>
          <p:cNvSpPr/>
          <p:nvPr/>
        </p:nvSpPr>
        <p:spPr>
          <a:xfrm flipH="1">
            <a:off x="5275837" y="3559074"/>
            <a:ext cx="2425400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dirty="0">
                <a:latin typeface="+mn-ea"/>
              </a:rPr>
              <a:t>根据考核规则捕捉用户行为和事件，检测任务完成度，计算触点奖励</a:t>
            </a:r>
            <a:endParaRPr lang="zh-CN" altLang="en-US" sz="1100" dirty="0">
              <a:latin typeface="+mn-ea"/>
            </a:endParaRPr>
          </a:p>
        </p:txBody>
      </p:sp>
      <p:sp>
        <p:nvSpPr>
          <p:cNvPr id="176" name="矩形 175"/>
          <p:cNvSpPr/>
          <p:nvPr/>
        </p:nvSpPr>
        <p:spPr>
          <a:xfrm flipH="1">
            <a:off x="9644167" y="3560107"/>
            <a:ext cx="2694359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dirty="0">
                <a:latin typeface="+mn-ea"/>
              </a:rPr>
              <a:t>根据活动的传播和转发，生成转发分析图谱，分析转播</a:t>
            </a:r>
            <a:r>
              <a:rPr lang="en-US" altLang="zh-CN" sz="1100" dirty="0">
                <a:latin typeface="+mn-ea"/>
              </a:rPr>
              <a:t>KOL</a:t>
            </a:r>
            <a:r>
              <a:rPr lang="zh-CN" altLang="en-US" sz="1100" dirty="0">
                <a:latin typeface="+mn-ea"/>
              </a:rPr>
              <a:t>，发展</a:t>
            </a:r>
            <a:r>
              <a:rPr lang="en-US" altLang="zh-CN" sz="1100" dirty="0">
                <a:latin typeface="+mn-ea"/>
              </a:rPr>
              <a:t>KOL</a:t>
            </a:r>
            <a:r>
              <a:rPr lang="zh-CN" altLang="en-US" sz="1100" dirty="0">
                <a:latin typeface="+mn-ea"/>
              </a:rPr>
              <a:t>能人</a:t>
            </a:r>
            <a:endParaRPr lang="zh-CN" altLang="en-US" sz="1100" dirty="0">
              <a:latin typeface="+mn-ea"/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1459400" y="1945877"/>
            <a:ext cx="376683" cy="1549005"/>
            <a:chOff x="707875" y="1846675"/>
            <a:chExt cx="400873" cy="1648480"/>
          </a:xfrm>
        </p:grpSpPr>
        <p:sp>
          <p:nvSpPr>
            <p:cNvPr id="171" name="矩形 170"/>
            <p:cNvSpPr/>
            <p:nvPr/>
          </p:nvSpPr>
          <p:spPr bwMode="auto">
            <a:xfrm>
              <a:off x="707875" y="1846675"/>
              <a:ext cx="366789" cy="16484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722215" y="2027897"/>
              <a:ext cx="386533" cy="120032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营销激励任务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2594817" y="4779868"/>
            <a:ext cx="376683" cy="1574141"/>
            <a:chOff x="707875" y="1846675"/>
            <a:chExt cx="400873" cy="1648480"/>
          </a:xfrm>
        </p:grpSpPr>
        <p:sp>
          <p:nvSpPr>
            <p:cNvPr id="182" name="矩形 181"/>
            <p:cNvSpPr/>
            <p:nvPr/>
          </p:nvSpPr>
          <p:spPr bwMode="auto">
            <a:xfrm>
              <a:off x="707875" y="1846675"/>
              <a:ext cx="366789" cy="16484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722215" y="2027897"/>
              <a:ext cx="38653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营销任务领取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9852043" y="4730825"/>
            <a:ext cx="376683" cy="1574144"/>
            <a:chOff x="707875" y="1846675"/>
            <a:chExt cx="400873" cy="1648480"/>
          </a:xfrm>
        </p:grpSpPr>
        <p:sp>
          <p:nvSpPr>
            <p:cNvPr id="185" name="矩形 184"/>
            <p:cNvSpPr/>
            <p:nvPr/>
          </p:nvSpPr>
          <p:spPr bwMode="auto">
            <a:xfrm>
              <a:off x="707875" y="1846675"/>
              <a:ext cx="366789" cy="16484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722215" y="2027897"/>
              <a:ext cx="386533" cy="1181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营销活动传播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608197" y="1945877"/>
            <a:ext cx="376683" cy="1574144"/>
            <a:chOff x="707875" y="1846675"/>
            <a:chExt cx="400873" cy="1648480"/>
          </a:xfrm>
        </p:grpSpPr>
        <p:sp>
          <p:nvSpPr>
            <p:cNvPr id="188" name="矩形 187"/>
            <p:cNvSpPr/>
            <p:nvPr/>
          </p:nvSpPr>
          <p:spPr bwMode="auto">
            <a:xfrm>
              <a:off x="707875" y="1846675"/>
              <a:ext cx="366789" cy="16484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722215" y="2027897"/>
              <a:ext cx="386533" cy="1181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任务激励分配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11654778" y="1919104"/>
            <a:ext cx="376683" cy="1574144"/>
            <a:chOff x="707875" y="1846675"/>
            <a:chExt cx="400873" cy="1648480"/>
          </a:xfrm>
        </p:grpSpPr>
        <p:sp>
          <p:nvSpPr>
            <p:cNvPr id="191" name="矩形 190"/>
            <p:cNvSpPr/>
            <p:nvPr/>
          </p:nvSpPr>
          <p:spPr bwMode="auto">
            <a:xfrm>
              <a:off x="707875" y="1846675"/>
              <a:ext cx="366789" cy="16484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722215" y="2027897"/>
              <a:ext cx="386533" cy="1181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传播效果评估</a:t>
              </a:r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93" name="标题 2"/>
          <p:cNvSpPr txBox="1"/>
          <p:nvPr/>
        </p:nvSpPr>
        <p:spPr bwMode="auto">
          <a:xfrm>
            <a:off x="1152234" y="1157333"/>
            <a:ext cx="10079915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商品</a:t>
            </a:r>
            <a:r>
              <a:rPr lang="en-US" altLang="zh-CN" sz="1400" dirty="0"/>
              <a:t>H5</a:t>
            </a:r>
            <a:r>
              <a:rPr lang="zh-CN" altLang="en-US" sz="1400" dirty="0"/>
              <a:t>页面能够通过二维码或短连接形成“实体化”的效果，可嵌入营销流程中，在触达时让客户即时查看到活动或商品链接，形成接触即订购</a:t>
            </a:r>
            <a:endParaRPr lang="zh-CN" altLang="en-US" sz="1400" dirty="0"/>
          </a:p>
        </p:txBody>
      </p:sp>
      <p:sp>
        <p:nvSpPr>
          <p:cNvPr id="200" name="标题 2"/>
          <p:cNvSpPr txBox="1"/>
          <p:nvPr/>
        </p:nvSpPr>
        <p:spPr bwMode="auto">
          <a:xfrm>
            <a:off x="391798" y="2063139"/>
            <a:ext cx="1077742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600" b="1" dirty="0"/>
              <a:t>营销任务管理</a:t>
            </a:r>
            <a:endParaRPr lang="zh-CN" altLang="en-US" sz="1600" b="1" dirty="0"/>
          </a:p>
        </p:txBody>
      </p:sp>
      <p:sp>
        <p:nvSpPr>
          <p:cNvPr id="201" name="标题 2"/>
          <p:cNvSpPr txBox="1"/>
          <p:nvPr/>
        </p:nvSpPr>
        <p:spPr bwMode="auto">
          <a:xfrm>
            <a:off x="1493257" y="4890148"/>
            <a:ext cx="1077742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600" b="1" dirty="0"/>
              <a:t>营销任务执行</a:t>
            </a:r>
            <a:endParaRPr lang="zh-CN" altLang="en-US" sz="1600" b="1"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5"/>
          <p:cNvSpPr/>
          <p:nvPr/>
        </p:nvSpPr>
        <p:spPr bwMode="auto">
          <a:xfrm>
            <a:off x="3743600" y="1155188"/>
            <a:ext cx="5183901" cy="5439911"/>
          </a:xfrm>
          <a:custGeom>
            <a:avLst/>
            <a:gdLst>
              <a:gd name="T0" fmla="*/ 4144 w 5814"/>
              <a:gd name="T1" fmla="*/ 715 h 6100"/>
              <a:gd name="T2" fmla="*/ 4042 w 5814"/>
              <a:gd name="T3" fmla="*/ 655 h 6100"/>
              <a:gd name="T4" fmla="*/ 4014 w 5814"/>
              <a:gd name="T5" fmla="*/ 640 h 6100"/>
              <a:gd name="T6" fmla="*/ 3937 w 5814"/>
              <a:gd name="T7" fmla="*/ 600 h 6100"/>
              <a:gd name="T8" fmla="*/ 3909 w 5814"/>
              <a:gd name="T9" fmla="*/ 586 h 6100"/>
              <a:gd name="T10" fmla="*/ 3878 w 5814"/>
              <a:gd name="T11" fmla="*/ 571 h 6100"/>
              <a:gd name="T12" fmla="*/ 3830 w 5814"/>
              <a:gd name="T13" fmla="*/ 549 h 6100"/>
              <a:gd name="T14" fmla="*/ 3802 w 5814"/>
              <a:gd name="T15" fmla="*/ 537 h 6100"/>
              <a:gd name="T16" fmla="*/ 3771 w 5814"/>
              <a:gd name="T17" fmla="*/ 524 h 6100"/>
              <a:gd name="T18" fmla="*/ 3725 w 5814"/>
              <a:gd name="T19" fmla="*/ 505 h 6100"/>
              <a:gd name="T20" fmla="*/ 3694 w 5814"/>
              <a:gd name="T21" fmla="*/ 493 h 6100"/>
              <a:gd name="T22" fmla="*/ 3662 w 5814"/>
              <a:gd name="T23" fmla="*/ 481 h 6100"/>
              <a:gd name="T24" fmla="*/ 3629 w 5814"/>
              <a:gd name="T25" fmla="*/ 469 h 6100"/>
              <a:gd name="T26" fmla="*/ 3587 w 5814"/>
              <a:gd name="T27" fmla="*/ 455 h 6100"/>
              <a:gd name="T28" fmla="*/ 3552 w 5814"/>
              <a:gd name="T29" fmla="*/ 443 h 6100"/>
              <a:gd name="T30" fmla="*/ 3518 w 5814"/>
              <a:gd name="T31" fmla="*/ 433 h 6100"/>
              <a:gd name="T32" fmla="*/ 3485 w 5814"/>
              <a:gd name="T33" fmla="*/ 423 h 6100"/>
              <a:gd name="T34" fmla="*/ 3441 w 5814"/>
              <a:gd name="T35" fmla="*/ 410 h 6100"/>
              <a:gd name="T36" fmla="*/ 3406 w 5814"/>
              <a:gd name="T37" fmla="*/ 401 h 6100"/>
              <a:gd name="T38" fmla="*/ 3371 w 5814"/>
              <a:gd name="T39" fmla="*/ 392 h 6100"/>
              <a:gd name="T40" fmla="*/ 3334 w 5814"/>
              <a:gd name="T41" fmla="*/ 384 h 6100"/>
              <a:gd name="T42" fmla="*/ 3292 w 5814"/>
              <a:gd name="T43" fmla="*/ 374 h 6100"/>
              <a:gd name="T44" fmla="*/ 3257 w 5814"/>
              <a:gd name="T45" fmla="*/ 367 h 6100"/>
              <a:gd name="T46" fmla="*/ 3222 w 5814"/>
              <a:gd name="T47" fmla="*/ 360 h 6100"/>
              <a:gd name="T48" fmla="*/ 3195 w 5814"/>
              <a:gd name="T49" fmla="*/ 25 h 6100"/>
              <a:gd name="T50" fmla="*/ 3177 w 5814"/>
              <a:gd name="T51" fmla="*/ 17 h 6100"/>
              <a:gd name="T52" fmla="*/ 1986 w 5814"/>
              <a:gd name="T53" fmla="*/ 1167 h 6100"/>
              <a:gd name="T54" fmla="*/ 3181 w 5814"/>
              <a:gd name="T55" fmla="*/ 2312 h 6100"/>
              <a:gd name="T56" fmla="*/ 3199 w 5814"/>
              <a:gd name="T57" fmla="*/ 2304 h 6100"/>
              <a:gd name="T58" fmla="*/ 3643 w 5814"/>
              <a:gd name="T59" fmla="*/ 2504 h 6100"/>
              <a:gd name="T60" fmla="*/ 3688 w 5814"/>
              <a:gd name="T61" fmla="*/ 2595 h 6100"/>
              <a:gd name="T62" fmla="*/ 1876 w 5814"/>
              <a:gd name="T63" fmla="*/ 3623 h 6100"/>
              <a:gd name="T64" fmla="*/ 1814 w 5814"/>
              <a:gd name="T65" fmla="*/ 3526 h 6100"/>
              <a:gd name="T66" fmla="*/ 1497 w 5814"/>
              <a:gd name="T67" fmla="*/ 2872 h 6100"/>
              <a:gd name="T68" fmla="*/ 1329 w 5814"/>
              <a:gd name="T69" fmla="*/ 2981 h 6100"/>
              <a:gd name="T70" fmla="*/ 238 w 5814"/>
              <a:gd name="T71" fmla="*/ 2872 h 6100"/>
              <a:gd name="T72" fmla="*/ 34 w 5814"/>
              <a:gd name="T73" fmla="*/ 2838 h 6100"/>
              <a:gd name="T74" fmla="*/ 4046 w 5814"/>
              <a:gd name="T75" fmla="*/ 5373 h 6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14" h="6100">
                <a:moveTo>
                  <a:pt x="5086" y="1698"/>
                </a:moveTo>
                <a:cubicBezTo>
                  <a:pt x="4853" y="1280"/>
                  <a:pt x="4525" y="949"/>
                  <a:pt x="4144" y="715"/>
                </a:cubicBezTo>
                <a:cubicBezTo>
                  <a:pt x="4144" y="715"/>
                  <a:pt x="4143" y="714"/>
                  <a:pt x="4143" y="714"/>
                </a:cubicBezTo>
                <a:cubicBezTo>
                  <a:pt x="4109" y="694"/>
                  <a:pt x="4076" y="674"/>
                  <a:pt x="4042" y="655"/>
                </a:cubicBezTo>
                <a:cubicBezTo>
                  <a:pt x="4040" y="654"/>
                  <a:pt x="4038" y="653"/>
                  <a:pt x="4037" y="652"/>
                </a:cubicBezTo>
                <a:cubicBezTo>
                  <a:pt x="4029" y="648"/>
                  <a:pt x="4021" y="644"/>
                  <a:pt x="4014" y="640"/>
                </a:cubicBezTo>
                <a:cubicBezTo>
                  <a:pt x="4012" y="639"/>
                  <a:pt x="4011" y="638"/>
                  <a:pt x="4010" y="638"/>
                </a:cubicBezTo>
                <a:cubicBezTo>
                  <a:pt x="3986" y="625"/>
                  <a:pt x="3961" y="612"/>
                  <a:pt x="3937" y="600"/>
                </a:cubicBezTo>
                <a:cubicBezTo>
                  <a:pt x="3935" y="599"/>
                  <a:pt x="3932" y="597"/>
                  <a:pt x="3930" y="596"/>
                </a:cubicBezTo>
                <a:cubicBezTo>
                  <a:pt x="3923" y="593"/>
                  <a:pt x="3916" y="589"/>
                  <a:pt x="3909" y="586"/>
                </a:cubicBezTo>
                <a:cubicBezTo>
                  <a:pt x="3906" y="584"/>
                  <a:pt x="3903" y="583"/>
                  <a:pt x="3900" y="582"/>
                </a:cubicBezTo>
                <a:cubicBezTo>
                  <a:pt x="3893" y="578"/>
                  <a:pt x="3885" y="575"/>
                  <a:pt x="3878" y="571"/>
                </a:cubicBezTo>
                <a:cubicBezTo>
                  <a:pt x="3877" y="571"/>
                  <a:pt x="3875" y="570"/>
                  <a:pt x="3873" y="569"/>
                </a:cubicBezTo>
                <a:cubicBezTo>
                  <a:pt x="3859" y="562"/>
                  <a:pt x="3845" y="556"/>
                  <a:pt x="3830" y="549"/>
                </a:cubicBezTo>
                <a:cubicBezTo>
                  <a:pt x="3827" y="548"/>
                  <a:pt x="3824" y="547"/>
                  <a:pt x="3821" y="546"/>
                </a:cubicBezTo>
                <a:cubicBezTo>
                  <a:pt x="3815" y="543"/>
                  <a:pt x="3808" y="540"/>
                  <a:pt x="3802" y="537"/>
                </a:cubicBezTo>
                <a:cubicBezTo>
                  <a:pt x="3798" y="535"/>
                  <a:pt x="3794" y="534"/>
                  <a:pt x="3790" y="532"/>
                </a:cubicBezTo>
                <a:cubicBezTo>
                  <a:pt x="3784" y="529"/>
                  <a:pt x="3777" y="526"/>
                  <a:pt x="3771" y="524"/>
                </a:cubicBezTo>
                <a:cubicBezTo>
                  <a:pt x="3767" y="522"/>
                  <a:pt x="3762" y="520"/>
                  <a:pt x="3758" y="519"/>
                </a:cubicBezTo>
                <a:cubicBezTo>
                  <a:pt x="3747" y="514"/>
                  <a:pt x="3736" y="509"/>
                  <a:pt x="3725" y="505"/>
                </a:cubicBezTo>
                <a:cubicBezTo>
                  <a:pt x="3720" y="503"/>
                  <a:pt x="3716" y="501"/>
                  <a:pt x="3711" y="500"/>
                </a:cubicBezTo>
                <a:cubicBezTo>
                  <a:pt x="3706" y="497"/>
                  <a:pt x="3700" y="495"/>
                  <a:pt x="3694" y="493"/>
                </a:cubicBezTo>
                <a:cubicBezTo>
                  <a:pt x="3689" y="491"/>
                  <a:pt x="3684" y="489"/>
                  <a:pt x="3679" y="487"/>
                </a:cubicBezTo>
                <a:cubicBezTo>
                  <a:pt x="3673" y="485"/>
                  <a:pt x="3667" y="483"/>
                  <a:pt x="3662" y="481"/>
                </a:cubicBezTo>
                <a:cubicBezTo>
                  <a:pt x="3656" y="479"/>
                  <a:pt x="3651" y="477"/>
                  <a:pt x="3646" y="475"/>
                </a:cubicBezTo>
                <a:cubicBezTo>
                  <a:pt x="3640" y="473"/>
                  <a:pt x="3635" y="471"/>
                  <a:pt x="3629" y="469"/>
                </a:cubicBezTo>
                <a:cubicBezTo>
                  <a:pt x="3623" y="467"/>
                  <a:pt x="3616" y="465"/>
                  <a:pt x="3609" y="462"/>
                </a:cubicBezTo>
                <a:cubicBezTo>
                  <a:pt x="3602" y="460"/>
                  <a:pt x="3595" y="457"/>
                  <a:pt x="3587" y="455"/>
                </a:cubicBezTo>
                <a:cubicBezTo>
                  <a:pt x="3580" y="453"/>
                  <a:pt x="3574" y="450"/>
                  <a:pt x="3567" y="448"/>
                </a:cubicBezTo>
                <a:cubicBezTo>
                  <a:pt x="3562" y="446"/>
                  <a:pt x="3557" y="445"/>
                  <a:pt x="3552" y="443"/>
                </a:cubicBezTo>
                <a:cubicBezTo>
                  <a:pt x="3545" y="441"/>
                  <a:pt x="3539" y="439"/>
                  <a:pt x="3533" y="437"/>
                </a:cubicBezTo>
                <a:cubicBezTo>
                  <a:pt x="3528" y="436"/>
                  <a:pt x="3523" y="434"/>
                  <a:pt x="3518" y="433"/>
                </a:cubicBezTo>
                <a:cubicBezTo>
                  <a:pt x="3511" y="431"/>
                  <a:pt x="3504" y="429"/>
                  <a:pt x="3497" y="426"/>
                </a:cubicBezTo>
                <a:cubicBezTo>
                  <a:pt x="3493" y="425"/>
                  <a:pt x="3489" y="424"/>
                  <a:pt x="3485" y="423"/>
                </a:cubicBezTo>
                <a:cubicBezTo>
                  <a:pt x="3474" y="420"/>
                  <a:pt x="3464" y="417"/>
                  <a:pt x="3453" y="414"/>
                </a:cubicBezTo>
                <a:cubicBezTo>
                  <a:pt x="3449" y="413"/>
                  <a:pt x="3445" y="412"/>
                  <a:pt x="3441" y="410"/>
                </a:cubicBezTo>
                <a:cubicBezTo>
                  <a:pt x="3434" y="408"/>
                  <a:pt x="3427" y="406"/>
                  <a:pt x="3419" y="404"/>
                </a:cubicBezTo>
                <a:cubicBezTo>
                  <a:pt x="3415" y="403"/>
                  <a:pt x="3410" y="402"/>
                  <a:pt x="3406" y="401"/>
                </a:cubicBezTo>
                <a:cubicBezTo>
                  <a:pt x="3398" y="399"/>
                  <a:pt x="3391" y="397"/>
                  <a:pt x="3384" y="395"/>
                </a:cubicBezTo>
                <a:cubicBezTo>
                  <a:pt x="3380" y="394"/>
                  <a:pt x="3376" y="393"/>
                  <a:pt x="3371" y="392"/>
                </a:cubicBezTo>
                <a:cubicBezTo>
                  <a:pt x="3361" y="390"/>
                  <a:pt x="3351" y="387"/>
                  <a:pt x="3341" y="385"/>
                </a:cubicBezTo>
                <a:cubicBezTo>
                  <a:pt x="3339" y="384"/>
                  <a:pt x="3337" y="384"/>
                  <a:pt x="3334" y="384"/>
                </a:cubicBezTo>
                <a:cubicBezTo>
                  <a:pt x="3324" y="381"/>
                  <a:pt x="3314" y="379"/>
                  <a:pt x="3304" y="377"/>
                </a:cubicBezTo>
                <a:cubicBezTo>
                  <a:pt x="3300" y="376"/>
                  <a:pt x="3296" y="375"/>
                  <a:pt x="3292" y="374"/>
                </a:cubicBezTo>
                <a:cubicBezTo>
                  <a:pt x="3285" y="373"/>
                  <a:pt x="3277" y="371"/>
                  <a:pt x="3269" y="369"/>
                </a:cubicBezTo>
                <a:cubicBezTo>
                  <a:pt x="3265" y="368"/>
                  <a:pt x="3261" y="368"/>
                  <a:pt x="3257" y="367"/>
                </a:cubicBezTo>
                <a:cubicBezTo>
                  <a:pt x="3248" y="365"/>
                  <a:pt x="3240" y="363"/>
                  <a:pt x="3231" y="362"/>
                </a:cubicBezTo>
                <a:cubicBezTo>
                  <a:pt x="3228" y="361"/>
                  <a:pt x="3225" y="361"/>
                  <a:pt x="3222" y="360"/>
                </a:cubicBezTo>
                <a:cubicBezTo>
                  <a:pt x="3214" y="358"/>
                  <a:pt x="3205" y="357"/>
                  <a:pt x="3196" y="355"/>
                </a:cubicBezTo>
                <a:cubicBezTo>
                  <a:pt x="3195" y="25"/>
                  <a:pt x="3195" y="25"/>
                  <a:pt x="3195" y="25"/>
                </a:cubicBezTo>
                <a:cubicBezTo>
                  <a:pt x="3195" y="0"/>
                  <a:pt x="3195" y="0"/>
                  <a:pt x="3195" y="0"/>
                </a:cubicBezTo>
                <a:cubicBezTo>
                  <a:pt x="3177" y="17"/>
                  <a:pt x="3177" y="17"/>
                  <a:pt x="3177" y="17"/>
                </a:cubicBezTo>
                <a:cubicBezTo>
                  <a:pt x="2924" y="263"/>
                  <a:pt x="2924" y="263"/>
                  <a:pt x="2924" y="263"/>
                </a:cubicBezTo>
                <a:cubicBezTo>
                  <a:pt x="1986" y="1167"/>
                  <a:pt x="1986" y="1167"/>
                  <a:pt x="1986" y="1167"/>
                </a:cubicBezTo>
                <a:cubicBezTo>
                  <a:pt x="2921" y="2061"/>
                  <a:pt x="2921" y="2061"/>
                  <a:pt x="2921" y="2061"/>
                </a:cubicBezTo>
                <a:cubicBezTo>
                  <a:pt x="3181" y="2312"/>
                  <a:pt x="3181" y="2312"/>
                  <a:pt x="3181" y="2312"/>
                </a:cubicBezTo>
                <a:cubicBezTo>
                  <a:pt x="3199" y="2329"/>
                  <a:pt x="3199" y="2329"/>
                  <a:pt x="3199" y="2329"/>
                </a:cubicBezTo>
                <a:cubicBezTo>
                  <a:pt x="3199" y="2304"/>
                  <a:pt x="3199" y="2304"/>
                  <a:pt x="3199" y="2304"/>
                </a:cubicBezTo>
                <a:cubicBezTo>
                  <a:pt x="3199" y="2080"/>
                  <a:pt x="3199" y="2080"/>
                  <a:pt x="3199" y="2080"/>
                </a:cubicBezTo>
                <a:cubicBezTo>
                  <a:pt x="3380" y="2170"/>
                  <a:pt x="3536" y="2314"/>
                  <a:pt x="3643" y="2504"/>
                </a:cubicBezTo>
                <a:cubicBezTo>
                  <a:pt x="3659" y="2534"/>
                  <a:pt x="3674" y="2564"/>
                  <a:pt x="3688" y="2595"/>
                </a:cubicBezTo>
                <a:cubicBezTo>
                  <a:pt x="3688" y="2595"/>
                  <a:pt x="3688" y="2595"/>
                  <a:pt x="3688" y="2595"/>
                </a:cubicBezTo>
                <a:cubicBezTo>
                  <a:pt x="3902" y="3083"/>
                  <a:pt x="3715" y="3664"/>
                  <a:pt x="3239" y="3929"/>
                </a:cubicBezTo>
                <a:cubicBezTo>
                  <a:pt x="2768" y="4192"/>
                  <a:pt x="2182" y="4053"/>
                  <a:pt x="1876" y="3623"/>
                </a:cubicBezTo>
                <a:cubicBezTo>
                  <a:pt x="1876" y="3623"/>
                  <a:pt x="1876" y="3623"/>
                  <a:pt x="1876" y="3623"/>
                </a:cubicBezTo>
                <a:cubicBezTo>
                  <a:pt x="1854" y="3592"/>
                  <a:pt x="1833" y="3560"/>
                  <a:pt x="1814" y="3526"/>
                </a:cubicBezTo>
                <a:cubicBezTo>
                  <a:pt x="1688" y="3300"/>
                  <a:pt x="1655" y="3047"/>
                  <a:pt x="1701" y="2812"/>
                </a:cubicBezTo>
                <a:cubicBezTo>
                  <a:pt x="1642" y="2850"/>
                  <a:pt x="1572" y="2872"/>
                  <a:pt x="1497" y="2872"/>
                </a:cubicBezTo>
                <a:cubicBezTo>
                  <a:pt x="1453" y="2872"/>
                  <a:pt x="1453" y="2872"/>
                  <a:pt x="1453" y="2872"/>
                </a:cubicBezTo>
                <a:cubicBezTo>
                  <a:pt x="1445" y="2933"/>
                  <a:pt x="1392" y="2981"/>
                  <a:pt x="1329" y="2981"/>
                </a:cubicBezTo>
                <a:cubicBezTo>
                  <a:pt x="362" y="2981"/>
                  <a:pt x="362" y="2981"/>
                  <a:pt x="362" y="2981"/>
                </a:cubicBezTo>
                <a:cubicBezTo>
                  <a:pt x="298" y="2981"/>
                  <a:pt x="246" y="2933"/>
                  <a:pt x="238" y="2872"/>
                </a:cubicBezTo>
                <a:cubicBezTo>
                  <a:pt x="191" y="2872"/>
                  <a:pt x="191" y="2872"/>
                  <a:pt x="191" y="2872"/>
                </a:cubicBezTo>
                <a:cubicBezTo>
                  <a:pt x="135" y="2872"/>
                  <a:pt x="82" y="2860"/>
                  <a:pt x="34" y="2838"/>
                </a:cubicBezTo>
                <a:cubicBezTo>
                  <a:pt x="0" y="3341"/>
                  <a:pt x="107" y="3859"/>
                  <a:pt x="371" y="4332"/>
                </a:cubicBezTo>
                <a:cubicBezTo>
                  <a:pt x="1098" y="5634"/>
                  <a:pt x="2743" y="6100"/>
                  <a:pt x="4046" y="5373"/>
                </a:cubicBezTo>
                <a:cubicBezTo>
                  <a:pt x="5348" y="4645"/>
                  <a:pt x="5814" y="3000"/>
                  <a:pt x="5086" y="1698"/>
                </a:cubicBezTo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Freeform 6"/>
          <p:cNvSpPr/>
          <p:nvPr/>
        </p:nvSpPr>
        <p:spPr bwMode="auto">
          <a:xfrm>
            <a:off x="3612646" y="1985744"/>
            <a:ext cx="1764933" cy="1691788"/>
          </a:xfrm>
          <a:custGeom>
            <a:avLst/>
            <a:gdLst>
              <a:gd name="T0" fmla="*/ 1643 w 1979"/>
              <a:gd name="T1" fmla="*/ 0 h 1898"/>
              <a:gd name="T2" fmla="*/ 337 w 1979"/>
              <a:gd name="T3" fmla="*/ 0 h 1898"/>
              <a:gd name="T4" fmla="*/ 0 w 1979"/>
              <a:gd name="T5" fmla="*/ 338 h 1898"/>
              <a:gd name="T6" fmla="*/ 0 w 1979"/>
              <a:gd name="T7" fmla="*/ 1560 h 1898"/>
              <a:gd name="T8" fmla="*/ 337 w 1979"/>
              <a:gd name="T9" fmla="*/ 1898 h 1898"/>
              <a:gd name="T10" fmla="*/ 371 w 1979"/>
              <a:gd name="T11" fmla="*/ 1898 h 1898"/>
              <a:gd name="T12" fmla="*/ 371 w 1979"/>
              <a:gd name="T13" fmla="*/ 1737 h 1898"/>
              <a:gd name="T14" fmla="*/ 503 w 1979"/>
              <a:gd name="T15" fmla="*/ 1605 h 1898"/>
              <a:gd name="T16" fmla="*/ 1470 w 1979"/>
              <a:gd name="T17" fmla="*/ 1605 h 1898"/>
              <a:gd name="T18" fmla="*/ 1603 w 1979"/>
              <a:gd name="T19" fmla="*/ 1737 h 1898"/>
              <a:gd name="T20" fmla="*/ 1603 w 1979"/>
              <a:gd name="T21" fmla="*/ 1898 h 1898"/>
              <a:gd name="T22" fmla="*/ 1643 w 1979"/>
              <a:gd name="T23" fmla="*/ 1898 h 1898"/>
              <a:gd name="T24" fmla="*/ 1979 w 1979"/>
              <a:gd name="T25" fmla="*/ 1560 h 1898"/>
              <a:gd name="T26" fmla="*/ 1979 w 1979"/>
              <a:gd name="T27" fmla="*/ 338 h 1898"/>
              <a:gd name="T28" fmla="*/ 1643 w 1979"/>
              <a:gd name="T29" fmla="*/ 0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79" h="1898">
                <a:moveTo>
                  <a:pt x="1643" y="0"/>
                </a:moveTo>
                <a:cubicBezTo>
                  <a:pt x="337" y="0"/>
                  <a:pt x="337" y="0"/>
                  <a:pt x="337" y="0"/>
                </a:cubicBezTo>
                <a:cubicBezTo>
                  <a:pt x="151" y="0"/>
                  <a:pt x="0" y="151"/>
                  <a:pt x="0" y="338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0" y="1746"/>
                  <a:pt x="151" y="1898"/>
                  <a:pt x="337" y="1898"/>
                </a:cubicBezTo>
                <a:cubicBezTo>
                  <a:pt x="371" y="1898"/>
                  <a:pt x="371" y="1898"/>
                  <a:pt x="371" y="1898"/>
                </a:cubicBezTo>
                <a:cubicBezTo>
                  <a:pt x="371" y="1737"/>
                  <a:pt x="371" y="1737"/>
                  <a:pt x="371" y="1737"/>
                </a:cubicBezTo>
                <a:cubicBezTo>
                  <a:pt x="371" y="1664"/>
                  <a:pt x="430" y="1605"/>
                  <a:pt x="503" y="1605"/>
                </a:cubicBezTo>
                <a:cubicBezTo>
                  <a:pt x="1470" y="1605"/>
                  <a:pt x="1470" y="1605"/>
                  <a:pt x="1470" y="1605"/>
                </a:cubicBezTo>
                <a:cubicBezTo>
                  <a:pt x="1543" y="1605"/>
                  <a:pt x="1603" y="1664"/>
                  <a:pt x="1603" y="1737"/>
                </a:cubicBezTo>
                <a:cubicBezTo>
                  <a:pt x="1603" y="1898"/>
                  <a:pt x="1603" y="1898"/>
                  <a:pt x="1603" y="1898"/>
                </a:cubicBezTo>
                <a:cubicBezTo>
                  <a:pt x="1643" y="1898"/>
                  <a:pt x="1643" y="1898"/>
                  <a:pt x="1643" y="1898"/>
                </a:cubicBezTo>
                <a:cubicBezTo>
                  <a:pt x="1828" y="1898"/>
                  <a:pt x="1979" y="1746"/>
                  <a:pt x="1979" y="1560"/>
                </a:cubicBezTo>
                <a:cubicBezTo>
                  <a:pt x="1979" y="338"/>
                  <a:pt x="1979" y="338"/>
                  <a:pt x="1979" y="338"/>
                </a:cubicBezTo>
                <a:cubicBezTo>
                  <a:pt x="1979" y="151"/>
                  <a:pt x="1828" y="0"/>
                  <a:pt x="1643" y="0"/>
                </a:cubicBezTo>
              </a:path>
            </a:pathLst>
          </a:custGeom>
          <a:solidFill>
            <a:srgbClr val="31859C"/>
          </a:solidFill>
          <a:ln>
            <a:noFill/>
          </a:ln>
          <a:effectLst>
            <a:outerShdw blurRad="139700" dist="114300" dir="102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3778883" y="2654564"/>
            <a:ext cx="1412181" cy="281965"/>
            <a:chOff x="5572125" y="1187450"/>
            <a:chExt cx="1900237" cy="379413"/>
          </a:xfrm>
        </p:grpSpPr>
        <p:sp>
          <p:nvSpPr>
            <p:cNvPr id="215" name="Rectangle 19"/>
            <p:cNvSpPr>
              <a:spLocks noChangeArrowheads="1"/>
            </p:cNvSpPr>
            <p:nvPr/>
          </p:nvSpPr>
          <p:spPr bwMode="auto">
            <a:xfrm>
              <a:off x="6027737" y="1546225"/>
              <a:ext cx="1444625" cy="20638"/>
            </a:xfrm>
            <a:prstGeom prst="rect">
              <a:avLst/>
            </a:pr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20"/>
            <p:cNvSpPr/>
            <p:nvPr/>
          </p:nvSpPr>
          <p:spPr bwMode="auto">
            <a:xfrm>
              <a:off x="5572125" y="1187450"/>
              <a:ext cx="220663" cy="192088"/>
            </a:xfrm>
            <a:custGeom>
              <a:avLst/>
              <a:gdLst>
                <a:gd name="T0" fmla="*/ 96 w 184"/>
                <a:gd name="T1" fmla="*/ 155 h 160"/>
                <a:gd name="T2" fmla="*/ 64 w 184"/>
                <a:gd name="T3" fmla="*/ 129 h 160"/>
                <a:gd name="T4" fmla="*/ 93 w 184"/>
                <a:gd name="T5" fmla="*/ 133 h 160"/>
                <a:gd name="T6" fmla="*/ 184 w 184"/>
                <a:gd name="T7" fmla="*/ 66 h 160"/>
                <a:gd name="T8" fmla="*/ 93 w 184"/>
                <a:gd name="T9" fmla="*/ 0 h 160"/>
                <a:gd name="T10" fmla="*/ 0 w 184"/>
                <a:gd name="T11" fmla="*/ 68 h 160"/>
                <a:gd name="T12" fmla="*/ 96 w 184"/>
                <a:gd name="T13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60">
                  <a:moveTo>
                    <a:pt x="96" y="155"/>
                  </a:moveTo>
                  <a:cubicBezTo>
                    <a:pt x="81" y="149"/>
                    <a:pt x="71" y="140"/>
                    <a:pt x="64" y="129"/>
                  </a:cubicBezTo>
                  <a:cubicBezTo>
                    <a:pt x="73" y="131"/>
                    <a:pt x="83" y="133"/>
                    <a:pt x="93" y="133"/>
                  </a:cubicBezTo>
                  <a:cubicBezTo>
                    <a:pt x="143" y="133"/>
                    <a:pt x="184" y="103"/>
                    <a:pt x="184" y="66"/>
                  </a:cubicBezTo>
                  <a:cubicBezTo>
                    <a:pt x="184" y="30"/>
                    <a:pt x="143" y="0"/>
                    <a:pt x="93" y="0"/>
                  </a:cubicBezTo>
                  <a:cubicBezTo>
                    <a:pt x="44" y="0"/>
                    <a:pt x="0" y="27"/>
                    <a:pt x="0" y="68"/>
                  </a:cubicBezTo>
                  <a:cubicBezTo>
                    <a:pt x="0" y="117"/>
                    <a:pt x="54" y="160"/>
                    <a:pt x="96" y="155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21"/>
            <p:cNvSpPr/>
            <p:nvPr/>
          </p:nvSpPr>
          <p:spPr bwMode="auto">
            <a:xfrm>
              <a:off x="5722937" y="1260475"/>
              <a:ext cx="149225" cy="152400"/>
            </a:xfrm>
            <a:custGeom>
              <a:avLst/>
              <a:gdLst>
                <a:gd name="T0" fmla="*/ 0 w 124"/>
                <a:gd name="T1" fmla="*/ 81 h 126"/>
                <a:gd name="T2" fmla="*/ 61 w 124"/>
                <a:gd name="T3" fmla="*/ 126 h 126"/>
                <a:gd name="T4" fmla="*/ 124 w 124"/>
                <a:gd name="T5" fmla="*/ 62 h 126"/>
                <a:gd name="T6" fmla="*/ 71 w 124"/>
                <a:gd name="T7" fmla="*/ 0 h 126"/>
                <a:gd name="T8" fmla="*/ 72 w 124"/>
                <a:gd name="T9" fmla="*/ 5 h 126"/>
                <a:gd name="T10" fmla="*/ 0 w 124"/>
                <a:gd name="T11" fmla="*/ 8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6">
                  <a:moveTo>
                    <a:pt x="0" y="81"/>
                  </a:moveTo>
                  <a:cubicBezTo>
                    <a:pt x="8" y="107"/>
                    <a:pt x="32" y="126"/>
                    <a:pt x="61" y="126"/>
                  </a:cubicBezTo>
                  <a:cubicBezTo>
                    <a:pt x="96" y="126"/>
                    <a:pt x="124" y="97"/>
                    <a:pt x="124" y="62"/>
                  </a:cubicBezTo>
                  <a:cubicBezTo>
                    <a:pt x="124" y="31"/>
                    <a:pt x="101" y="5"/>
                    <a:pt x="71" y="0"/>
                  </a:cubicBezTo>
                  <a:cubicBezTo>
                    <a:pt x="72" y="1"/>
                    <a:pt x="72" y="3"/>
                    <a:pt x="72" y="5"/>
                  </a:cubicBezTo>
                  <a:cubicBezTo>
                    <a:pt x="72" y="41"/>
                    <a:pt x="42" y="71"/>
                    <a:pt x="0" y="81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22"/>
            <p:cNvSpPr/>
            <p:nvPr/>
          </p:nvSpPr>
          <p:spPr bwMode="auto">
            <a:xfrm>
              <a:off x="5654675" y="1403350"/>
              <a:ext cx="282575" cy="152400"/>
            </a:xfrm>
            <a:custGeom>
              <a:avLst/>
              <a:gdLst>
                <a:gd name="T0" fmla="*/ 181 w 236"/>
                <a:gd name="T1" fmla="*/ 0 h 128"/>
                <a:gd name="T2" fmla="*/ 118 w 236"/>
                <a:gd name="T3" fmla="*/ 29 h 128"/>
                <a:gd name="T4" fmla="*/ 54 w 236"/>
                <a:gd name="T5" fmla="*/ 0 h 128"/>
                <a:gd name="T6" fmla="*/ 0 w 236"/>
                <a:gd name="T7" fmla="*/ 100 h 128"/>
                <a:gd name="T8" fmla="*/ 3 w 236"/>
                <a:gd name="T9" fmla="*/ 128 h 128"/>
                <a:gd name="T10" fmla="*/ 232 w 236"/>
                <a:gd name="T11" fmla="*/ 128 h 128"/>
                <a:gd name="T12" fmla="*/ 236 w 236"/>
                <a:gd name="T13" fmla="*/ 100 h 128"/>
                <a:gd name="T14" fmla="*/ 181 w 236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28">
                  <a:moveTo>
                    <a:pt x="181" y="0"/>
                  </a:moveTo>
                  <a:cubicBezTo>
                    <a:pt x="166" y="18"/>
                    <a:pt x="143" y="29"/>
                    <a:pt x="118" y="29"/>
                  </a:cubicBezTo>
                  <a:cubicBezTo>
                    <a:pt x="92" y="29"/>
                    <a:pt x="70" y="18"/>
                    <a:pt x="54" y="0"/>
                  </a:cubicBezTo>
                  <a:cubicBezTo>
                    <a:pt x="21" y="21"/>
                    <a:pt x="0" y="58"/>
                    <a:pt x="0" y="100"/>
                  </a:cubicBezTo>
                  <a:cubicBezTo>
                    <a:pt x="0" y="109"/>
                    <a:pt x="1" y="119"/>
                    <a:pt x="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4" y="119"/>
                    <a:pt x="236" y="109"/>
                    <a:pt x="236" y="100"/>
                  </a:cubicBezTo>
                  <a:cubicBezTo>
                    <a:pt x="236" y="58"/>
                    <a:pt x="214" y="21"/>
                    <a:pt x="181" y="0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9" name="文本框 124"/>
          <p:cNvSpPr txBox="1"/>
          <p:nvPr/>
        </p:nvSpPr>
        <p:spPr>
          <a:xfrm>
            <a:off x="4008158" y="246416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权益管理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grpSp>
        <p:nvGrpSpPr>
          <p:cNvPr id="220" name="组合 219"/>
          <p:cNvGrpSpPr/>
          <p:nvPr/>
        </p:nvGrpSpPr>
        <p:grpSpPr>
          <a:xfrm>
            <a:off x="5053099" y="4848938"/>
            <a:ext cx="1123724" cy="1123727"/>
            <a:chOff x="4824405" y="4533028"/>
            <a:chExt cx="1317397" cy="1317397"/>
          </a:xfrm>
        </p:grpSpPr>
        <p:sp>
          <p:nvSpPr>
            <p:cNvPr id="221" name="椭圆 220"/>
            <p:cNvSpPr/>
            <p:nvPr/>
          </p:nvSpPr>
          <p:spPr>
            <a:xfrm>
              <a:off x="4824405" y="4533028"/>
              <a:ext cx="1317397" cy="13173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2" name="组合 221"/>
            <p:cNvGrpSpPr/>
            <p:nvPr/>
          </p:nvGrpSpPr>
          <p:grpSpPr>
            <a:xfrm>
              <a:off x="5156390" y="4715719"/>
              <a:ext cx="701230" cy="307047"/>
              <a:chOff x="7658100" y="5180013"/>
              <a:chExt cx="804863" cy="352425"/>
            </a:xfrm>
          </p:grpSpPr>
          <p:sp>
            <p:nvSpPr>
              <p:cNvPr id="224" name="Freeform 35"/>
              <p:cNvSpPr>
                <a:spLocks noEditPoints="1"/>
              </p:cNvSpPr>
              <p:nvPr/>
            </p:nvSpPr>
            <p:spPr bwMode="auto">
              <a:xfrm>
                <a:off x="8083550" y="5230813"/>
                <a:ext cx="247650" cy="247650"/>
              </a:xfrm>
              <a:custGeom>
                <a:avLst/>
                <a:gdLst>
                  <a:gd name="T0" fmla="*/ 0 w 206"/>
                  <a:gd name="T1" fmla="*/ 103 h 206"/>
                  <a:gd name="T2" fmla="*/ 206 w 206"/>
                  <a:gd name="T3" fmla="*/ 103 h 206"/>
                  <a:gd name="T4" fmla="*/ 71 w 206"/>
                  <a:gd name="T5" fmla="*/ 24 h 206"/>
                  <a:gd name="T6" fmla="*/ 31 w 206"/>
                  <a:gd name="T7" fmla="*/ 58 h 206"/>
                  <a:gd name="T8" fmla="*/ 27 w 206"/>
                  <a:gd name="T9" fmla="*/ 65 h 206"/>
                  <a:gd name="T10" fmla="*/ 48 w 206"/>
                  <a:gd name="T11" fmla="*/ 101 h 206"/>
                  <a:gd name="T12" fmla="*/ 27 w 206"/>
                  <a:gd name="T13" fmla="*/ 65 h 206"/>
                  <a:gd name="T14" fmla="*/ 18 w 206"/>
                  <a:gd name="T15" fmla="*/ 108 h 206"/>
                  <a:gd name="T16" fmla="*/ 53 w 206"/>
                  <a:gd name="T17" fmla="*/ 145 h 206"/>
                  <a:gd name="T18" fmla="*/ 32 w 206"/>
                  <a:gd name="T19" fmla="*/ 151 h 206"/>
                  <a:gd name="T20" fmla="*/ 73 w 206"/>
                  <a:gd name="T21" fmla="*/ 183 h 206"/>
                  <a:gd name="T22" fmla="*/ 97 w 206"/>
                  <a:gd name="T23" fmla="*/ 188 h 206"/>
                  <a:gd name="T24" fmla="*/ 97 w 206"/>
                  <a:gd name="T25" fmla="*/ 151 h 206"/>
                  <a:gd name="T26" fmla="*/ 97 w 206"/>
                  <a:gd name="T27" fmla="*/ 145 h 206"/>
                  <a:gd name="T28" fmla="*/ 61 w 206"/>
                  <a:gd name="T29" fmla="*/ 108 h 206"/>
                  <a:gd name="T30" fmla="*/ 97 w 206"/>
                  <a:gd name="T31" fmla="*/ 145 h 206"/>
                  <a:gd name="T32" fmla="*/ 61 w 206"/>
                  <a:gd name="T33" fmla="*/ 101 h 206"/>
                  <a:gd name="T34" fmla="*/ 97 w 206"/>
                  <a:gd name="T35" fmla="*/ 65 h 206"/>
                  <a:gd name="T36" fmla="*/ 97 w 206"/>
                  <a:gd name="T37" fmla="*/ 58 h 206"/>
                  <a:gd name="T38" fmla="*/ 96 w 206"/>
                  <a:gd name="T39" fmla="*/ 18 h 206"/>
                  <a:gd name="T40" fmla="*/ 97 w 206"/>
                  <a:gd name="T41" fmla="*/ 58 h 206"/>
                  <a:gd name="T42" fmla="*/ 189 w 206"/>
                  <a:gd name="T43" fmla="*/ 101 h 206"/>
                  <a:gd name="T44" fmla="*/ 154 w 206"/>
                  <a:gd name="T45" fmla="*/ 65 h 206"/>
                  <a:gd name="T46" fmla="*/ 176 w 206"/>
                  <a:gd name="T47" fmla="*/ 58 h 206"/>
                  <a:gd name="T48" fmla="*/ 134 w 206"/>
                  <a:gd name="T49" fmla="*/ 24 h 206"/>
                  <a:gd name="T50" fmla="*/ 110 w 206"/>
                  <a:gd name="T51" fmla="*/ 18 h 206"/>
                  <a:gd name="T52" fmla="*/ 138 w 206"/>
                  <a:gd name="T53" fmla="*/ 58 h 206"/>
                  <a:gd name="T54" fmla="*/ 110 w 206"/>
                  <a:gd name="T55" fmla="*/ 18 h 206"/>
                  <a:gd name="T56" fmla="*/ 140 w 206"/>
                  <a:gd name="T57" fmla="*/ 65 h 206"/>
                  <a:gd name="T58" fmla="*/ 110 w 206"/>
                  <a:gd name="T59" fmla="*/ 101 h 206"/>
                  <a:gd name="T60" fmla="*/ 110 w 206"/>
                  <a:gd name="T61" fmla="*/ 108 h 206"/>
                  <a:gd name="T62" fmla="*/ 139 w 206"/>
                  <a:gd name="T63" fmla="*/ 145 h 206"/>
                  <a:gd name="T64" fmla="*/ 110 w 206"/>
                  <a:gd name="T65" fmla="*/ 108 h 206"/>
                  <a:gd name="T66" fmla="*/ 110 w 206"/>
                  <a:gd name="T67" fmla="*/ 151 h 206"/>
                  <a:gd name="T68" fmla="*/ 110 w 206"/>
                  <a:gd name="T69" fmla="*/ 187 h 206"/>
                  <a:gd name="T70" fmla="*/ 150 w 206"/>
                  <a:gd name="T71" fmla="*/ 151 h 206"/>
                  <a:gd name="T72" fmla="*/ 133 w 206"/>
                  <a:gd name="T73" fmla="*/ 184 h 206"/>
                  <a:gd name="T74" fmla="*/ 152 w 206"/>
                  <a:gd name="T75" fmla="*/ 145 h 206"/>
                  <a:gd name="T76" fmla="*/ 188 w 206"/>
                  <a:gd name="T77" fmla="*/ 10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  <a:moveTo>
                      <a:pt x="71" y="24"/>
                    </a:moveTo>
                    <a:cubicBezTo>
                      <a:pt x="65" y="32"/>
                      <a:pt x="58" y="44"/>
                      <a:pt x="54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40" y="43"/>
                      <a:pt x="54" y="31"/>
                      <a:pt x="71" y="24"/>
                    </a:cubicBezTo>
                    <a:close/>
                    <a:moveTo>
                      <a:pt x="27" y="65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75"/>
                      <a:pt x="48" y="87"/>
                      <a:pt x="4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88"/>
                      <a:pt x="21" y="76"/>
                      <a:pt x="27" y="65"/>
                    </a:cubicBezTo>
                    <a:close/>
                    <a:moveTo>
                      <a:pt x="28" y="145"/>
                    </a:moveTo>
                    <a:cubicBezTo>
                      <a:pt x="22" y="134"/>
                      <a:pt x="18" y="121"/>
                      <a:pt x="1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9" y="122"/>
                      <a:pt x="51" y="134"/>
                      <a:pt x="53" y="145"/>
                    </a:cubicBezTo>
                    <a:lnTo>
                      <a:pt x="28" y="145"/>
                    </a:lnTo>
                    <a:close/>
                    <a:moveTo>
                      <a:pt x="32" y="151"/>
                    </a:moveTo>
                    <a:cubicBezTo>
                      <a:pt x="56" y="151"/>
                      <a:pt x="56" y="151"/>
                      <a:pt x="56" y="151"/>
                    </a:cubicBezTo>
                    <a:cubicBezTo>
                      <a:pt x="60" y="165"/>
                      <a:pt x="67" y="176"/>
                      <a:pt x="73" y="183"/>
                    </a:cubicBezTo>
                    <a:cubicBezTo>
                      <a:pt x="57" y="177"/>
                      <a:pt x="42" y="166"/>
                      <a:pt x="32" y="151"/>
                    </a:cubicBezTo>
                    <a:close/>
                    <a:moveTo>
                      <a:pt x="97" y="188"/>
                    </a:moveTo>
                    <a:cubicBezTo>
                      <a:pt x="89" y="182"/>
                      <a:pt x="77" y="171"/>
                      <a:pt x="69" y="151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88"/>
                    </a:lnTo>
                    <a:close/>
                    <a:moveTo>
                      <a:pt x="97" y="145"/>
                    </a:moveTo>
                    <a:cubicBezTo>
                      <a:pt x="67" y="145"/>
                      <a:pt x="67" y="145"/>
                      <a:pt x="67" y="145"/>
                    </a:cubicBezTo>
                    <a:cubicBezTo>
                      <a:pt x="64" y="135"/>
                      <a:pt x="62" y="122"/>
                      <a:pt x="61" y="108"/>
                    </a:cubicBezTo>
                    <a:cubicBezTo>
                      <a:pt x="97" y="108"/>
                      <a:pt x="97" y="108"/>
                      <a:pt x="97" y="108"/>
                    </a:cubicBezTo>
                    <a:lnTo>
                      <a:pt x="97" y="145"/>
                    </a:lnTo>
                    <a:close/>
                    <a:moveTo>
                      <a:pt x="97" y="101"/>
                    </a:move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7"/>
                      <a:pt x="63" y="75"/>
                      <a:pt x="66" y="65"/>
                    </a:cubicBezTo>
                    <a:cubicBezTo>
                      <a:pt x="97" y="65"/>
                      <a:pt x="97" y="65"/>
                      <a:pt x="97" y="65"/>
                    </a:cubicBezTo>
                    <a:lnTo>
                      <a:pt x="97" y="101"/>
                    </a:lnTo>
                    <a:close/>
                    <a:moveTo>
                      <a:pt x="97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75" y="36"/>
                      <a:pt x="87" y="24"/>
                      <a:pt x="96" y="18"/>
                    </a:cubicBezTo>
                    <a:cubicBezTo>
                      <a:pt x="96" y="18"/>
                      <a:pt x="96" y="18"/>
                      <a:pt x="97" y="18"/>
                    </a:cubicBezTo>
                    <a:lnTo>
                      <a:pt x="97" y="58"/>
                    </a:lnTo>
                    <a:close/>
                    <a:moveTo>
                      <a:pt x="179" y="65"/>
                    </a:moveTo>
                    <a:cubicBezTo>
                      <a:pt x="185" y="76"/>
                      <a:pt x="188" y="88"/>
                      <a:pt x="189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87"/>
                      <a:pt x="156" y="75"/>
                      <a:pt x="154" y="65"/>
                    </a:cubicBezTo>
                    <a:lnTo>
                      <a:pt x="179" y="65"/>
                    </a:lnTo>
                    <a:close/>
                    <a:moveTo>
                      <a:pt x="176" y="58"/>
                    </a:moveTo>
                    <a:cubicBezTo>
                      <a:pt x="152" y="58"/>
                      <a:pt x="152" y="58"/>
                      <a:pt x="152" y="58"/>
                    </a:cubicBezTo>
                    <a:cubicBezTo>
                      <a:pt x="147" y="43"/>
                      <a:pt x="141" y="32"/>
                      <a:pt x="134" y="24"/>
                    </a:cubicBezTo>
                    <a:cubicBezTo>
                      <a:pt x="152" y="31"/>
                      <a:pt x="166" y="43"/>
                      <a:pt x="176" y="58"/>
                    </a:cubicBezTo>
                    <a:close/>
                    <a:moveTo>
                      <a:pt x="110" y="18"/>
                    </a:moveTo>
                    <a:cubicBezTo>
                      <a:pt x="110" y="18"/>
                      <a:pt x="110" y="18"/>
                      <a:pt x="110" y="18"/>
                    </a:cubicBezTo>
                    <a:cubicBezTo>
                      <a:pt x="118" y="24"/>
                      <a:pt x="131" y="36"/>
                      <a:pt x="138" y="58"/>
                    </a:cubicBezTo>
                    <a:cubicBezTo>
                      <a:pt x="110" y="58"/>
                      <a:pt x="110" y="58"/>
                      <a:pt x="110" y="58"/>
                    </a:cubicBezTo>
                    <a:lnTo>
                      <a:pt x="110" y="18"/>
                    </a:lnTo>
                    <a:close/>
                    <a:moveTo>
                      <a:pt x="110" y="65"/>
                    </a:moveTo>
                    <a:cubicBezTo>
                      <a:pt x="140" y="65"/>
                      <a:pt x="140" y="65"/>
                      <a:pt x="140" y="65"/>
                    </a:cubicBezTo>
                    <a:cubicBezTo>
                      <a:pt x="143" y="75"/>
                      <a:pt x="145" y="87"/>
                      <a:pt x="145" y="101"/>
                    </a:cubicBezTo>
                    <a:cubicBezTo>
                      <a:pt x="110" y="101"/>
                      <a:pt x="110" y="101"/>
                      <a:pt x="110" y="101"/>
                    </a:cubicBezTo>
                    <a:lnTo>
                      <a:pt x="110" y="65"/>
                    </a:lnTo>
                    <a:close/>
                    <a:moveTo>
                      <a:pt x="110" y="108"/>
                    </a:move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4" y="122"/>
                      <a:pt x="142" y="135"/>
                      <a:pt x="139" y="145"/>
                    </a:cubicBezTo>
                    <a:cubicBezTo>
                      <a:pt x="110" y="145"/>
                      <a:pt x="110" y="145"/>
                      <a:pt x="110" y="145"/>
                    </a:cubicBezTo>
                    <a:lnTo>
                      <a:pt x="110" y="108"/>
                    </a:lnTo>
                    <a:close/>
                    <a:moveTo>
                      <a:pt x="110" y="187"/>
                    </a:moveTo>
                    <a:cubicBezTo>
                      <a:pt x="110" y="151"/>
                      <a:pt x="110" y="151"/>
                      <a:pt x="110" y="151"/>
                    </a:cubicBezTo>
                    <a:cubicBezTo>
                      <a:pt x="136" y="151"/>
                      <a:pt x="136" y="151"/>
                      <a:pt x="136" y="151"/>
                    </a:cubicBezTo>
                    <a:cubicBezTo>
                      <a:pt x="129" y="171"/>
                      <a:pt x="117" y="182"/>
                      <a:pt x="110" y="187"/>
                    </a:cubicBezTo>
                    <a:close/>
                    <a:moveTo>
                      <a:pt x="133" y="184"/>
                    </a:moveTo>
                    <a:cubicBezTo>
                      <a:pt x="139" y="176"/>
                      <a:pt x="146" y="165"/>
                      <a:pt x="150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64" y="166"/>
                      <a:pt x="150" y="177"/>
                      <a:pt x="133" y="184"/>
                    </a:cubicBezTo>
                    <a:close/>
                    <a:moveTo>
                      <a:pt x="178" y="145"/>
                    </a:move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5" y="134"/>
                      <a:pt x="157" y="122"/>
                      <a:pt x="158" y="108"/>
                    </a:cubicBezTo>
                    <a:cubicBezTo>
                      <a:pt x="188" y="108"/>
                      <a:pt x="188" y="108"/>
                      <a:pt x="188" y="108"/>
                    </a:cubicBezTo>
                    <a:cubicBezTo>
                      <a:pt x="188" y="121"/>
                      <a:pt x="184" y="134"/>
                      <a:pt x="178" y="145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Freeform 36"/>
              <p:cNvSpPr>
                <a:spLocks noEditPoints="1"/>
              </p:cNvSpPr>
              <p:nvPr/>
            </p:nvSpPr>
            <p:spPr bwMode="auto">
              <a:xfrm>
                <a:off x="8232775" y="5187950"/>
                <a:ext cx="217488" cy="246063"/>
              </a:xfrm>
              <a:custGeom>
                <a:avLst/>
                <a:gdLst>
                  <a:gd name="T0" fmla="*/ 78 w 181"/>
                  <a:gd name="T1" fmla="*/ 0 h 206"/>
                  <a:gd name="T2" fmla="*/ 0 w 181"/>
                  <a:gd name="T3" fmla="*/ 36 h 206"/>
                  <a:gd name="T4" fmla="*/ 18 w 181"/>
                  <a:gd name="T5" fmla="*/ 41 h 206"/>
                  <a:gd name="T6" fmla="*/ 46 w 181"/>
                  <a:gd name="T7" fmla="*/ 24 h 206"/>
                  <a:gd name="T8" fmla="*/ 32 w 181"/>
                  <a:gd name="T9" fmla="*/ 48 h 206"/>
                  <a:gd name="T10" fmla="*/ 43 w 181"/>
                  <a:gd name="T11" fmla="*/ 56 h 206"/>
                  <a:gd name="T12" fmla="*/ 70 w 181"/>
                  <a:gd name="T13" fmla="*/ 18 h 206"/>
                  <a:gd name="T14" fmla="*/ 71 w 181"/>
                  <a:gd name="T15" fmla="*/ 18 h 206"/>
                  <a:gd name="T16" fmla="*/ 71 w 181"/>
                  <a:gd name="T17" fmla="*/ 58 h 206"/>
                  <a:gd name="T18" fmla="*/ 46 w 181"/>
                  <a:gd name="T19" fmla="*/ 58 h 206"/>
                  <a:gd name="T20" fmla="*/ 53 w 181"/>
                  <a:gd name="T21" fmla="*/ 64 h 206"/>
                  <a:gd name="T22" fmla="*/ 71 w 181"/>
                  <a:gd name="T23" fmla="*/ 64 h 206"/>
                  <a:gd name="T24" fmla="*/ 71 w 181"/>
                  <a:gd name="T25" fmla="*/ 88 h 206"/>
                  <a:gd name="T26" fmla="*/ 84 w 181"/>
                  <a:gd name="T27" fmla="*/ 124 h 206"/>
                  <a:gd name="T28" fmla="*/ 84 w 181"/>
                  <a:gd name="T29" fmla="*/ 107 h 206"/>
                  <a:gd name="T30" fmla="*/ 119 w 181"/>
                  <a:gd name="T31" fmla="*/ 107 h 206"/>
                  <a:gd name="T32" fmla="*/ 113 w 181"/>
                  <a:gd name="T33" fmla="*/ 144 h 206"/>
                  <a:gd name="T34" fmla="*/ 86 w 181"/>
                  <a:gd name="T35" fmla="*/ 144 h 206"/>
                  <a:gd name="T36" fmla="*/ 85 w 181"/>
                  <a:gd name="T37" fmla="*/ 151 h 206"/>
                  <a:gd name="T38" fmla="*/ 111 w 181"/>
                  <a:gd name="T39" fmla="*/ 151 h 206"/>
                  <a:gd name="T40" fmla="*/ 84 w 181"/>
                  <a:gd name="T41" fmla="*/ 187 h 206"/>
                  <a:gd name="T42" fmla="*/ 84 w 181"/>
                  <a:gd name="T43" fmla="*/ 159 h 206"/>
                  <a:gd name="T44" fmla="*/ 65 w 181"/>
                  <a:gd name="T45" fmla="*/ 205 h 206"/>
                  <a:gd name="T46" fmla="*/ 78 w 181"/>
                  <a:gd name="T47" fmla="*/ 206 h 206"/>
                  <a:gd name="T48" fmla="*/ 181 w 181"/>
                  <a:gd name="T49" fmla="*/ 103 h 206"/>
                  <a:gd name="T50" fmla="*/ 78 w 181"/>
                  <a:gd name="T51" fmla="*/ 0 h 206"/>
                  <a:gd name="T52" fmla="*/ 154 w 181"/>
                  <a:gd name="T53" fmla="*/ 64 h 206"/>
                  <a:gd name="T54" fmla="*/ 163 w 181"/>
                  <a:gd name="T55" fmla="*/ 101 h 206"/>
                  <a:gd name="T56" fmla="*/ 132 w 181"/>
                  <a:gd name="T57" fmla="*/ 101 h 206"/>
                  <a:gd name="T58" fmla="*/ 128 w 181"/>
                  <a:gd name="T59" fmla="*/ 64 h 206"/>
                  <a:gd name="T60" fmla="*/ 154 w 181"/>
                  <a:gd name="T61" fmla="*/ 64 h 206"/>
                  <a:gd name="T62" fmla="*/ 150 w 181"/>
                  <a:gd name="T63" fmla="*/ 58 h 206"/>
                  <a:gd name="T64" fmla="*/ 126 w 181"/>
                  <a:gd name="T65" fmla="*/ 58 h 206"/>
                  <a:gd name="T66" fmla="*/ 109 w 181"/>
                  <a:gd name="T67" fmla="*/ 23 h 206"/>
                  <a:gd name="T68" fmla="*/ 150 w 181"/>
                  <a:gd name="T69" fmla="*/ 58 h 206"/>
                  <a:gd name="T70" fmla="*/ 84 w 181"/>
                  <a:gd name="T71" fmla="*/ 18 h 206"/>
                  <a:gd name="T72" fmla="*/ 85 w 181"/>
                  <a:gd name="T73" fmla="*/ 18 h 206"/>
                  <a:gd name="T74" fmla="*/ 113 w 181"/>
                  <a:gd name="T75" fmla="*/ 58 h 206"/>
                  <a:gd name="T76" fmla="*/ 84 w 181"/>
                  <a:gd name="T77" fmla="*/ 58 h 206"/>
                  <a:gd name="T78" fmla="*/ 84 w 181"/>
                  <a:gd name="T79" fmla="*/ 18 h 206"/>
                  <a:gd name="T80" fmla="*/ 84 w 181"/>
                  <a:gd name="T81" fmla="*/ 101 h 206"/>
                  <a:gd name="T82" fmla="*/ 84 w 181"/>
                  <a:gd name="T83" fmla="*/ 64 h 206"/>
                  <a:gd name="T84" fmla="*/ 115 w 181"/>
                  <a:gd name="T85" fmla="*/ 64 h 206"/>
                  <a:gd name="T86" fmla="*/ 119 w 181"/>
                  <a:gd name="T87" fmla="*/ 101 h 206"/>
                  <a:gd name="T88" fmla="*/ 84 w 181"/>
                  <a:gd name="T89" fmla="*/ 101 h 206"/>
                  <a:gd name="T90" fmla="*/ 107 w 181"/>
                  <a:gd name="T91" fmla="*/ 183 h 206"/>
                  <a:gd name="T92" fmla="*/ 125 w 181"/>
                  <a:gd name="T93" fmla="*/ 151 h 206"/>
                  <a:gd name="T94" fmla="*/ 148 w 181"/>
                  <a:gd name="T95" fmla="*/ 151 h 206"/>
                  <a:gd name="T96" fmla="*/ 107 w 181"/>
                  <a:gd name="T97" fmla="*/ 183 h 206"/>
                  <a:gd name="T98" fmla="*/ 152 w 181"/>
                  <a:gd name="T99" fmla="*/ 144 h 206"/>
                  <a:gd name="T100" fmla="*/ 127 w 181"/>
                  <a:gd name="T101" fmla="*/ 144 h 206"/>
                  <a:gd name="T102" fmla="*/ 132 w 181"/>
                  <a:gd name="T103" fmla="*/ 107 h 206"/>
                  <a:gd name="T104" fmla="*/ 163 w 181"/>
                  <a:gd name="T105" fmla="*/ 107 h 206"/>
                  <a:gd name="T106" fmla="*/ 152 w 181"/>
                  <a:gd name="T107" fmla="*/ 1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1" h="206">
                    <a:moveTo>
                      <a:pt x="78" y="0"/>
                    </a:moveTo>
                    <a:cubicBezTo>
                      <a:pt x="46" y="0"/>
                      <a:pt x="18" y="14"/>
                      <a:pt x="0" y="36"/>
                    </a:cubicBezTo>
                    <a:cubicBezTo>
                      <a:pt x="6" y="37"/>
                      <a:pt x="12" y="39"/>
                      <a:pt x="18" y="41"/>
                    </a:cubicBezTo>
                    <a:cubicBezTo>
                      <a:pt x="26" y="34"/>
                      <a:pt x="36" y="28"/>
                      <a:pt x="46" y="24"/>
                    </a:cubicBezTo>
                    <a:cubicBezTo>
                      <a:pt x="41" y="30"/>
                      <a:pt x="36" y="38"/>
                      <a:pt x="32" y="48"/>
                    </a:cubicBezTo>
                    <a:cubicBezTo>
                      <a:pt x="36" y="50"/>
                      <a:pt x="40" y="53"/>
                      <a:pt x="43" y="56"/>
                    </a:cubicBezTo>
                    <a:cubicBezTo>
                      <a:pt x="51" y="35"/>
                      <a:pt x="62" y="24"/>
                      <a:pt x="70" y="18"/>
                    </a:cubicBezTo>
                    <a:cubicBezTo>
                      <a:pt x="70" y="18"/>
                      <a:pt x="71" y="18"/>
                      <a:pt x="71" y="1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8" y="60"/>
                      <a:pt x="51" y="62"/>
                      <a:pt x="53" y="64"/>
                    </a:cubicBezTo>
                    <a:cubicBezTo>
                      <a:pt x="71" y="64"/>
                      <a:pt x="71" y="64"/>
                      <a:pt x="71" y="64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8" y="99"/>
                      <a:pt x="82" y="111"/>
                      <a:pt x="84" y="124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9" y="122"/>
                      <a:pt x="117" y="134"/>
                      <a:pt x="113" y="144"/>
                    </a:cubicBezTo>
                    <a:cubicBezTo>
                      <a:pt x="86" y="144"/>
                      <a:pt x="86" y="144"/>
                      <a:pt x="86" y="144"/>
                    </a:cubicBezTo>
                    <a:cubicBezTo>
                      <a:pt x="86" y="147"/>
                      <a:pt x="85" y="149"/>
                      <a:pt x="85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3" y="171"/>
                      <a:pt x="92" y="182"/>
                      <a:pt x="84" y="187"/>
                    </a:cubicBezTo>
                    <a:cubicBezTo>
                      <a:pt x="84" y="159"/>
                      <a:pt x="84" y="159"/>
                      <a:pt x="84" y="159"/>
                    </a:cubicBezTo>
                    <a:cubicBezTo>
                      <a:pt x="81" y="176"/>
                      <a:pt x="75" y="192"/>
                      <a:pt x="65" y="205"/>
                    </a:cubicBezTo>
                    <a:cubicBezTo>
                      <a:pt x="69" y="206"/>
                      <a:pt x="73" y="206"/>
                      <a:pt x="78" y="206"/>
                    </a:cubicBezTo>
                    <a:cubicBezTo>
                      <a:pt x="135" y="206"/>
                      <a:pt x="181" y="160"/>
                      <a:pt x="181" y="103"/>
                    </a:cubicBezTo>
                    <a:cubicBezTo>
                      <a:pt x="181" y="46"/>
                      <a:pt x="135" y="0"/>
                      <a:pt x="78" y="0"/>
                    </a:cubicBezTo>
                    <a:close/>
                    <a:moveTo>
                      <a:pt x="154" y="64"/>
                    </a:moveTo>
                    <a:cubicBezTo>
                      <a:pt x="160" y="75"/>
                      <a:pt x="163" y="88"/>
                      <a:pt x="163" y="101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2" y="87"/>
                      <a:pt x="131" y="75"/>
                      <a:pt x="128" y="64"/>
                    </a:cubicBezTo>
                    <a:lnTo>
                      <a:pt x="154" y="64"/>
                    </a:lnTo>
                    <a:close/>
                    <a:moveTo>
                      <a:pt x="150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2" y="43"/>
                      <a:pt x="116" y="32"/>
                      <a:pt x="109" y="23"/>
                    </a:cubicBezTo>
                    <a:cubicBezTo>
                      <a:pt x="126" y="30"/>
                      <a:pt x="141" y="42"/>
                      <a:pt x="150" y="58"/>
                    </a:cubicBezTo>
                    <a:close/>
                    <a:moveTo>
                      <a:pt x="84" y="18"/>
                    </a:moveTo>
                    <a:cubicBezTo>
                      <a:pt x="85" y="18"/>
                      <a:pt x="85" y="18"/>
                      <a:pt x="85" y="18"/>
                    </a:cubicBezTo>
                    <a:cubicBezTo>
                      <a:pt x="93" y="24"/>
                      <a:pt x="105" y="36"/>
                      <a:pt x="113" y="58"/>
                    </a:cubicBezTo>
                    <a:cubicBezTo>
                      <a:pt x="84" y="58"/>
                      <a:pt x="84" y="58"/>
                      <a:pt x="84" y="58"/>
                    </a:cubicBezTo>
                    <a:lnTo>
                      <a:pt x="84" y="18"/>
                    </a:lnTo>
                    <a:close/>
                    <a:moveTo>
                      <a:pt x="84" y="101"/>
                    </a:moveTo>
                    <a:cubicBezTo>
                      <a:pt x="84" y="64"/>
                      <a:pt x="84" y="64"/>
                      <a:pt x="84" y="64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117" y="75"/>
                      <a:pt x="119" y="87"/>
                      <a:pt x="119" y="101"/>
                    </a:cubicBezTo>
                    <a:lnTo>
                      <a:pt x="84" y="101"/>
                    </a:lnTo>
                    <a:close/>
                    <a:moveTo>
                      <a:pt x="107" y="183"/>
                    </a:moveTo>
                    <a:cubicBezTo>
                      <a:pt x="114" y="175"/>
                      <a:pt x="120" y="165"/>
                      <a:pt x="125" y="151"/>
                    </a:cubicBezTo>
                    <a:cubicBezTo>
                      <a:pt x="148" y="151"/>
                      <a:pt x="148" y="151"/>
                      <a:pt x="148" y="151"/>
                    </a:cubicBezTo>
                    <a:cubicBezTo>
                      <a:pt x="138" y="165"/>
                      <a:pt x="124" y="177"/>
                      <a:pt x="107" y="183"/>
                    </a:cubicBezTo>
                    <a:close/>
                    <a:moveTo>
                      <a:pt x="152" y="144"/>
                    </a:moveTo>
                    <a:cubicBezTo>
                      <a:pt x="127" y="144"/>
                      <a:pt x="127" y="144"/>
                      <a:pt x="127" y="144"/>
                    </a:cubicBezTo>
                    <a:cubicBezTo>
                      <a:pt x="130" y="134"/>
                      <a:pt x="132" y="122"/>
                      <a:pt x="132" y="107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2" y="121"/>
                      <a:pt x="159" y="133"/>
                      <a:pt x="152" y="144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37"/>
              <p:cNvSpPr>
                <a:spLocks noEditPoints="1"/>
              </p:cNvSpPr>
              <p:nvPr/>
            </p:nvSpPr>
            <p:spPr bwMode="auto">
              <a:xfrm>
                <a:off x="7658100" y="5180013"/>
                <a:ext cx="195263" cy="306388"/>
              </a:xfrm>
              <a:custGeom>
                <a:avLst/>
                <a:gdLst>
                  <a:gd name="T0" fmla="*/ 0 w 164"/>
                  <a:gd name="T1" fmla="*/ 126 h 255"/>
                  <a:gd name="T2" fmla="*/ 81 w 164"/>
                  <a:gd name="T3" fmla="*/ 0 h 255"/>
                  <a:gd name="T4" fmla="*/ 164 w 164"/>
                  <a:gd name="T5" fmla="*/ 125 h 255"/>
                  <a:gd name="T6" fmla="*/ 81 w 164"/>
                  <a:gd name="T7" fmla="*/ 255 h 255"/>
                  <a:gd name="T8" fmla="*/ 0 w 164"/>
                  <a:gd name="T9" fmla="*/ 126 h 255"/>
                  <a:gd name="T10" fmla="*/ 116 w 164"/>
                  <a:gd name="T11" fmla="*/ 127 h 255"/>
                  <a:gd name="T12" fmla="*/ 83 w 164"/>
                  <a:gd name="T13" fmla="*/ 37 h 255"/>
                  <a:gd name="T14" fmla="*/ 48 w 164"/>
                  <a:gd name="T15" fmla="*/ 127 h 255"/>
                  <a:gd name="T16" fmla="*/ 83 w 164"/>
                  <a:gd name="T17" fmla="*/ 217 h 255"/>
                  <a:gd name="T18" fmla="*/ 116 w 164"/>
                  <a:gd name="T19" fmla="*/ 127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5">
                    <a:moveTo>
                      <a:pt x="0" y="126"/>
                    </a:moveTo>
                    <a:cubicBezTo>
                      <a:pt x="0" y="36"/>
                      <a:pt x="30" y="0"/>
                      <a:pt x="81" y="0"/>
                    </a:cubicBezTo>
                    <a:cubicBezTo>
                      <a:pt x="133" y="0"/>
                      <a:pt x="164" y="36"/>
                      <a:pt x="164" y="125"/>
                    </a:cubicBezTo>
                    <a:cubicBezTo>
                      <a:pt x="164" y="214"/>
                      <a:pt x="133" y="255"/>
                      <a:pt x="81" y="255"/>
                    </a:cubicBezTo>
                    <a:cubicBezTo>
                      <a:pt x="30" y="255"/>
                      <a:pt x="0" y="216"/>
                      <a:pt x="0" y="126"/>
                    </a:cubicBezTo>
                    <a:close/>
                    <a:moveTo>
                      <a:pt x="116" y="127"/>
                    </a:moveTo>
                    <a:cubicBezTo>
                      <a:pt x="116" y="61"/>
                      <a:pt x="105" y="37"/>
                      <a:pt x="83" y="37"/>
                    </a:cubicBezTo>
                    <a:cubicBezTo>
                      <a:pt x="60" y="37"/>
                      <a:pt x="48" y="61"/>
                      <a:pt x="48" y="127"/>
                    </a:cubicBezTo>
                    <a:cubicBezTo>
                      <a:pt x="48" y="193"/>
                      <a:pt x="60" y="217"/>
                      <a:pt x="83" y="217"/>
                    </a:cubicBezTo>
                    <a:cubicBezTo>
                      <a:pt x="105" y="217"/>
                      <a:pt x="116" y="192"/>
                      <a:pt x="116" y="127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38"/>
              <p:cNvSpPr/>
              <p:nvPr/>
            </p:nvSpPr>
            <p:spPr bwMode="auto">
              <a:xfrm>
                <a:off x="7861300" y="5180013"/>
                <a:ext cx="193675" cy="295275"/>
              </a:xfrm>
              <a:custGeom>
                <a:avLst/>
                <a:gdLst>
                  <a:gd name="T0" fmla="*/ 0 w 162"/>
                  <a:gd name="T1" fmla="*/ 246 h 246"/>
                  <a:gd name="T2" fmla="*/ 72 w 162"/>
                  <a:gd name="T3" fmla="*/ 128 h 246"/>
                  <a:gd name="T4" fmla="*/ 116 w 162"/>
                  <a:gd name="T5" fmla="*/ 71 h 246"/>
                  <a:gd name="T6" fmla="*/ 83 w 162"/>
                  <a:gd name="T7" fmla="*/ 40 h 246"/>
                  <a:gd name="T8" fmla="*/ 48 w 162"/>
                  <a:gd name="T9" fmla="*/ 82 h 246"/>
                  <a:gd name="T10" fmla="*/ 3 w 162"/>
                  <a:gd name="T11" fmla="*/ 82 h 246"/>
                  <a:gd name="T12" fmla="*/ 81 w 162"/>
                  <a:gd name="T13" fmla="*/ 0 h 246"/>
                  <a:gd name="T14" fmla="*/ 162 w 162"/>
                  <a:gd name="T15" fmla="*/ 69 h 246"/>
                  <a:gd name="T16" fmla="*/ 93 w 162"/>
                  <a:gd name="T17" fmla="*/ 163 h 246"/>
                  <a:gd name="T18" fmla="*/ 59 w 162"/>
                  <a:gd name="T19" fmla="*/ 206 h 246"/>
                  <a:gd name="T20" fmla="*/ 162 w 162"/>
                  <a:gd name="T21" fmla="*/ 206 h 246"/>
                  <a:gd name="T22" fmla="*/ 162 w 162"/>
                  <a:gd name="T23" fmla="*/ 246 h 246"/>
                  <a:gd name="T24" fmla="*/ 0 w 162"/>
                  <a:gd name="T2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246">
                    <a:moveTo>
                      <a:pt x="0" y="246"/>
                    </a:moveTo>
                    <a:cubicBezTo>
                      <a:pt x="0" y="202"/>
                      <a:pt x="10" y="172"/>
                      <a:pt x="72" y="128"/>
                    </a:cubicBezTo>
                    <a:cubicBezTo>
                      <a:pt x="106" y="103"/>
                      <a:pt x="116" y="91"/>
                      <a:pt x="116" y="71"/>
                    </a:cubicBezTo>
                    <a:cubicBezTo>
                      <a:pt x="116" y="47"/>
                      <a:pt x="101" y="40"/>
                      <a:pt x="83" y="40"/>
                    </a:cubicBezTo>
                    <a:cubicBezTo>
                      <a:pt x="62" y="40"/>
                      <a:pt x="48" y="50"/>
                      <a:pt x="48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31"/>
                      <a:pt x="32" y="0"/>
                      <a:pt x="81" y="0"/>
                    </a:cubicBezTo>
                    <a:cubicBezTo>
                      <a:pt x="129" y="0"/>
                      <a:pt x="162" y="22"/>
                      <a:pt x="162" y="69"/>
                    </a:cubicBezTo>
                    <a:cubicBezTo>
                      <a:pt x="162" y="106"/>
                      <a:pt x="144" y="127"/>
                      <a:pt x="93" y="163"/>
                    </a:cubicBezTo>
                    <a:cubicBezTo>
                      <a:pt x="74" y="176"/>
                      <a:pt x="60" y="194"/>
                      <a:pt x="59" y="206"/>
                    </a:cubicBezTo>
                    <a:cubicBezTo>
                      <a:pt x="162" y="206"/>
                      <a:pt x="162" y="206"/>
                      <a:pt x="162" y="206"/>
                    </a:cubicBezTo>
                    <a:cubicBezTo>
                      <a:pt x="162" y="246"/>
                      <a:pt x="162" y="246"/>
                      <a:pt x="162" y="246"/>
                    </a:cubicBezTo>
                    <a:lnTo>
                      <a:pt x="0" y="246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Rectangle 39"/>
              <p:cNvSpPr>
                <a:spLocks noChangeArrowheads="1"/>
              </p:cNvSpPr>
              <p:nvPr/>
            </p:nvSpPr>
            <p:spPr bwMode="auto">
              <a:xfrm>
                <a:off x="7680325" y="5521325"/>
                <a:ext cx="782638" cy="11113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3" name="文本框 125"/>
            <p:cNvSpPr txBox="1"/>
            <p:nvPr/>
          </p:nvSpPr>
          <p:spPr>
            <a:xfrm>
              <a:off x="4885980" y="5070080"/>
              <a:ext cx="1178684" cy="396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权益目录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4082783" y="3971420"/>
            <a:ext cx="1123727" cy="1123727"/>
            <a:chOff x="3686849" y="3504273"/>
            <a:chExt cx="1317397" cy="1317397"/>
          </a:xfrm>
        </p:grpSpPr>
        <p:sp>
          <p:nvSpPr>
            <p:cNvPr id="230" name="椭圆 229"/>
            <p:cNvSpPr/>
            <p:nvPr/>
          </p:nvSpPr>
          <p:spPr>
            <a:xfrm>
              <a:off x="3686849" y="3504273"/>
              <a:ext cx="1317397" cy="13173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1" name="组合 230"/>
            <p:cNvGrpSpPr/>
            <p:nvPr/>
          </p:nvGrpSpPr>
          <p:grpSpPr>
            <a:xfrm>
              <a:off x="4030549" y="3682544"/>
              <a:ext cx="684634" cy="308432"/>
              <a:chOff x="6365875" y="3994150"/>
              <a:chExt cx="785813" cy="354013"/>
            </a:xfrm>
          </p:grpSpPr>
          <p:sp>
            <p:nvSpPr>
              <p:cNvPr id="233" name="Oval 23"/>
              <p:cNvSpPr>
                <a:spLocks noChangeArrowheads="1"/>
              </p:cNvSpPr>
              <p:nvPr/>
            </p:nvSpPr>
            <p:spPr bwMode="auto">
              <a:xfrm>
                <a:off x="6897687" y="4006850"/>
                <a:ext cx="122238" cy="1206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24"/>
              <p:cNvSpPr>
                <a:spLocks noEditPoints="1"/>
              </p:cNvSpPr>
              <p:nvPr/>
            </p:nvSpPr>
            <p:spPr bwMode="auto">
              <a:xfrm>
                <a:off x="6981825" y="4143375"/>
                <a:ext cx="111125" cy="142875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Freeform 25"/>
              <p:cNvSpPr/>
              <p:nvPr/>
            </p:nvSpPr>
            <p:spPr bwMode="auto">
              <a:xfrm>
                <a:off x="6826250" y="4143375"/>
                <a:ext cx="111125" cy="142875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26"/>
              <p:cNvSpPr/>
              <p:nvPr/>
            </p:nvSpPr>
            <p:spPr bwMode="auto">
              <a:xfrm>
                <a:off x="6929437" y="4141788"/>
                <a:ext cx="57150" cy="142875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Freeform 27"/>
              <p:cNvSpPr>
                <a:spLocks noEditPoints="1"/>
              </p:cNvSpPr>
              <p:nvPr/>
            </p:nvSpPr>
            <p:spPr bwMode="auto">
              <a:xfrm>
                <a:off x="6424612" y="3994150"/>
                <a:ext cx="196850" cy="304800"/>
              </a:xfrm>
              <a:custGeom>
                <a:avLst/>
                <a:gdLst>
                  <a:gd name="T0" fmla="*/ 0 w 164"/>
                  <a:gd name="T1" fmla="*/ 126 h 255"/>
                  <a:gd name="T2" fmla="*/ 81 w 164"/>
                  <a:gd name="T3" fmla="*/ 0 h 255"/>
                  <a:gd name="T4" fmla="*/ 164 w 164"/>
                  <a:gd name="T5" fmla="*/ 125 h 255"/>
                  <a:gd name="T6" fmla="*/ 81 w 164"/>
                  <a:gd name="T7" fmla="*/ 255 h 255"/>
                  <a:gd name="T8" fmla="*/ 0 w 164"/>
                  <a:gd name="T9" fmla="*/ 126 h 255"/>
                  <a:gd name="T10" fmla="*/ 116 w 164"/>
                  <a:gd name="T11" fmla="*/ 127 h 255"/>
                  <a:gd name="T12" fmla="*/ 82 w 164"/>
                  <a:gd name="T13" fmla="*/ 37 h 255"/>
                  <a:gd name="T14" fmla="*/ 48 w 164"/>
                  <a:gd name="T15" fmla="*/ 127 h 255"/>
                  <a:gd name="T16" fmla="*/ 82 w 164"/>
                  <a:gd name="T17" fmla="*/ 217 h 255"/>
                  <a:gd name="T18" fmla="*/ 116 w 164"/>
                  <a:gd name="T19" fmla="*/ 127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5">
                    <a:moveTo>
                      <a:pt x="0" y="126"/>
                    </a:moveTo>
                    <a:cubicBezTo>
                      <a:pt x="0" y="36"/>
                      <a:pt x="29" y="0"/>
                      <a:pt x="81" y="0"/>
                    </a:cubicBezTo>
                    <a:cubicBezTo>
                      <a:pt x="132" y="0"/>
                      <a:pt x="164" y="36"/>
                      <a:pt x="164" y="125"/>
                    </a:cubicBezTo>
                    <a:cubicBezTo>
                      <a:pt x="164" y="214"/>
                      <a:pt x="132" y="255"/>
                      <a:pt x="81" y="255"/>
                    </a:cubicBezTo>
                    <a:cubicBezTo>
                      <a:pt x="29" y="255"/>
                      <a:pt x="0" y="216"/>
                      <a:pt x="0" y="126"/>
                    </a:cubicBezTo>
                    <a:close/>
                    <a:moveTo>
                      <a:pt x="116" y="127"/>
                    </a:moveTo>
                    <a:cubicBezTo>
                      <a:pt x="116" y="61"/>
                      <a:pt x="105" y="37"/>
                      <a:pt x="82" y="37"/>
                    </a:cubicBezTo>
                    <a:cubicBezTo>
                      <a:pt x="60" y="37"/>
                      <a:pt x="48" y="61"/>
                      <a:pt x="48" y="127"/>
                    </a:cubicBezTo>
                    <a:cubicBezTo>
                      <a:pt x="48" y="193"/>
                      <a:pt x="60" y="217"/>
                      <a:pt x="82" y="217"/>
                    </a:cubicBezTo>
                    <a:cubicBezTo>
                      <a:pt x="105" y="217"/>
                      <a:pt x="116" y="192"/>
                      <a:pt x="116" y="127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6627812" y="4002088"/>
                <a:ext cx="115888" cy="287338"/>
              </a:xfrm>
              <a:custGeom>
                <a:avLst/>
                <a:gdLst>
                  <a:gd name="T0" fmla="*/ 49 w 96"/>
                  <a:gd name="T1" fmla="*/ 239 h 239"/>
                  <a:gd name="T2" fmla="*/ 49 w 96"/>
                  <a:gd name="T3" fmla="*/ 74 h 239"/>
                  <a:gd name="T4" fmla="*/ 0 w 96"/>
                  <a:gd name="T5" fmla="*/ 74 h 239"/>
                  <a:gd name="T6" fmla="*/ 0 w 96"/>
                  <a:gd name="T7" fmla="*/ 42 h 239"/>
                  <a:gd name="T8" fmla="*/ 58 w 96"/>
                  <a:gd name="T9" fmla="*/ 0 h 239"/>
                  <a:gd name="T10" fmla="*/ 96 w 96"/>
                  <a:gd name="T11" fmla="*/ 0 h 239"/>
                  <a:gd name="T12" fmla="*/ 96 w 96"/>
                  <a:gd name="T13" fmla="*/ 239 h 239"/>
                  <a:gd name="T14" fmla="*/ 49 w 96"/>
                  <a:gd name="T15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239">
                    <a:moveTo>
                      <a:pt x="49" y="239"/>
                    </a:moveTo>
                    <a:cubicBezTo>
                      <a:pt x="49" y="74"/>
                      <a:pt x="49" y="74"/>
                      <a:pt x="49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1" y="42"/>
                      <a:pt x="55" y="28"/>
                      <a:pt x="5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239"/>
                      <a:pt x="96" y="239"/>
                      <a:pt x="96" y="239"/>
                    </a:cubicBezTo>
                    <a:lnTo>
                      <a:pt x="49" y="239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Rectangle 29"/>
              <p:cNvSpPr>
                <a:spLocks noChangeArrowheads="1"/>
              </p:cNvSpPr>
              <p:nvPr/>
            </p:nvSpPr>
            <p:spPr bwMode="auto">
              <a:xfrm>
                <a:off x="6365875" y="4338638"/>
                <a:ext cx="785813" cy="9525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2" name="文本框 126"/>
            <p:cNvSpPr txBox="1"/>
            <p:nvPr/>
          </p:nvSpPr>
          <p:spPr>
            <a:xfrm>
              <a:off x="3749382" y="4006212"/>
              <a:ext cx="1178681" cy="396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权益发布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7227587" y="3775270"/>
            <a:ext cx="1123727" cy="1123727"/>
            <a:chOff x="7373645" y="3274315"/>
            <a:chExt cx="1317397" cy="1317397"/>
          </a:xfrm>
        </p:grpSpPr>
        <p:sp>
          <p:nvSpPr>
            <p:cNvPr id="241" name="椭圆 240"/>
            <p:cNvSpPr/>
            <p:nvPr/>
          </p:nvSpPr>
          <p:spPr>
            <a:xfrm>
              <a:off x="7373645" y="3274315"/>
              <a:ext cx="1317397" cy="13173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2" name="组合 241"/>
            <p:cNvGrpSpPr/>
            <p:nvPr/>
          </p:nvGrpSpPr>
          <p:grpSpPr>
            <a:xfrm>
              <a:off x="7666707" y="3437737"/>
              <a:ext cx="715062" cy="308432"/>
              <a:chOff x="10539412" y="3713163"/>
              <a:chExt cx="820738" cy="354013"/>
            </a:xfrm>
          </p:grpSpPr>
          <p:sp>
            <p:nvSpPr>
              <p:cNvPr id="244" name="Freeform 40"/>
              <p:cNvSpPr>
                <a:spLocks noEditPoints="1"/>
              </p:cNvSpPr>
              <p:nvPr/>
            </p:nvSpPr>
            <p:spPr bwMode="auto">
              <a:xfrm>
                <a:off x="11082337" y="3727450"/>
                <a:ext cx="277813" cy="276225"/>
              </a:xfrm>
              <a:custGeom>
                <a:avLst/>
                <a:gdLst>
                  <a:gd name="T0" fmla="*/ 116 w 231"/>
                  <a:gd name="T1" fmla="*/ 0 h 231"/>
                  <a:gd name="T2" fmla="*/ 0 w 231"/>
                  <a:gd name="T3" fmla="*/ 116 h 231"/>
                  <a:gd name="T4" fmla="*/ 116 w 231"/>
                  <a:gd name="T5" fmla="*/ 231 h 231"/>
                  <a:gd name="T6" fmla="*/ 231 w 231"/>
                  <a:gd name="T7" fmla="*/ 116 h 231"/>
                  <a:gd name="T8" fmla="*/ 116 w 231"/>
                  <a:gd name="T9" fmla="*/ 0 h 231"/>
                  <a:gd name="T10" fmla="*/ 116 w 231"/>
                  <a:gd name="T11" fmla="*/ 212 h 231"/>
                  <a:gd name="T12" fmla="*/ 20 w 231"/>
                  <a:gd name="T13" fmla="*/ 116 h 231"/>
                  <a:gd name="T14" fmla="*/ 116 w 231"/>
                  <a:gd name="T15" fmla="*/ 20 h 231"/>
                  <a:gd name="T16" fmla="*/ 212 w 231"/>
                  <a:gd name="T17" fmla="*/ 116 h 231"/>
                  <a:gd name="T18" fmla="*/ 116 w 231"/>
                  <a:gd name="T19" fmla="*/ 2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" h="231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79"/>
                      <a:pt x="52" y="231"/>
                      <a:pt x="116" y="231"/>
                    </a:cubicBezTo>
                    <a:cubicBezTo>
                      <a:pt x="179" y="231"/>
                      <a:pt x="231" y="179"/>
                      <a:pt x="231" y="116"/>
                    </a:cubicBezTo>
                    <a:cubicBezTo>
                      <a:pt x="231" y="52"/>
                      <a:pt x="179" y="0"/>
                      <a:pt x="116" y="0"/>
                    </a:cubicBezTo>
                    <a:close/>
                    <a:moveTo>
                      <a:pt x="116" y="212"/>
                    </a:moveTo>
                    <a:cubicBezTo>
                      <a:pt x="63" y="212"/>
                      <a:pt x="20" y="169"/>
                      <a:pt x="20" y="116"/>
                    </a:cubicBezTo>
                    <a:cubicBezTo>
                      <a:pt x="20" y="63"/>
                      <a:pt x="63" y="20"/>
                      <a:pt x="116" y="20"/>
                    </a:cubicBezTo>
                    <a:cubicBezTo>
                      <a:pt x="169" y="20"/>
                      <a:pt x="212" y="63"/>
                      <a:pt x="212" y="116"/>
                    </a:cubicBezTo>
                    <a:cubicBezTo>
                      <a:pt x="212" y="169"/>
                      <a:pt x="169" y="212"/>
                      <a:pt x="116" y="21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Freeform 41"/>
              <p:cNvSpPr/>
              <p:nvPr/>
            </p:nvSpPr>
            <p:spPr bwMode="auto">
              <a:xfrm>
                <a:off x="11171237" y="3792538"/>
                <a:ext cx="114300" cy="88900"/>
              </a:xfrm>
              <a:custGeom>
                <a:avLst/>
                <a:gdLst>
                  <a:gd name="T0" fmla="*/ 94 w 96"/>
                  <a:gd name="T1" fmla="*/ 2 h 73"/>
                  <a:gd name="T2" fmla="*/ 86 w 96"/>
                  <a:gd name="T3" fmla="*/ 3 h 73"/>
                  <a:gd name="T4" fmla="*/ 41 w 96"/>
                  <a:gd name="T5" fmla="*/ 60 h 73"/>
                  <a:gd name="T6" fmla="*/ 9 w 96"/>
                  <a:gd name="T7" fmla="*/ 43 h 73"/>
                  <a:gd name="T8" fmla="*/ 1 w 96"/>
                  <a:gd name="T9" fmla="*/ 46 h 73"/>
                  <a:gd name="T10" fmla="*/ 4 w 96"/>
                  <a:gd name="T11" fmla="*/ 53 h 73"/>
                  <a:gd name="T12" fmla="*/ 39 w 96"/>
                  <a:gd name="T13" fmla="*/ 71 h 73"/>
                  <a:gd name="T14" fmla="*/ 39 w 96"/>
                  <a:gd name="T15" fmla="*/ 71 h 73"/>
                  <a:gd name="T16" fmla="*/ 47 w 96"/>
                  <a:gd name="T17" fmla="*/ 70 h 73"/>
                  <a:gd name="T18" fmla="*/ 95 w 96"/>
                  <a:gd name="T19" fmla="*/ 10 h 73"/>
                  <a:gd name="T20" fmla="*/ 94 w 96"/>
                  <a:gd name="T21" fmla="*/ 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73">
                    <a:moveTo>
                      <a:pt x="94" y="2"/>
                    </a:moveTo>
                    <a:cubicBezTo>
                      <a:pt x="91" y="0"/>
                      <a:pt x="88" y="1"/>
                      <a:pt x="86" y="3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6" y="42"/>
                      <a:pt x="3" y="43"/>
                      <a:pt x="1" y="46"/>
                    </a:cubicBezTo>
                    <a:cubicBezTo>
                      <a:pt x="0" y="48"/>
                      <a:pt x="1" y="52"/>
                      <a:pt x="4" y="53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1" y="73"/>
                      <a:pt x="45" y="73"/>
                      <a:pt x="47" y="7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6" y="8"/>
                      <a:pt x="96" y="4"/>
                      <a:pt x="94" y="2"/>
                    </a:cubicBezTo>
                    <a:close/>
                  </a:path>
                </a:pathLst>
              </a:custGeom>
              <a:solidFill>
                <a:srgbClr val="18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42"/>
              <p:cNvSpPr/>
              <p:nvPr/>
            </p:nvSpPr>
            <p:spPr bwMode="auto">
              <a:xfrm>
                <a:off x="11303000" y="3860800"/>
                <a:ext cx="25400" cy="12700"/>
              </a:xfrm>
              <a:custGeom>
                <a:avLst/>
                <a:gdLst>
                  <a:gd name="T0" fmla="*/ 6 w 21"/>
                  <a:gd name="T1" fmla="*/ 11 h 11"/>
                  <a:gd name="T2" fmla="*/ 0 w 21"/>
                  <a:gd name="T3" fmla="*/ 6 h 11"/>
                  <a:gd name="T4" fmla="*/ 6 w 21"/>
                  <a:gd name="T5" fmla="*/ 0 h 11"/>
                  <a:gd name="T6" fmla="*/ 15 w 21"/>
                  <a:gd name="T7" fmla="*/ 0 h 11"/>
                  <a:gd name="T8" fmla="*/ 21 w 21"/>
                  <a:gd name="T9" fmla="*/ 6 h 11"/>
                  <a:gd name="T10" fmla="*/ 15 w 21"/>
                  <a:gd name="T11" fmla="*/ 11 h 11"/>
                  <a:gd name="T12" fmla="*/ 6 w 21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6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1" y="3"/>
                      <a:pt x="21" y="6"/>
                    </a:cubicBezTo>
                    <a:cubicBezTo>
                      <a:pt x="21" y="9"/>
                      <a:pt x="18" y="11"/>
                      <a:pt x="15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18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Freeform 43"/>
              <p:cNvSpPr/>
              <p:nvPr/>
            </p:nvSpPr>
            <p:spPr bwMode="auto">
              <a:xfrm>
                <a:off x="11114087" y="3857625"/>
                <a:ext cx="23813" cy="14288"/>
              </a:xfrm>
              <a:custGeom>
                <a:avLst/>
                <a:gdLst>
                  <a:gd name="T0" fmla="*/ 5 w 20"/>
                  <a:gd name="T1" fmla="*/ 11 h 11"/>
                  <a:gd name="T2" fmla="*/ 0 w 20"/>
                  <a:gd name="T3" fmla="*/ 6 h 11"/>
                  <a:gd name="T4" fmla="*/ 5 w 20"/>
                  <a:gd name="T5" fmla="*/ 0 h 11"/>
                  <a:gd name="T6" fmla="*/ 15 w 20"/>
                  <a:gd name="T7" fmla="*/ 0 h 11"/>
                  <a:gd name="T8" fmla="*/ 20 w 20"/>
                  <a:gd name="T9" fmla="*/ 6 h 11"/>
                  <a:gd name="T10" fmla="*/ 15 w 20"/>
                  <a:gd name="T11" fmla="*/ 11 h 11"/>
                  <a:gd name="T12" fmla="*/ 5 w 20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3"/>
                      <a:pt x="20" y="6"/>
                    </a:cubicBezTo>
                    <a:cubicBezTo>
                      <a:pt x="20" y="9"/>
                      <a:pt x="18" y="11"/>
                      <a:pt x="15" y="11"/>
                    </a:cubicBez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18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44"/>
              <p:cNvSpPr/>
              <p:nvPr/>
            </p:nvSpPr>
            <p:spPr bwMode="auto">
              <a:xfrm>
                <a:off x="11212512" y="3948113"/>
                <a:ext cx="12700" cy="25400"/>
              </a:xfrm>
              <a:custGeom>
                <a:avLst/>
                <a:gdLst>
                  <a:gd name="T0" fmla="*/ 0 w 11"/>
                  <a:gd name="T1" fmla="*/ 5 h 21"/>
                  <a:gd name="T2" fmla="*/ 6 w 11"/>
                  <a:gd name="T3" fmla="*/ 0 h 21"/>
                  <a:gd name="T4" fmla="*/ 11 w 11"/>
                  <a:gd name="T5" fmla="*/ 6 h 21"/>
                  <a:gd name="T6" fmla="*/ 11 w 11"/>
                  <a:gd name="T7" fmla="*/ 15 h 21"/>
                  <a:gd name="T8" fmla="*/ 6 w 11"/>
                  <a:gd name="T9" fmla="*/ 21 h 21"/>
                  <a:gd name="T10" fmla="*/ 0 w 11"/>
                  <a:gd name="T11" fmla="*/ 15 h 21"/>
                  <a:gd name="T12" fmla="*/ 0 w 11"/>
                  <a:gd name="T13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1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8"/>
                      <a:pt x="9" y="21"/>
                      <a:pt x="6" y="21"/>
                    </a:cubicBezTo>
                    <a:cubicBezTo>
                      <a:pt x="3" y="21"/>
                      <a:pt x="0" y="18"/>
                      <a:pt x="0" y="15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18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Freeform 45"/>
              <p:cNvSpPr/>
              <p:nvPr/>
            </p:nvSpPr>
            <p:spPr bwMode="auto">
              <a:xfrm>
                <a:off x="11215687" y="3757613"/>
                <a:ext cx="12700" cy="25400"/>
              </a:xfrm>
              <a:custGeom>
                <a:avLst/>
                <a:gdLst>
                  <a:gd name="T0" fmla="*/ 0 w 11"/>
                  <a:gd name="T1" fmla="*/ 6 h 21"/>
                  <a:gd name="T2" fmla="*/ 6 w 11"/>
                  <a:gd name="T3" fmla="*/ 0 h 21"/>
                  <a:gd name="T4" fmla="*/ 11 w 11"/>
                  <a:gd name="T5" fmla="*/ 6 h 21"/>
                  <a:gd name="T6" fmla="*/ 11 w 11"/>
                  <a:gd name="T7" fmla="*/ 16 h 21"/>
                  <a:gd name="T8" fmla="*/ 6 w 11"/>
                  <a:gd name="T9" fmla="*/ 21 h 21"/>
                  <a:gd name="T10" fmla="*/ 0 w 11"/>
                  <a:gd name="T11" fmla="*/ 16 h 21"/>
                  <a:gd name="T12" fmla="*/ 0 w 11"/>
                  <a:gd name="T1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1">
                    <a:moveTo>
                      <a:pt x="0" y="6"/>
                    </a:moveTo>
                    <a:cubicBezTo>
                      <a:pt x="0" y="3"/>
                      <a:pt x="3" y="0"/>
                      <a:pt x="6" y="0"/>
                    </a:cubicBezTo>
                    <a:cubicBezTo>
                      <a:pt x="9" y="1"/>
                      <a:pt x="11" y="3"/>
                      <a:pt x="11" y="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9"/>
                      <a:pt x="9" y="21"/>
                      <a:pt x="6" y="21"/>
                    </a:cubicBezTo>
                    <a:cubicBezTo>
                      <a:pt x="3" y="21"/>
                      <a:pt x="0" y="19"/>
                      <a:pt x="0" y="1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1855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46"/>
              <p:cNvSpPr>
                <a:spLocks noEditPoints="1"/>
              </p:cNvSpPr>
              <p:nvPr/>
            </p:nvSpPr>
            <p:spPr bwMode="auto">
              <a:xfrm>
                <a:off x="10539412" y="3713163"/>
                <a:ext cx="196850" cy="306388"/>
              </a:xfrm>
              <a:custGeom>
                <a:avLst/>
                <a:gdLst>
                  <a:gd name="T0" fmla="*/ 0 w 164"/>
                  <a:gd name="T1" fmla="*/ 126 h 255"/>
                  <a:gd name="T2" fmla="*/ 81 w 164"/>
                  <a:gd name="T3" fmla="*/ 0 h 255"/>
                  <a:gd name="T4" fmla="*/ 164 w 164"/>
                  <a:gd name="T5" fmla="*/ 126 h 255"/>
                  <a:gd name="T6" fmla="*/ 81 w 164"/>
                  <a:gd name="T7" fmla="*/ 255 h 255"/>
                  <a:gd name="T8" fmla="*/ 0 w 164"/>
                  <a:gd name="T9" fmla="*/ 126 h 255"/>
                  <a:gd name="T10" fmla="*/ 117 w 164"/>
                  <a:gd name="T11" fmla="*/ 128 h 255"/>
                  <a:gd name="T12" fmla="*/ 83 w 164"/>
                  <a:gd name="T13" fmla="*/ 38 h 255"/>
                  <a:gd name="T14" fmla="*/ 49 w 164"/>
                  <a:gd name="T15" fmla="*/ 127 h 255"/>
                  <a:gd name="T16" fmla="*/ 83 w 164"/>
                  <a:gd name="T17" fmla="*/ 217 h 255"/>
                  <a:gd name="T18" fmla="*/ 117 w 164"/>
                  <a:gd name="T19" fmla="*/ 12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5">
                    <a:moveTo>
                      <a:pt x="0" y="126"/>
                    </a:moveTo>
                    <a:cubicBezTo>
                      <a:pt x="0" y="37"/>
                      <a:pt x="30" y="0"/>
                      <a:pt x="81" y="0"/>
                    </a:cubicBezTo>
                    <a:cubicBezTo>
                      <a:pt x="133" y="0"/>
                      <a:pt x="164" y="37"/>
                      <a:pt x="164" y="126"/>
                    </a:cubicBezTo>
                    <a:cubicBezTo>
                      <a:pt x="164" y="215"/>
                      <a:pt x="133" y="255"/>
                      <a:pt x="81" y="255"/>
                    </a:cubicBezTo>
                    <a:cubicBezTo>
                      <a:pt x="30" y="255"/>
                      <a:pt x="0" y="216"/>
                      <a:pt x="0" y="126"/>
                    </a:cubicBezTo>
                    <a:close/>
                    <a:moveTo>
                      <a:pt x="117" y="128"/>
                    </a:moveTo>
                    <a:cubicBezTo>
                      <a:pt x="117" y="62"/>
                      <a:pt x="105" y="38"/>
                      <a:pt x="83" y="38"/>
                    </a:cubicBezTo>
                    <a:cubicBezTo>
                      <a:pt x="60" y="38"/>
                      <a:pt x="49" y="61"/>
                      <a:pt x="49" y="127"/>
                    </a:cubicBezTo>
                    <a:cubicBezTo>
                      <a:pt x="49" y="194"/>
                      <a:pt x="60" y="217"/>
                      <a:pt x="83" y="217"/>
                    </a:cubicBezTo>
                    <a:cubicBezTo>
                      <a:pt x="105" y="217"/>
                      <a:pt x="117" y="193"/>
                      <a:pt x="117" y="128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Freeform 47"/>
              <p:cNvSpPr>
                <a:spLocks noEditPoints="1"/>
              </p:cNvSpPr>
              <p:nvPr/>
            </p:nvSpPr>
            <p:spPr bwMode="auto">
              <a:xfrm>
                <a:off x="10744200" y="3722688"/>
                <a:ext cx="200025" cy="285750"/>
              </a:xfrm>
              <a:custGeom>
                <a:avLst/>
                <a:gdLst>
                  <a:gd name="T0" fmla="*/ 70 w 126"/>
                  <a:gd name="T1" fmla="*/ 180 h 180"/>
                  <a:gd name="T2" fmla="*/ 70 w 126"/>
                  <a:gd name="T3" fmla="*/ 141 h 180"/>
                  <a:gd name="T4" fmla="*/ 0 w 126"/>
                  <a:gd name="T5" fmla="*/ 141 h 180"/>
                  <a:gd name="T6" fmla="*/ 0 w 126"/>
                  <a:gd name="T7" fmla="*/ 110 h 180"/>
                  <a:gd name="T8" fmla="*/ 65 w 126"/>
                  <a:gd name="T9" fmla="*/ 0 h 180"/>
                  <a:gd name="T10" fmla="*/ 105 w 126"/>
                  <a:gd name="T11" fmla="*/ 0 h 180"/>
                  <a:gd name="T12" fmla="*/ 105 w 126"/>
                  <a:gd name="T13" fmla="*/ 113 h 180"/>
                  <a:gd name="T14" fmla="*/ 126 w 126"/>
                  <a:gd name="T15" fmla="*/ 113 h 180"/>
                  <a:gd name="T16" fmla="*/ 126 w 126"/>
                  <a:gd name="T17" fmla="*/ 141 h 180"/>
                  <a:gd name="T18" fmla="*/ 105 w 126"/>
                  <a:gd name="T19" fmla="*/ 141 h 180"/>
                  <a:gd name="T20" fmla="*/ 105 w 126"/>
                  <a:gd name="T21" fmla="*/ 180 h 180"/>
                  <a:gd name="T22" fmla="*/ 70 w 126"/>
                  <a:gd name="T23" fmla="*/ 180 h 180"/>
                  <a:gd name="T24" fmla="*/ 71 w 126"/>
                  <a:gd name="T25" fmla="*/ 50 h 180"/>
                  <a:gd name="T26" fmla="*/ 34 w 126"/>
                  <a:gd name="T27" fmla="*/ 113 h 180"/>
                  <a:gd name="T28" fmla="*/ 71 w 126"/>
                  <a:gd name="T29" fmla="*/ 113 h 180"/>
                  <a:gd name="T30" fmla="*/ 71 w 126"/>
                  <a:gd name="T31" fmla="*/ 5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6" h="180">
                    <a:moveTo>
                      <a:pt x="70" y="180"/>
                    </a:moveTo>
                    <a:lnTo>
                      <a:pt x="70" y="141"/>
                    </a:lnTo>
                    <a:lnTo>
                      <a:pt x="0" y="141"/>
                    </a:lnTo>
                    <a:lnTo>
                      <a:pt x="0" y="110"/>
                    </a:lnTo>
                    <a:lnTo>
                      <a:pt x="65" y="0"/>
                    </a:lnTo>
                    <a:lnTo>
                      <a:pt x="105" y="0"/>
                    </a:lnTo>
                    <a:lnTo>
                      <a:pt x="105" y="113"/>
                    </a:lnTo>
                    <a:lnTo>
                      <a:pt x="126" y="113"/>
                    </a:lnTo>
                    <a:lnTo>
                      <a:pt x="126" y="141"/>
                    </a:lnTo>
                    <a:lnTo>
                      <a:pt x="105" y="141"/>
                    </a:lnTo>
                    <a:lnTo>
                      <a:pt x="105" y="180"/>
                    </a:lnTo>
                    <a:lnTo>
                      <a:pt x="70" y="180"/>
                    </a:lnTo>
                    <a:close/>
                    <a:moveTo>
                      <a:pt x="71" y="50"/>
                    </a:moveTo>
                    <a:lnTo>
                      <a:pt x="34" y="113"/>
                    </a:lnTo>
                    <a:lnTo>
                      <a:pt x="71" y="113"/>
                    </a:lnTo>
                    <a:lnTo>
                      <a:pt x="71" y="50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Rectangle 48"/>
              <p:cNvSpPr>
                <a:spLocks noChangeArrowheads="1"/>
              </p:cNvSpPr>
              <p:nvPr/>
            </p:nvSpPr>
            <p:spPr bwMode="auto">
              <a:xfrm>
                <a:off x="10556875" y="4056063"/>
                <a:ext cx="785813" cy="11113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3" name="文本框 127"/>
            <p:cNvSpPr txBox="1"/>
            <p:nvPr/>
          </p:nvSpPr>
          <p:spPr>
            <a:xfrm>
              <a:off x="7422274" y="3808355"/>
              <a:ext cx="1178681" cy="396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权益补充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7090653" y="2483050"/>
            <a:ext cx="1123725" cy="1123727"/>
            <a:chOff x="7213124" y="1759386"/>
            <a:chExt cx="1317397" cy="1317397"/>
          </a:xfrm>
        </p:grpSpPr>
        <p:sp>
          <p:nvSpPr>
            <p:cNvPr id="254" name="椭圆 253"/>
            <p:cNvSpPr/>
            <p:nvPr/>
          </p:nvSpPr>
          <p:spPr>
            <a:xfrm>
              <a:off x="7213124" y="1759386"/>
              <a:ext cx="1317397" cy="13173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5" name="组合 254"/>
            <p:cNvGrpSpPr/>
            <p:nvPr/>
          </p:nvGrpSpPr>
          <p:grpSpPr>
            <a:xfrm>
              <a:off x="7518720" y="1966124"/>
              <a:ext cx="701230" cy="295983"/>
              <a:chOff x="10369550" y="2024063"/>
              <a:chExt cx="804862" cy="339725"/>
            </a:xfrm>
          </p:grpSpPr>
          <p:sp>
            <p:nvSpPr>
              <p:cNvPr id="257" name="Rectangle 49"/>
              <p:cNvSpPr>
                <a:spLocks noChangeArrowheads="1"/>
              </p:cNvSpPr>
              <p:nvPr/>
            </p:nvSpPr>
            <p:spPr bwMode="auto">
              <a:xfrm>
                <a:off x="10369550" y="2352675"/>
                <a:ext cx="782638" cy="11113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50"/>
              <p:cNvSpPr/>
              <p:nvPr/>
            </p:nvSpPr>
            <p:spPr bwMode="auto">
              <a:xfrm>
                <a:off x="10856912" y="2127250"/>
                <a:ext cx="114300" cy="177800"/>
              </a:xfrm>
              <a:custGeom>
                <a:avLst/>
                <a:gdLst>
                  <a:gd name="T0" fmla="*/ 42 w 95"/>
                  <a:gd name="T1" fmla="*/ 74 h 148"/>
                  <a:gd name="T2" fmla="*/ 95 w 95"/>
                  <a:gd name="T3" fmla="*/ 3 h 148"/>
                  <a:gd name="T4" fmla="*/ 74 w 95"/>
                  <a:gd name="T5" fmla="*/ 0 h 148"/>
                  <a:gd name="T6" fmla="*/ 0 w 95"/>
                  <a:gd name="T7" fmla="*/ 74 h 148"/>
                  <a:gd name="T8" fmla="*/ 74 w 95"/>
                  <a:gd name="T9" fmla="*/ 148 h 148"/>
                  <a:gd name="T10" fmla="*/ 95 w 95"/>
                  <a:gd name="T11" fmla="*/ 145 h 148"/>
                  <a:gd name="T12" fmla="*/ 42 w 95"/>
                  <a:gd name="T13" fmla="*/ 7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48">
                    <a:moveTo>
                      <a:pt x="42" y="74"/>
                    </a:moveTo>
                    <a:cubicBezTo>
                      <a:pt x="42" y="40"/>
                      <a:pt x="64" y="12"/>
                      <a:pt x="95" y="3"/>
                    </a:cubicBezTo>
                    <a:cubicBezTo>
                      <a:pt x="88" y="1"/>
                      <a:pt x="81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81" y="148"/>
                      <a:pt x="88" y="147"/>
                      <a:pt x="95" y="145"/>
                    </a:cubicBezTo>
                    <a:cubicBezTo>
                      <a:pt x="64" y="136"/>
                      <a:pt x="42" y="107"/>
                      <a:pt x="42" y="74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Freeform 51"/>
              <p:cNvSpPr/>
              <p:nvPr/>
            </p:nvSpPr>
            <p:spPr bwMode="auto">
              <a:xfrm>
                <a:off x="10933112" y="2027238"/>
                <a:ext cx="241300" cy="284163"/>
              </a:xfrm>
              <a:custGeom>
                <a:avLst/>
                <a:gdLst>
                  <a:gd name="T0" fmla="*/ 201 w 201"/>
                  <a:gd name="T1" fmla="*/ 142 h 236"/>
                  <a:gd name="T2" fmla="*/ 183 w 201"/>
                  <a:gd name="T3" fmla="*/ 123 h 236"/>
                  <a:gd name="T4" fmla="*/ 191 w 201"/>
                  <a:gd name="T5" fmla="*/ 109 h 236"/>
                  <a:gd name="T6" fmla="*/ 113 w 201"/>
                  <a:gd name="T7" fmla="*/ 90 h 236"/>
                  <a:gd name="T8" fmla="*/ 109 w 201"/>
                  <a:gd name="T9" fmla="*/ 90 h 236"/>
                  <a:gd name="T10" fmla="*/ 124 w 201"/>
                  <a:gd name="T11" fmla="*/ 74 h 236"/>
                  <a:gd name="T12" fmla="*/ 139 w 201"/>
                  <a:gd name="T13" fmla="*/ 44 h 236"/>
                  <a:gd name="T14" fmla="*/ 123 w 201"/>
                  <a:gd name="T15" fmla="*/ 2 h 236"/>
                  <a:gd name="T16" fmla="*/ 104 w 201"/>
                  <a:gd name="T17" fmla="*/ 33 h 236"/>
                  <a:gd name="T18" fmla="*/ 95 w 201"/>
                  <a:gd name="T19" fmla="*/ 46 h 236"/>
                  <a:gd name="T20" fmla="*/ 44 w 201"/>
                  <a:gd name="T21" fmla="*/ 82 h 236"/>
                  <a:gd name="T22" fmla="*/ 0 w 201"/>
                  <a:gd name="T23" fmla="*/ 163 h 236"/>
                  <a:gd name="T24" fmla="*/ 80 w 201"/>
                  <a:gd name="T25" fmla="*/ 236 h 236"/>
                  <a:gd name="T26" fmla="*/ 137 w 201"/>
                  <a:gd name="T27" fmla="*/ 224 h 236"/>
                  <a:gd name="T28" fmla="*/ 171 w 201"/>
                  <a:gd name="T29" fmla="*/ 206 h 236"/>
                  <a:gd name="T30" fmla="*/ 168 w 201"/>
                  <a:gd name="T31" fmla="*/ 198 h 236"/>
                  <a:gd name="T32" fmla="*/ 191 w 201"/>
                  <a:gd name="T33" fmla="*/ 177 h 236"/>
                  <a:gd name="T34" fmla="*/ 180 w 201"/>
                  <a:gd name="T35" fmla="*/ 162 h 236"/>
                  <a:gd name="T36" fmla="*/ 201 w 201"/>
                  <a:gd name="T37" fmla="*/ 14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1" h="236">
                    <a:moveTo>
                      <a:pt x="201" y="142"/>
                    </a:moveTo>
                    <a:cubicBezTo>
                      <a:pt x="201" y="134"/>
                      <a:pt x="194" y="127"/>
                      <a:pt x="183" y="123"/>
                    </a:cubicBezTo>
                    <a:cubicBezTo>
                      <a:pt x="188" y="119"/>
                      <a:pt x="192" y="114"/>
                      <a:pt x="191" y="109"/>
                    </a:cubicBezTo>
                    <a:cubicBezTo>
                      <a:pt x="190" y="89"/>
                      <a:pt x="140" y="90"/>
                      <a:pt x="113" y="90"/>
                    </a:cubicBezTo>
                    <a:cubicBezTo>
                      <a:pt x="112" y="90"/>
                      <a:pt x="110" y="90"/>
                      <a:pt x="109" y="90"/>
                    </a:cubicBezTo>
                    <a:cubicBezTo>
                      <a:pt x="109" y="85"/>
                      <a:pt x="123" y="79"/>
                      <a:pt x="124" y="74"/>
                    </a:cubicBezTo>
                    <a:cubicBezTo>
                      <a:pt x="131" y="69"/>
                      <a:pt x="137" y="57"/>
                      <a:pt x="139" y="44"/>
                    </a:cubicBezTo>
                    <a:cubicBezTo>
                      <a:pt x="142" y="23"/>
                      <a:pt x="135" y="4"/>
                      <a:pt x="123" y="2"/>
                    </a:cubicBezTo>
                    <a:cubicBezTo>
                      <a:pt x="111" y="0"/>
                      <a:pt x="107" y="12"/>
                      <a:pt x="104" y="33"/>
                    </a:cubicBezTo>
                    <a:cubicBezTo>
                      <a:pt x="103" y="36"/>
                      <a:pt x="95" y="43"/>
                      <a:pt x="95" y="46"/>
                    </a:cubicBezTo>
                    <a:cubicBezTo>
                      <a:pt x="71" y="54"/>
                      <a:pt x="59" y="74"/>
                      <a:pt x="44" y="82"/>
                    </a:cubicBezTo>
                    <a:cubicBezTo>
                      <a:pt x="12" y="94"/>
                      <a:pt x="0" y="128"/>
                      <a:pt x="0" y="163"/>
                    </a:cubicBezTo>
                    <a:cubicBezTo>
                      <a:pt x="0" y="208"/>
                      <a:pt x="33" y="236"/>
                      <a:pt x="80" y="236"/>
                    </a:cubicBezTo>
                    <a:cubicBezTo>
                      <a:pt x="99" y="236"/>
                      <a:pt x="122" y="234"/>
                      <a:pt x="137" y="224"/>
                    </a:cubicBezTo>
                    <a:cubicBezTo>
                      <a:pt x="156" y="221"/>
                      <a:pt x="171" y="217"/>
                      <a:pt x="171" y="206"/>
                    </a:cubicBezTo>
                    <a:cubicBezTo>
                      <a:pt x="171" y="203"/>
                      <a:pt x="170" y="200"/>
                      <a:pt x="168" y="198"/>
                    </a:cubicBezTo>
                    <a:cubicBezTo>
                      <a:pt x="182" y="193"/>
                      <a:pt x="191" y="186"/>
                      <a:pt x="191" y="177"/>
                    </a:cubicBezTo>
                    <a:cubicBezTo>
                      <a:pt x="191" y="171"/>
                      <a:pt x="187" y="166"/>
                      <a:pt x="180" y="162"/>
                    </a:cubicBezTo>
                    <a:cubicBezTo>
                      <a:pt x="193" y="157"/>
                      <a:pt x="201" y="150"/>
                      <a:pt x="201" y="14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52"/>
              <p:cNvSpPr>
                <a:spLocks noEditPoints="1"/>
              </p:cNvSpPr>
              <p:nvPr/>
            </p:nvSpPr>
            <p:spPr bwMode="auto">
              <a:xfrm>
                <a:off x="10387012" y="2024063"/>
                <a:ext cx="188913" cy="293688"/>
              </a:xfrm>
              <a:custGeom>
                <a:avLst/>
                <a:gdLst>
                  <a:gd name="T0" fmla="*/ 0 w 158"/>
                  <a:gd name="T1" fmla="*/ 121 h 244"/>
                  <a:gd name="T2" fmla="*/ 78 w 158"/>
                  <a:gd name="T3" fmla="*/ 0 h 244"/>
                  <a:gd name="T4" fmla="*/ 158 w 158"/>
                  <a:gd name="T5" fmla="*/ 120 h 244"/>
                  <a:gd name="T6" fmla="*/ 78 w 158"/>
                  <a:gd name="T7" fmla="*/ 244 h 244"/>
                  <a:gd name="T8" fmla="*/ 0 w 158"/>
                  <a:gd name="T9" fmla="*/ 121 h 244"/>
                  <a:gd name="T10" fmla="*/ 112 w 158"/>
                  <a:gd name="T11" fmla="*/ 122 h 244"/>
                  <a:gd name="T12" fmla="*/ 80 w 158"/>
                  <a:gd name="T13" fmla="*/ 36 h 244"/>
                  <a:gd name="T14" fmla="*/ 47 w 158"/>
                  <a:gd name="T15" fmla="*/ 122 h 244"/>
                  <a:gd name="T16" fmla="*/ 80 w 158"/>
                  <a:gd name="T17" fmla="*/ 208 h 244"/>
                  <a:gd name="T18" fmla="*/ 112 w 158"/>
                  <a:gd name="T19" fmla="*/ 12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8" h="244">
                    <a:moveTo>
                      <a:pt x="0" y="121"/>
                    </a:moveTo>
                    <a:cubicBezTo>
                      <a:pt x="0" y="35"/>
                      <a:pt x="29" y="0"/>
                      <a:pt x="78" y="0"/>
                    </a:cubicBezTo>
                    <a:cubicBezTo>
                      <a:pt x="128" y="0"/>
                      <a:pt x="158" y="35"/>
                      <a:pt x="158" y="120"/>
                    </a:cubicBezTo>
                    <a:cubicBezTo>
                      <a:pt x="158" y="205"/>
                      <a:pt x="128" y="244"/>
                      <a:pt x="78" y="244"/>
                    </a:cubicBezTo>
                    <a:cubicBezTo>
                      <a:pt x="29" y="244"/>
                      <a:pt x="0" y="207"/>
                      <a:pt x="0" y="121"/>
                    </a:cubicBezTo>
                    <a:close/>
                    <a:moveTo>
                      <a:pt x="112" y="122"/>
                    </a:moveTo>
                    <a:cubicBezTo>
                      <a:pt x="112" y="59"/>
                      <a:pt x="101" y="36"/>
                      <a:pt x="80" y="36"/>
                    </a:cubicBezTo>
                    <a:cubicBezTo>
                      <a:pt x="58" y="36"/>
                      <a:pt x="47" y="58"/>
                      <a:pt x="47" y="122"/>
                    </a:cubicBezTo>
                    <a:cubicBezTo>
                      <a:pt x="47" y="185"/>
                      <a:pt x="58" y="208"/>
                      <a:pt x="80" y="208"/>
                    </a:cubicBezTo>
                    <a:cubicBezTo>
                      <a:pt x="101" y="208"/>
                      <a:pt x="112" y="185"/>
                      <a:pt x="112" y="12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Freeform 53"/>
              <p:cNvSpPr/>
              <p:nvPr/>
            </p:nvSpPr>
            <p:spPr bwMode="auto">
              <a:xfrm>
                <a:off x="10591800" y="2033588"/>
                <a:ext cx="185738" cy="284163"/>
              </a:xfrm>
              <a:custGeom>
                <a:avLst/>
                <a:gdLst>
                  <a:gd name="T0" fmla="*/ 0 w 155"/>
                  <a:gd name="T1" fmla="*/ 139 h 237"/>
                  <a:gd name="T2" fmla="*/ 5 w 155"/>
                  <a:gd name="T3" fmla="*/ 0 h 237"/>
                  <a:gd name="T4" fmla="*/ 146 w 155"/>
                  <a:gd name="T5" fmla="*/ 0 h 237"/>
                  <a:gd name="T6" fmla="*/ 146 w 155"/>
                  <a:gd name="T7" fmla="*/ 38 h 237"/>
                  <a:gd name="T8" fmla="*/ 45 w 155"/>
                  <a:gd name="T9" fmla="*/ 38 h 237"/>
                  <a:gd name="T10" fmla="*/ 43 w 155"/>
                  <a:gd name="T11" fmla="*/ 100 h 237"/>
                  <a:gd name="T12" fmla="*/ 89 w 155"/>
                  <a:gd name="T13" fmla="*/ 84 h 237"/>
                  <a:gd name="T14" fmla="*/ 155 w 155"/>
                  <a:gd name="T15" fmla="*/ 156 h 237"/>
                  <a:gd name="T16" fmla="*/ 76 w 155"/>
                  <a:gd name="T17" fmla="*/ 237 h 237"/>
                  <a:gd name="T18" fmla="*/ 0 w 155"/>
                  <a:gd name="T19" fmla="*/ 170 h 237"/>
                  <a:gd name="T20" fmla="*/ 45 w 155"/>
                  <a:gd name="T21" fmla="*/ 170 h 237"/>
                  <a:gd name="T22" fmla="*/ 76 w 155"/>
                  <a:gd name="T23" fmla="*/ 201 h 237"/>
                  <a:gd name="T24" fmla="*/ 110 w 155"/>
                  <a:gd name="T25" fmla="*/ 158 h 237"/>
                  <a:gd name="T26" fmla="*/ 79 w 155"/>
                  <a:gd name="T27" fmla="*/ 120 h 237"/>
                  <a:gd name="T28" fmla="*/ 47 w 155"/>
                  <a:gd name="T29" fmla="*/ 139 h 237"/>
                  <a:gd name="T30" fmla="*/ 0 w 155"/>
                  <a:gd name="T31" fmla="*/ 13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" h="237">
                    <a:moveTo>
                      <a:pt x="0" y="139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3" y="100"/>
                      <a:pt x="43" y="100"/>
                      <a:pt x="43" y="100"/>
                    </a:cubicBezTo>
                    <a:cubicBezTo>
                      <a:pt x="55" y="87"/>
                      <a:pt x="72" y="84"/>
                      <a:pt x="89" y="84"/>
                    </a:cubicBezTo>
                    <a:cubicBezTo>
                      <a:pt x="126" y="84"/>
                      <a:pt x="155" y="110"/>
                      <a:pt x="155" y="156"/>
                    </a:cubicBezTo>
                    <a:cubicBezTo>
                      <a:pt x="155" y="205"/>
                      <a:pt x="122" y="237"/>
                      <a:pt x="76" y="237"/>
                    </a:cubicBezTo>
                    <a:cubicBezTo>
                      <a:pt x="34" y="237"/>
                      <a:pt x="1" y="210"/>
                      <a:pt x="0" y="170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6" y="189"/>
                      <a:pt x="58" y="201"/>
                      <a:pt x="76" y="201"/>
                    </a:cubicBezTo>
                    <a:cubicBezTo>
                      <a:pt x="101" y="201"/>
                      <a:pt x="110" y="183"/>
                      <a:pt x="110" y="158"/>
                    </a:cubicBezTo>
                    <a:cubicBezTo>
                      <a:pt x="110" y="134"/>
                      <a:pt x="100" y="120"/>
                      <a:pt x="79" y="120"/>
                    </a:cubicBezTo>
                    <a:cubicBezTo>
                      <a:pt x="62" y="120"/>
                      <a:pt x="53" y="127"/>
                      <a:pt x="47" y="139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6" name="文本框 128"/>
            <p:cNvSpPr txBox="1"/>
            <p:nvPr/>
          </p:nvSpPr>
          <p:spPr>
            <a:xfrm>
              <a:off x="7282480" y="2376025"/>
              <a:ext cx="1178683" cy="396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权益核销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6370277" y="4754438"/>
            <a:ext cx="1123725" cy="1123727"/>
            <a:chOff x="6368590" y="4422241"/>
            <a:chExt cx="1317397" cy="1317397"/>
          </a:xfrm>
        </p:grpSpPr>
        <p:sp>
          <p:nvSpPr>
            <p:cNvPr id="263" name="椭圆 262"/>
            <p:cNvSpPr/>
            <p:nvPr/>
          </p:nvSpPr>
          <p:spPr>
            <a:xfrm>
              <a:off x="6368590" y="4422241"/>
              <a:ext cx="1317397" cy="13173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4" name="组合 263"/>
            <p:cNvGrpSpPr/>
            <p:nvPr/>
          </p:nvGrpSpPr>
          <p:grpSpPr>
            <a:xfrm>
              <a:off x="6672266" y="4549747"/>
              <a:ext cx="684634" cy="312580"/>
              <a:chOff x="9398000" y="4989513"/>
              <a:chExt cx="785813" cy="358775"/>
            </a:xfrm>
          </p:grpSpPr>
          <p:sp>
            <p:nvSpPr>
              <p:cNvPr id="266" name="Freeform 30"/>
              <p:cNvSpPr>
                <a:spLocks noEditPoints="1"/>
              </p:cNvSpPr>
              <p:nvPr/>
            </p:nvSpPr>
            <p:spPr bwMode="auto">
              <a:xfrm>
                <a:off x="9898062" y="5002213"/>
                <a:ext cx="265113" cy="247650"/>
              </a:xfrm>
              <a:custGeom>
                <a:avLst/>
                <a:gdLst>
                  <a:gd name="T0" fmla="*/ 186 w 221"/>
                  <a:gd name="T1" fmla="*/ 0 h 206"/>
                  <a:gd name="T2" fmla="*/ 211 w 221"/>
                  <a:gd name="T3" fmla="*/ 0 h 206"/>
                  <a:gd name="T4" fmla="*/ 221 w 221"/>
                  <a:gd name="T5" fmla="*/ 12 h 206"/>
                  <a:gd name="T6" fmla="*/ 221 w 221"/>
                  <a:gd name="T7" fmla="*/ 205 h 206"/>
                  <a:gd name="T8" fmla="*/ 176 w 221"/>
                  <a:gd name="T9" fmla="*/ 205 h 206"/>
                  <a:gd name="T10" fmla="*/ 176 w 221"/>
                  <a:gd name="T11" fmla="*/ 12 h 206"/>
                  <a:gd name="T12" fmla="*/ 186 w 221"/>
                  <a:gd name="T13" fmla="*/ 0 h 206"/>
                  <a:gd name="T14" fmla="*/ 127 w 221"/>
                  <a:gd name="T15" fmla="*/ 85 h 206"/>
                  <a:gd name="T16" fmla="*/ 152 w 221"/>
                  <a:gd name="T17" fmla="*/ 85 h 206"/>
                  <a:gd name="T18" fmla="*/ 162 w 221"/>
                  <a:gd name="T19" fmla="*/ 96 h 206"/>
                  <a:gd name="T20" fmla="*/ 162 w 221"/>
                  <a:gd name="T21" fmla="*/ 206 h 206"/>
                  <a:gd name="T22" fmla="*/ 117 w 221"/>
                  <a:gd name="T23" fmla="*/ 206 h 206"/>
                  <a:gd name="T24" fmla="*/ 117 w 221"/>
                  <a:gd name="T25" fmla="*/ 96 h 206"/>
                  <a:gd name="T26" fmla="*/ 127 w 221"/>
                  <a:gd name="T27" fmla="*/ 85 h 206"/>
                  <a:gd name="T28" fmla="*/ 69 w 221"/>
                  <a:gd name="T29" fmla="*/ 123 h 206"/>
                  <a:gd name="T30" fmla="*/ 94 w 221"/>
                  <a:gd name="T31" fmla="*/ 123 h 206"/>
                  <a:gd name="T32" fmla="*/ 104 w 221"/>
                  <a:gd name="T33" fmla="*/ 134 h 206"/>
                  <a:gd name="T34" fmla="*/ 104 w 221"/>
                  <a:gd name="T35" fmla="*/ 206 h 206"/>
                  <a:gd name="T36" fmla="*/ 59 w 221"/>
                  <a:gd name="T37" fmla="*/ 206 h 206"/>
                  <a:gd name="T38" fmla="*/ 59 w 221"/>
                  <a:gd name="T39" fmla="*/ 134 h 206"/>
                  <a:gd name="T40" fmla="*/ 69 w 221"/>
                  <a:gd name="T41" fmla="*/ 123 h 206"/>
                  <a:gd name="T42" fmla="*/ 10 w 221"/>
                  <a:gd name="T43" fmla="*/ 151 h 206"/>
                  <a:gd name="T44" fmla="*/ 35 w 221"/>
                  <a:gd name="T45" fmla="*/ 151 h 206"/>
                  <a:gd name="T46" fmla="*/ 45 w 221"/>
                  <a:gd name="T47" fmla="*/ 161 h 206"/>
                  <a:gd name="T48" fmla="*/ 45 w 221"/>
                  <a:gd name="T49" fmla="*/ 206 h 206"/>
                  <a:gd name="T50" fmla="*/ 0 w 221"/>
                  <a:gd name="T51" fmla="*/ 206 h 206"/>
                  <a:gd name="T52" fmla="*/ 0 w 221"/>
                  <a:gd name="T53" fmla="*/ 161 h 206"/>
                  <a:gd name="T54" fmla="*/ 10 w 221"/>
                  <a:gd name="T55" fmla="*/ 15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1" h="206">
                    <a:moveTo>
                      <a:pt x="186" y="0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216" y="0"/>
                      <a:pt x="221" y="6"/>
                      <a:pt x="221" y="12"/>
                    </a:cubicBezTo>
                    <a:cubicBezTo>
                      <a:pt x="221" y="205"/>
                      <a:pt x="221" y="205"/>
                      <a:pt x="221" y="205"/>
                    </a:cubicBezTo>
                    <a:cubicBezTo>
                      <a:pt x="176" y="205"/>
                      <a:pt x="176" y="205"/>
                      <a:pt x="176" y="205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6"/>
                      <a:pt x="181" y="0"/>
                      <a:pt x="186" y="0"/>
                    </a:cubicBezTo>
                    <a:close/>
                    <a:moveTo>
                      <a:pt x="127" y="85"/>
                    </a:moveTo>
                    <a:cubicBezTo>
                      <a:pt x="152" y="85"/>
                      <a:pt x="152" y="85"/>
                      <a:pt x="152" y="85"/>
                    </a:cubicBezTo>
                    <a:cubicBezTo>
                      <a:pt x="158" y="85"/>
                      <a:pt x="162" y="90"/>
                      <a:pt x="162" y="96"/>
                    </a:cubicBezTo>
                    <a:cubicBezTo>
                      <a:pt x="162" y="206"/>
                      <a:pt x="162" y="206"/>
                      <a:pt x="162" y="206"/>
                    </a:cubicBezTo>
                    <a:cubicBezTo>
                      <a:pt x="117" y="206"/>
                      <a:pt x="117" y="206"/>
                      <a:pt x="117" y="206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7" y="90"/>
                      <a:pt x="122" y="85"/>
                      <a:pt x="127" y="85"/>
                    </a:cubicBezTo>
                    <a:close/>
                    <a:moveTo>
                      <a:pt x="69" y="123"/>
                    </a:moveTo>
                    <a:cubicBezTo>
                      <a:pt x="94" y="123"/>
                      <a:pt x="94" y="123"/>
                      <a:pt x="94" y="123"/>
                    </a:cubicBezTo>
                    <a:cubicBezTo>
                      <a:pt x="99" y="123"/>
                      <a:pt x="104" y="128"/>
                      <a:pt x="104" y="134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59" y="206"/>
                      <a:pt x="59" y="206"/>
                      <a:pt x="59" y="206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9" y="128"/>
                      <a:pt x="64" y="123"/>
                      <a:pt x="69" y="123"/>
                    </a:cubicBezTo>
                    <a:close/>
                    <a:moveTo>
                      <a:pt x="10" y="151"/>
                    </a:moveTo>
                    <a:cubicBezTo>
                      <a:pt x="35" y="151"/>
                      <a:pt x="35" y="151"/>
                      <a:pt x="35" y="151"/>
                    </a:cubicBezTo>
                    <a:cubicBezTo>
                      <a:pt x="41" y="151"/>
                      <a:pt x="45" y="155"/>
                      <a:pt x="45" y="161"/>
                    </a:cubicBezTo>
                    <a:cubicBezTo>
                      <a:pt x="45" y="206"/>
                      <a:pt x="45" y="206"/>
                      <a:pt x="45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55"/>
                      <a:pt x="5" y="151"/>
                      <a:pt x="10" y="15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Freeform 31"/>
              <p:cNvSpPr/>
              <p:nvPr/>
            </p:nvSpPr>
            <p:spPr bwMode="auto">
              <a:xfrm>
                <a:off x="9863137" y="5030788"/>
                <a:ext cx="315913" cy="250825"/>
              </a:xfrm>
              <a:custGeom>
                <a:avLst/>
                <a:gdLst>
                  <a:gd name="T0" fmla="*/ 256 w 262"/>
                  <a:gd name="T1" fmla="*/ 195 h 208"/>
                  <a:gd name="T2" fmla="*/ 13 w 262"/>
                  <a:gd name="T3" fmla="*/ 195 h 208"/>
                  <a:gd name="T4" fmla="*/ 13 w 262"/>
                  <a:gd name="T5" fmla="*/ 6 h 208"/>
                  <a:gd name="T6" fmla="*/ 6 w 262"/>
                  <a:gd name="T7" fmla="*/ 0 h 208"/>
                  <a:gd name="T8" fmla="*/ 6 w 262"/>
                  <a:gd name="T9" fmla="*/ 0 h 208"/>
                  <a:gd name="T10" fmla="*/ 0 w 262"/>
                  <a:gd name="T11" fmla="*/ 6 h 208"/>
                  <a:gd name="T12" fmla="*/ 0 w 262"/>
                  <a:gd name="T13" fmla="*/ 202 h 208"/>
                  <a:gd name="T14" fmla="*/ 6 w 262"/>
                  <a:gd name="T15" fmla="*/ 208 h 208"/>
                  <a:gd name="T16" fmla="*/ 6 w 262"/>
                  <a:gd name="T17" fmla="*/ 208 h 208"/>
                  <a:gd name="T18" fmla="*/ 8 w 262"/>
                  <a:gd name="T19" fmla="*/ 208 h 208"/>
                  <a:gd name="T20" fmla="*/ 256 w 262"/>
                  <a:gd name="T21" fmla="*/ 208 h 208"/>
                  <a:gd name="T22" fmla="*/ 262 w 262"/>
                  <a:gd name="T23" fmla="*/ 202 h 208"/>
                  <a:gd name="T24" fmla="*/ 262 w 262"/>
                  <a:gd name="T25" fmla="*/ 201 h 208"/>
                  <a:gd name="T26" fmla="*/ 256 w 262"/>
                  <a:gd name="T27" fmla="*/ 19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208">
                    <a:moveTo>
                      <a:pt x="256" y="195"/>
                    </a:moveTo>
                    <a:cubicBezTo>
                      <a:pt x="13" y="195"/>
                      <a:pt x="13" y="195"/>
                      <a:pt x="13" y="19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6"/>
                      <a:pt x="2" y="208"/>
                      <a:pt x="6" y="208"/>
                    </a:cubicBezTo>
                    <a:cubicBezTo>
                      <a:pt x="6" y="208"/>
                      <a:pt x="6" y="208"/>
                      <a:pt x="6" y="208"/>
                    </a:cubicBezTo>
                    <a:cubicBezTo>
                      <a:pt x="8" y="208"/>
                      <a:pt x="8" y="208"/>
                      <a:pt x="8" y="208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9" y="208"/>
                      <a:pt x="262" y="205"/>
                      <a:pt x="262" y="202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2" y="198"/>
                      <a:pt x="259" y="195"/>
                      <a:pt x="256" y="195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32"/>
              <p:cNvSpPr>
                <a:spLocks noEditPoints="1"/>
              </p:cNvSpPr>
              <p:nvPr/>
            </p:nvSpPr>
            <p:spPr bwMode="auto">
              <a:xfrm>
                <a:off x="9402762" y="4989513"/>
                <a:ext cx="196850" cy="306388"/>
              </a:xfrm>
              <a:custGeom>
                <a:avLst/>
                <a:gdLst>
                  <a:gd name="T0" fmla="*/ 0 w 164"/>
                  <a:gd name="T1" fmla="*/ 126 h 255"/>
                  <a:gd name="T2" fmla="*/ 81 w 164"/>
                  <a:gd name="T3" fmla="*/ 0 h 255"/>
                  <a:gd name="T4" fmla="*/ 164 w 164"/>
                  <a:gd name="T5" fmla="*/ 125 h 255"/>
                  <a:gd name="T6" fmla="*/ 81 w 164"/>
                  <a:gd name="T7" fmla="*/ 255 h 255"/>
                  <a:gd name="T8" fmla="*/ 0 w 164"/>
                  <a:gd name="T9" fmla="*/ 126 h 255"/>
                  <a:gd name="T10" fmla="*/ 117 w 164"/>
                  <a:gd name="T11" fmla="*/ 128 h 255"/>
                  <a:gd name="T12" fmla="*/ 83 w 164"/>
                  <a:gd name="T13" fmla="*/ 37 h 255"/>
                  <a:gd name="T14" fmla="*/ 49 w 164"/>
                  <a:gd name="T15" fmla="*/ 127 h 255"/>
                  <a:gd name="T16" fmla="*/ 83 w 164"/>
                  <a:gd name="T17" fmla="*/ 217 h 255"/>
                  <a:gd name="T18" fmla="*/ 117 w 164"/>
                  <a:gd name="T19" fmla="*/ 12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5">
                    <a:moveTo>
                      <a:pt x="0" y="126"/>
                    </a:moveTo>
                    <a:cubicBezTo>
                      <a:pt x="0" y="36"/>
                      <a:pt x="30" y="0"/>
                      <a:pt x="81" y="0"/>
                    </a:cubicBezTo>
                    <a:cubicBezTo>
                      <a:pt x="133" y="0"/>
                      <a:pt x="164" y="36"/>
                      <a:pt x="164" y="125"/>
                    </a:cubicBezTo>
                    <a:cubicBezTo>
                      <a:pt x="164" y="214"/>
                      <a:pt x="133" y="255"/>
                      <a:pt x="81" y="255"/>
                    </a:cubicBezTo>
                    <a:cubicBezTo>
                      <a:pt x="30" y="255"/>
                      <a:pt x="0" y="216"/>
                      <a:pt x="0" y="126"/>
                    </a:cubicBezTo>
                    <a:close/>
                    <a:moveTo>
                      <a:pt x="117" y="128"/>
                    </a:moveTo>
                    <a:cubicBezTo>
                      <a:pt x="117" y="61"/>
                      <a:pt x="106" y="37"/>
                      <a:pt x="83" y="37"/>
                    </a:cubicBezTo>
                    <a:cubicBezTo>
                      <a:pt x="60" y="37"/>
                      <a:pt x="49" y="61"/>
                      <a:pt x="49" y="127"/>
                    </a:cubicBezTo>
                    <a:cubicBezTo>
                      <a:pt x="49" y="193"/>
                      <a:pt x="60" y="217"/>
                      <a:pt x="83" y="217"/>
                    </a:cubicBezTo>
                    <a:cubicBezTo>
                      <a:pt x="106" y="217"/>
                      <a:pt x="117" y="193"/>
                      <a:pt x="117" y="128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Freeform 33"/>
              <p:cNvSpPr/>
              <p:nvPr/>
            </p:nvSpPr>
            <p:spPr bwMode="auto">
              <a:xfrm>
                <a:off x="9610725" y="4989513"/>
                <a:ext cx="195263" cy="306388"/>
              </a:xfrm>
              <a:custGeom>
                <a:avLst/>
                <a:gdLst>
                  <a:gd name="T0" fmla="*/ 62 w 163"/>
                  <a:gd name="T1" fmla="*/ 107 h 255"/>
                  <a:gd name="T2" fmla="*/ 110 w 163"/>
                  <a:gd name="T3" fmla="*/ 74 h 255"/>
                  <a:gd name="T4" fmla="*/ 79 w 163"/>
                  <a:gd name="T5" fmla="*/ 37 h 255"/>
                  <a:gd name="T6" fmla="*/ 48 w 163"/>
                  <a:gd name="T7" fmla="*/ 76 h 255"/>
                  <a:gd name="T8" fmla="*/ 4 w 163"/>
                  <a:gd name="T9" fmla="*/ 76 h 255"/>
                  <a:gd name="T10" fmla="*/ 81 w 163"/>
                  <a:gd name="T11" fmla="*/ 0 h 255"/>
                  <a:gd name="T12" fmla="*/ 155 w 163"/>
                  <a:gd name="T13" fmla="*/ 65 h 255"/>
                  <a:gd name="T14" fmla="*/ 127 w 163"/>
                  <a:gd name="T15" fmla="*/ 119 h 255"/>
                  <a:gd name="T16" fmla="*/ 163 w 163"/>
                  <a:gd name="T17" fmla="*/ 178 h 255"/>
                  <a:gd name="T18" fmla="*/ 79 w 163"/>
                  <a:gd name="T19" fmla="*/ 255 h 255"/>
                  <a:gd name="T20" fmla="*/ 0 w 163"/>
                  <a:gd name="T21" fmla="*/ 176 h 255"/>
                  <a:gd name="T22" fmla="*/ 45 w 163"/>
                  <a:gd name="T23" fmla="*/ 176 h 255"/>
                  <a:gd name="T24" fmla="*/ 81 w 163"/>
                  <a:gd name="T25" fmla="*/ 216 h 255"/>
                  <a:gd name="T26" fmla="*/ 115 w 163"/>
                  <a:gd name="T27" fmla="*/ 177 h 255"/>
                  <a:gd name="T28" fmla="*/ 62 w 163"/>
                  <a:gd name="T29" fmla="*/ 139 h 255"/>
                  <a:gd name="T30" fmla="*/ 62 w 163"/>
                  <a:gd name="T31" fmla="*/ 107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3" h="255">
                    <a:moveTo>
                      <a:pt x="62" y="107"/>
                    </a:moveTo>
                    <a:cubicBezTo>
                      <a:pt x="102" y="107"/>
                      <a:pt x="110" y="92"/>
                      <a:pt x="110" y="74"/>
                    </a:cubicBezTo>
                    <a:cubicBezTo>
                      <a:pt x="110" y="50"/>
                      <a:pt x="101" y="37"/>
                      <a:pt x="79" y="37"/>
                    </a:cubicBezTo>
                    <a:cubicBezTo>
                      <a:pt x="61" y="37"/>
                      <a:pt x="48" y="52"/>
                      <a:pt x="48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31"/>
                      <a:pt x="36" y="0"/>
                      <a:pt x="81" y="0"/>
                    </a:cubicBezTo>
                    <a:cubicBezTo>
                      <a:pt x="123" y="0"/>
                      <a:pt x="155" y="26"/>
                      <a:pt x="155" y="65"/>
                    </a:cubicBezTo>
                    <a:cubicBezTo>
                      <a:pt x="155" y="86"/>
                      <a:pt x="146" y="108"/>
                      <a:pt x="127" y="119"/>
                    </a:cubicBezTo>
                    <a:cubicBezTo>
                      <a:pt x="150" y="128"/>
                      <a:pt x="163" y="147"/>
                      <a:pt x="163" y="178"/>
                    </a:cubicBezTo>
                    <a:cubicBezTo>
                      <a:pt x="163" y="225"/>
                      <a:pt x="129" y="255"/>
                      <a:pt x="79" y="255"/>
                    </a:cubicBezTo>
                    <a:cubicBezTo>
                      <a:pt x="29" y="255"/>
                      <a:pt x="0" y="225"/>
                      <a:pt x="0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5" y="204"/>
                      <a:pt x="57" y="216"/>
                      <a:pt x="81" y="216"/>
                    </a:cubicBezTo>
                    <a:cubicBezTo>
                      <a:pt x="100" y="216"/>
                      <a:pt x="115" y="202"/>
                      <a:pt x="115" y="177"/>
                    </a:cubicBezTo>
                    <a:cubicBezTo>
                      <a:pt x="115" y="149"/>
                      <a:pt x="101" y="139"/>
                      <a:pt x="62" y="139"/>
                    </a:cubicBezTo>
                    <a:lnTo>
                      <a:pt x="62" y="107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Rectangle 34"/>
              <p:cNvSpPr>
                <a:spLocks noChangeArrowheads="1"/>
              </p:cNvSpPr>
              <p:nvPr/>
            </p:nvSpPr>
            <p:spPr bwMode="auto">
              <a:xfrm>
                <a:off x="9398000" y="5337175"/>
                <a:ext cx="785813" cy="11113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5" name="文本框 129"/>
            <p:cNvSpPr txBox="1"/>
            <p:nvPr/>
          </p:nvSpPr>
          <p:spPr>
            <a:xfrm>
              <a:off x="6415037" y="4944192"/>
              <a:ext cx="1178682" cy="396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权益监控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cxnSp>
        <p:nvCxnSpPr>
          <p:cNvPr id="275" name="直接连接符 274"/>
          <p:cNvCxnSpPr>
            <a:stCxn id="230" idx="2"/>
          </p:cNvCxnSpPr>
          <p:nvPr/>
        </p:nvCxnSpPr>
        <p:spPr>
          <a:xfrm flipH="1">
            <a:off x="1369493" y="4533284"/>
            <a:ext cx="27132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文本框 203"/>
          <p:cNvSpPr txBox="1"/>
          <p:nvPr/>
        </p:nvSpPr>
        <p:spPr>
          <a:xfrm>
            <a:off x="557651" y="2448099"/>
            <a:ext cx="2948939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由权益方新增权益，填写权益基本信息，由平台方进行审批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权益类型：卡券、实物、积分、特权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使用限制：门店、商品、用量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有效期限制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权益最新补充成本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7" name="直接连接符 276"/>
          <p:cNvCxnSpPr/>
          <p:nvPr/>
        </p:nvCxnSpPr>
        <p:spPr>
          <a:xfrm flipH="1">
            <a:off x="1874330" y="5878164"/>
            <a:ext cx="34619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205"/>
          <p:cNvSpPr txBox="1"/>
          <p:nvPr/>
        </p:nvSpPr>
        <p:spPr>
          <a:xfrm>
            <a:off x="1230141" y="4724775"/>
            <a:ext cx="292163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对已新增的权益进行目录管理，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实时查看权益的成本、库存、预算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管理权益的可用状态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9" name="直接连接符 278"/>
          <p:cNvCxnSpPr/>
          <p:nvPr/>
        </p:nvCxnSpPr>
        <p:spPr>
          <a:xfrm flipH="1">
            <a:off x="7158254" y="5783322"/>
            <a:ext cx="2997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09"/>
          <p:cNvSpPr txBox="1"/>
          <p:nvPr/>
        </p:nvSpPr>
        <p:spPr>
          <a:xfrm>
            <a:off x="8521454" y="4486821"/>
            <a:ext cx="348334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库存监控，监控权益发放后核减的库存，达到预警值后提醒补充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预算监控，监控已发放权益的成本，超过权益预算后当月不再发放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81" name="直接连接符 280"/>
          <p:cNvCxnSpPr/>
          <p:nvPr/>
        </p:nvCxnSpPr>
        <p:spPr>
          <a:xfrm flipH="1">
            <a:off x="8336022" y="4352436"/>
            <a:ext cx="26121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12"/>
          <p:cNvSpPr txBox="1"/>
          <p:nvPr/>
        </p:nvSpPr>
        <p:spPr>
          <a:xfrm>
            <a:off x="8657665" y="2967921"/>
            <a:ext cx="3534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权益新增及后续库存耗尽后都需要提交补充申请，走补充审批，由合作方补充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实物类权益，通过进销存系统划拨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卡券类权益可通过批量导入或接口批量同步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3" name="直接连接符 282"/>
          <p:cNvCxnSpPr/>
          <p:nvPr/>
        </p:nvCxnSpPr>
        <p:spPr>
          <a:xfrm flipH="1">
            <a:off x="8045031" y="2666577"/>
            <a:ext cx="26121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15"/>
          <p:cNvSpPr txBox="1"/>
          <p:nvPr/>
        </p:nvSpPr>
        <p:spPr>
          <a:xfrm>
            <a:off x="8447177" y="1440792"/>
            <a:ext cx="298130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核销接口，调用后完成线上实时核销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提供核销管理页面，支持事后批量导入核销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1"/>
          <p:cNvSpPr>
            <a:spLocks noGrp="1"/>
          </p:cNvSpPr>
          <p:nvPr>
            <p:ph type="title" idx="4294967295"/>
          </p:nvPr>
        </p:nvSpPr>
        <p:spPr>
          <a:xfrm>
            <a:off x="695325" y="116205"/>
            <a:ext cx="9552305" cy="649605"/>
          </a:xfrm>
        </p:spPr>
        <p:txBody>
          <a:bodyPr>
            <a:normAutofit/>
          </a:bodyPr>
          <a:lstStyle/>
          <a:p>
            <a:r>
              <a:rPr lang="zh-CN" altLang="en-US" sz="3110" dirty="0">
                <a:cs typeface="微软雅黑" panose="020B0503020204020204" pitchFamily="34" charset="-122"/>
              </a:rPr>
              <a:t>业务管理</a:t>
            </a:r>
            <a:r>
              <a:rPr lang="en-US" altLang="zh-CN" sz="3110" dirty="0">
                <a:cs typeface="微软雅黑" panose="020B0503020204020204" pitchFamily="34" charset="-122"/>
              </a:rPr>
              <a:t>——</a:t>
            </a:r>
            <a:r>
              <a:rPr lang="zh-CN" altLang="en-US" sz="3110" dirty="0">
                <a:cs typeface="微软雅黑" panose="020B0503020204020204" pitchFamily="34" charset="-122"/>
              </a:rPr>
              <a:t>合作权益全流程管理</a:t>
            </a:r>
            <a:endParaRPr lang="zh-CN" altLang="en-US" sz="3110" dirty="0"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1"/>
          <a:srcRect t="6984" r="67324"/>
          <a:stretch>
            <a:fillRect/>
          </a:stretch>
        </p:blipFill>
        <p:spPr>
          <a:xfrm>
            <a:off x="10829874" y="4638139"/>
            <a:ext cx="1040815" cy="1681376"/>
          </a:xfrm>
          <a:prstGeom prst="rect">
            <a:avLst/>
          </a:prstGeom>
          <a:effectLst/>
        </p:spPr>
      </p:pic>
      <p:sp>
        <p:nvSpPr>
          <p:cNvPr id="79" name="标题 1"/>
          <p:cNvSpPr>
            <a:spLocks noGrp="1"/>
          </p:cNvSpPr>
          <p:nvPr>
            <p:ph type="title" idx="4294967295"/>
          </p:nvPr>
        </p:nvSpPr>
        <p:spPr>
          <a:xfrm>
            <a:off x="668020" y="116205"/>
            <a:ext cx="9552305" cy="649605"/>
          </a:xfrm>
        </p:spPr>
        <p:txBody>
          <a:bodyPr>
            <a:normAutofit/>
          </a:bodyPr>
          <a:lstStyle/>
          <a:p>
            <a:r>
              <a:rPr lang="zh-CN" altLang="en-US" sz="3110" dirty="0">
                <a:cs typeface="微软雅黑" panose="020B0503020204020204" pitchFamily="34" charset="-122"/>
              </a:rPr>
              <a:t>业务管理</a:t>
            </a:r>
            <a:r>
              <a:rPr lang="en-US" altLang="zh-CN" sz="3110" dirty="0">
                <a:cs typeface="微软雅黑" panose="020B0503020204020204" pitchFamily="34" charset="-122"/>
              </a:rPr>
              <a:t>——</a:t>
            </a:r>
            <a:r>
              <a:rPr lang="zh-CN" altLang="en-US" sz="3110" dirty="0">
                <a:cs typeface="微软雅黑" panose="020B0503020204020204" pitchFamily="34" charset="-122"/>
              </a:rPr>
              <a:t>线上线下触点统一配置</a:t>
            </a:r>
            <a:endParaRPr lang="zh-CN" altLang="en-US" sz="3110" dirty="0">
              <a:cs typeface="微软雅黑" panose="020B0503020204020204" pitchFamily="34" charset="-122"/>
            </a:endParaRPr>
          </a:p>
        </p:txBody>
      </p:sp>
      <p:sp>
        <p:nvSpPr>
          <p:cNvPr id="75" name="Shape 375"/>
          <p:cNvSpPr/>
          <p:nvPr/>
        </p:nvSpPr>
        <p:spPr bwMode="auto">
          <a:xfrm>
            <a:off x="4691694" y="2276926"/>
            <a:ext cx="2884307" cy="2884307"/>
          </a:xfrm>
          <a:custGeom>
            <a:avLst/>
            <a:gdLst>
              <a:gd name="T0" fmla="*/ 0 w 21600"/>
              <a:gd name="T1" fmla="*/ 604485440 h 21600"/>
              <a:gd name="T2" fmla="*/ 604485085 w 21600"/>
              <a:gd name="T3" fmla="*/ 1208970643 h 21600"/>
              <a:gd name="T4" fmla="*/ 1208970170 w 21600"/>
              <a:gd name="T5" fmla="*/ 604485440 h 21600"/>
              <a:gd name="T6" fmla="*/ 604485085 w 21600"/>
              <a:gd name="T7" fmla="*/ 0 h 21600"/>
              <a:gd name="T8" fmla="*/ 0 w 21600"/>
              <a:gd name="T9" fmla="*/ 60448544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76"/>
          <p:cNvSpPr/>
          <p:nvPr/>
        </p:nvSpPr>
        <p:spPr bwMode="auto">
          <a:xfrm>
            <a:off x="6654885" y="1578026"/>
            <a:ext cx="1729330" cy="1729330"/>
          </a:xfrm>
          <a:custGeom>
            <a:avLst/>
            <a:gdLst>
              <a:gd name="T0" fmla="*/ 0 w 21600"/>
              <a:gd name="T1" fmla="*/ 217299377 h 21600"/>
              <a:gd name="T2" fmla="*/ 217299377 w 21600"/>
              <a:gd name="T3" fmla="*/ 434598612 h 21600"/>
              <a:gd name="T4" fmla="*/ 434598612 w 21600"/>
              <a:gd name="T5" fmla="*/ 217299377 h 21600"/>
              <a:gd name="T6" fmla="*/ 217299377 w 21600"/>
              <a:gd name="T7" fmla="*/ 0 h 21600"/>
              <a:gd name="T8" fmla="*/ 0 w 21600"/>
              <a:gd name="T9" fmla="*/ 217299377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solidFill>
            <a:srgbClr val="235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 sz="2400"/>
          </a:p>
        </p:txBody>
      </p:sp>
      <p:sp>
        <p:nvSpPr>
          <p:cNvPr id="77" name="Shape 377"/>
          <p:cNvSpPr/>
          <p:nvPr/>
        </p:nvSpPr>
        <p:spPr bwMode="auto">
          <a:xfrm>
            <a:off x="6654885" y="4176501"/>
            <a:ext cx="1729330" cy="1730225"/>
          </a:xfrm>
          <a:custGeom>
            <a:avLst/>
            <a:gdLst>
              <a:gd name="T0" fmla="*/ 0 w 21600"/>
              <a:gd name="T1" fmla="*/ 217524545 h 21600"/>
              <a:gd name="T2" fmla="*/ 217299377 w 21600"/>
              <a:gd name="T3" fmla="*/ 435049232 h 21600"/>
              <a:gd name="T4" fmla="*/ 434598612 w 21600"/>
              <a:gd name="T5" fmla="*/ 217524545 h 21600"/>
              <a:gd name="T6" fmla="*/ 217299377 w 21600"/>
              <a:gd name="T7" fmla="*/ 0 h 21600"/>
              <a:gd name="T8" fmla="*/ 0 w 21600"/>
              <a:gd name="T9" fmla="*/ 217524545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solidFill>
            <a:srgbClr val="235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Shape 378"/>
          <p:cNvSpPr/>
          <p:nvPr/>
        </p:nvSpPr>
        <p:spPr bwMode="auto">
          <a:xfrm>
            <a:off x="3938135" y="1578026"/>
            <a:ext cx="1729330" cy="1729330"/>
          </a:xfrm>
          <a:custGeom>
            <a:avLst/>
            <a:gdLst>
              <a:gd name="T0" fmla="*/ 0 w 21600"/>
              <a:gd name="T1" fmla="*/ 217299377 h 21600"/>
              <a:gd name="T2" fmla="*/ 217299377 w 21600"/>
              <a:gd name="T3" fmla="*/ 434598612 h 21600"/>
              <a:gd name="T4" fmla="*/ 434598612 w 21600"/>
              <a:gd name="T5" fmla="*/ 217299377 h 21600"/>
              <a:gd name="T6" fmla="*/ 217299377 w 21600"/>
              <a:gd name="T7" fmla="*/ 0 h 21600"/>
              <a:gd name="T8" fmla="*/ 0 w 21600"/>
              <a:gd name="T9" fmla="*/ 217299377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solidFill>
            <a:srgbClr val="235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 sz="2400"/>
          </a:p>
        </p:txBody>
      </p:sp>
      <p:sp>
        <p:nvSpPr>
          <p:cNvPr id="83" name="Shape 379"/>
          <p:cNvSpPr/>
          <p:nvPr/>
        </p:nvSpPr>
        <p:spPr bwMode="auto">
          <a:xfrm>
            <a:off x="3938135" y="4176501"/>
            <a:ext cx="1729330" cy="1730225"/>
          </a:xfrm>
          <a:custGeom>
            <a:avLst/>
            <a:gdLst>
              <a:gd name="T0" fmla="*/ 0 w 21600"/>
              <a:gd name="T1" fmla="*/ 217524545 h 21600"/>
              <a:gd name="T2" fmla="*/ 217299377 w 21600"/>
              <a:gd name="T3" fmla="*/ 435049232 h 21600"/>
              <a:gd name="T4" fmla="*/ 434598612 w 21600"/>
              <a:gd name="T5" fmla="*/ 217524545 h 21600"/>
              <a:gd name="T6" fmla="*/ 217299377 w 21600"/>
              <a:gd name="T7" fmla="*/ 0 h 21600"/>
              <a:gd name="T8" fmla="*/ 0 w 21600"/>
              <a:gd name="T9" fmla="*/ 217524545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solidFill>
            <a:srgbClr val="235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Shape 381"/>
          <p:cNvSpPr>
            <a:spLocks noChangeArrowheads="1"/>
          </p:cNvSpPr>
          <p:nvPr/>
        </p:nvSpPr>
        <p:spPr bwMode="auto">
          <a:xfrm>
            <a:off x="5403582" y="2854678"/>
            <a:ext cx="1460522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注册触点类型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85" name="Freeform 33"/>
          <p:cNvSpPr>
            <a:spLocks noEditPoints="1" noChangeArrowheads="1"/>
          </p:cNvSpPr>
          <p:nvPr/>
        </p:nvSpPr>
        <p:spPr bwMode="auto">
          <a:xfrm>
            <a:off x="7326586" y="2089657"/>
            <a:ext cx="414860" cy="322569"/>
          </a:xfrm>
          <a:custGeom>
            <a:avLst/>
            <a:gdLst>
              <a:gd name="T0" fmla="*/ 339164759 w 815"/>
              <a:gd name="T1" fmla="*/ 239218291 h 640"/>
              <a:gd name="T2" fmla="*/ 332657865 w 815"/>
              <a:gd name="T3" fmla="*/ 259152926 h 640"/>
              <a:gd name="T4" fmla="*/ 345671654 w 815"/>
              <a:gd name="T5" fmla="*/ 276695297 h 640"/>
              <a:gd name="T6" fmla="*/ 369258807 w 815"/>
              <a:gd name="T7" fmla="*/ 273505613 h 640"/>
              <a:gd name="T8" fmla="*/ 379018697 w 815"/>
              <a:gd name="T9" fmla="*/ 255165820 h 640"/>
              <a:gd name="T10" fmla="*/ 369258807 w 815"/>
              <a:gd name="T11" fmla="*/ 235231186 h 640"/>
              <a:gd name="T12" fmla="*/ 653929793 w 815"/>
              <a:gd name="T13" fmla="*/ 110837960 h 640"/>
              <a:gd name="T14" fmla="*/ 662062734 w 815"/>
              <a:gd name="T15" fmla="*/ 84523957 h 640"/>
              <a:gd name="T16" fmla="*/ 597808168 w 815"/>
              <a:gd name="T17" fmla="*/ 47046059 h 640"/>
              <a:gd name="T18" fmla="*/ 284670986 w 815"/>
              <a:gd name="T19" fmla="*/ 165858230 h 640"/>
              <a:gd name="T20" fmla="*/ 284670986 w 815"/>
              <a:gd name="T21" fmla="*/ 137949384 h 640"/>
              <a:gd name="T22" fmla="*/ 262710781 w 815"/>
              <a:gd name="T23" fmla="*/ 74954904 h 640"/>
              <a:gd name="T24" fmla="*/ 203336161 w 815"/>
              <a:gd name="T25" fmla="*/ 23124319 h 640"/>
              <a:gd name="T26" fmla="*/ 139081595 w 815"/>
              <a:gd name="T27" fmla="*/ 1594842 h 640"/>
              <a:gd name="T28" fmla="*/ 76454880 w 815"/>
              <a:gd name="T29" fmla="*/ 3987105 h 640"/>
              <a:gd name="T30" fmla="*/ 30094048 w 815"/>
              <a:gd name="T31" fmla="*/ 27908845 h 640"/>
              <a:gd name="T32" fmla="*/ 2440424 w 815"/>
              <a:gd name="T33" fmla="*/ 72562641 h 640"/>
              <a:gd name="T34" fmla="*/ 7320369 w 815"/>
              <a:gd name="T35" fmla="*/ 130772595 h 640"/>
              <a:gd name="T36" fmla="*/ 56120723 w 815"/>
              <a:gd name="T37" fmla="*/ 191374812 h 640"/>
              <a:gd name="T38" fmla="*/ 119561814 w 815"/>
              <a:gd name="T39" fmla="*/ 224067291 h 640"/>
              <a:gd name="T40" fmla="*/ 187882851 w 815"/>
              <a:gd name="T41" fmla="*/ 231244080 h 640"/>
              <a:gd name="T42" fmla="*/ 236683205 w 815"/>
              <a:gd name="T43" fmla="*/ 228851817 h 640"/>
              <a:gd name="T44" fmla="*/ 216349949 w 815"/>
              <a:gd name="T45" fmla="*/ 284669508 h 640"/>
              <a:gd name="T46" fmla="*/ 147215438 w 815"/>
              <a:gd name="T47" fmla="*/ 280682402 h 640"/>
              <a:gd name="T48" fmla="*/ 82148300 w 815"/>
              <a:gd name="T49" fmla="*/ 302211879 h 640"/>
              <a:gd name="T50" fmla="*/ 21960204 w 815"/>
              <a:gd name="T51" fmla="*/ 354042464 h 640"/>
              <a:gd name="T52" fmla="*/ 0 w 815"/>
              <a:gd name="T53" fmla="*/ 417036945 h 640"/>
              <a:gd name="T54" fmla="*/ 16266785 w 815"/>
              <a:gd name="T55" fmla="*/ 465677845 h 640"/>
              <a:gd name="T56" fmla="*/ 56120723 w 815"/>
              <a:gd name="T57" fmla="*/ 499167745 h 640"/>
              <a:gd name="T58" fmla="*/ 111427971 w 815"/>
              <a:gd name="T59" fmla="*/ 510331641 h 640"/>
              <a:gd name="T60" fmla="*/ 177309486 w 815"/>
              <a:gd name="T61" fmla="*/ 498370324 h 640"/>
              <a:gd name="T62" fmla="*/ 242376624 w 815"/>
              <a:gd name="T63" fmla="*/ 459298477 h 640"/>
              <a:gd name="T64" fmla="*/ 282230562 w 815"/>
              <a:gd name="T65" fmla="*/ 395507468 h 640"/>
              <a:gd name="T66" fmla="*/ 280603613 w 815"/>
              <a:gd name="T67" fmla="*/ 346068253 h 640"/>
              <a:gd name="T68" fmla="*/ 585608756 w 815"/>
              <a:gd name="T69" fmla="*/ 463285582 h 640"/>
              <a:gd name="T70" fmla="*/ 654742366 w 815"/>
              <a:gd name="T71" fmla="*/ 433781895 h 640"/>
              <a:gd name="T72" fmla="*/ 662062734 w 815"/>
              <a:gd name="T73" fmla="*/ 408265313 h 640"/>
              <a:gd name="T74" fmla="*/ 207402631 w 815"/>
              <a:gd name="T75" fmla="*/ 165858230 h 640"/>
              <a:gd name="T76" fmla="*/ 137455548 w 815"/>
              <a:gd name="T77" fmla="*/ 168249600 h 640"/>
              <a:gd name="T78" fmla="*/ 68321037 w 815"/>
              <a:gd name="T79" fmla="*/ 122000963 h 640"/>
              <a:gd name="T80" fmla="*/ 60187193 w 815"/>
              <a:gd name="T81" fmla="*/ 88511063 h 640"/>
              <a:gd name="T82" fmla="*/ 78894402 w 815"/>
              <a:gd name="T83" fmla="*/ 65385851 h 640"/>
              <a:gd name="T84" fmla="*/ 147215438 w 815"/>
              <a:gd name="T85" fmla="*/ 62994480 h 640"/>
              <a:gd name="T86" fmla="*/ 216349949 w 815"/>
              <a:gd name="T87" fmla="*/ 110837960 h 640"/>
              <a:gd name="T88" fmla="*/ 224482891 w 815"/>
              <a:gd name="T89" fmla="*/ 142733018 h 640"/>
              <a:gd name="T90" fmla="*/ 183816380 w 815"/>
              <a:gd name="T91" fmla="*/ 429794789 h 640"/>
              <a:gd name="T92" fmla="*/ 99227657 w 815"/>
              <a:gd name="T93" fmla="*/ 451324266 h 640"/>
              <a:gd name="T94" fmla="*/ 64254566 w 815"/>
              <a:gd name="T95" fmla="*/ 429794789 h 640"/>
              <a:gd name="T96" fmla="*/ 61000668 w 815"/>
              <a:gd name="T97" fmla="*/ 405873049 h 640"/>
              <a:gd name="T98" fmla="*/ 102481555 w 815"/>
              <a:gd name="T99" fmla="*/ 358029570 h 640"/>
              <a:gd name="T100" fmla="*/ 185442427 w 815"/>
              <a:gd name="T101" fmla="*/ 336500093 h 640"/>
              <a:gd name="T102" fmla="*/ 220416420 w 815"/>
              <a:gd name="T103" fmla="*/ 358029570 h 640"/>
              <a:gd name="T104" fmla="*/ 223670318 w 815"/>
              <a:gd name="T105" fmla="*/ 383546152 h 640"/>
              <a:gd name="T106" fmla="*/ 182189431 w 815"/>
              <a:gd name="T107" fmla="*/ 429794789 h 640"/>
              <a:gd name="T108" fmla="*/ 254576938 w 815"/>
              <a:gd name="T109" fmla="*/ 203335235 h 640"/>
              <a:gd name="T110" fmla="*/ 296871300 w 815"/>
              <a:gd name="T111" fmla="*/ 205727498 h 640"/>
              <a:gd name="T112" fmla="*/ 284670986 w 815"/>
              <a:gd name="T113" fmla="*/ 229649238 h 640"/>
              <a:gd name="T114" fmla="*/ 258643409 w 815"/>
              <a:gd name="T115" fmla="*/ 310983511 h 640"/>
              <a:gd name="T116" fmla="*/ 308258139 w 815"/>
              <a:gd name="T117" fmla="*/ 267127137 h 640"/>
              <a:gd name="T118" fmla="*/ 332657865 w 815"/>
              <a:gd name="T119" fmla="*/ 290251455 h 640"/>
              <a:gd name="T120" fmla="*/ 446526260 w 815"/>
              <a:gd name="T121" fmla="*/ 269518507 h 6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15"/>
              <a:gd name="T184" fmla="*/ 0 h 640"/>
              <a:gd name="T185" fmla="*/ 815 w 815"/>
              <a:gd name="T186" fmla="*/ 640 h 6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15" h="640">
                <a:moveTo>
                  <a:pt x="437" y="290"/>
                </a:moveTo>
                <a:lnTo>
                  <a:pt x="432" y="292"/>
                </a:lnTo>
                <a:lnTo>
                  <a:pt x="425" y="293"/>
                </a:lnTo>
                <a:lnTo>
                  <a:pt x="420" y="295"/>
                </a:lnTo>
                <a:lnTo>
                  <a:pt x="417" y="300"/>
                </a:lnTo>
                <a:lnTo>
                  <a:pt x="414" y="303"/>
                </a:lnTo>
                <a:lnTo>
                  <a:pt x="410" y="308"/>
                </a:lnTo>
                <a:lnTo>
                  <a:pt x="409" y="313"/>
                </a:lnTo>
                <a:lnTo>
                  <a:pt x="409" y="320"/>
                </a:lnTo>
                <a:lnTo>
                  <a:pt x="409" y="325"/>
                </a:lnTo>
                <a:lnTo>
                  <a:pt x="410" y="332"/>
                </a:lnTo>
                <a:lnTo>
                  <a:pt x="414" y="335"/>
                </a:lnTo>
                <a:lnTo>
                  <a:pt x="417" y="340"/>
                </a:lnTo>
                <a:lnTo>
                  <a:pt x="420" y="343"/>
                </a:lnTo>
                <a:lnTo>
                  <a:pt x="425" y="347"/>
                </a:lnTo>
                <a:lnTo>
                  <a:pt x="432" y="348"/>
                </a:lnTo>
                <a:lnTo>
                  <a:pt x="437" y="348"/>
                </a:lnTo>
                <a:lnTo>
                  <a:pt x="442" y="348"/>
                </a:lnTo>
                <a:lnTo>
                  <a:pt x="449" y="347"/>
                </a:lnTo>
                <a:lnTo>
                  <a:pt x="454" y="343"/>
                </a:lnTo>
                <a:lnTo>
                  <a:pt x="457" y="340"/>
                </a:lnTo>
                <a:lnTo>
                  <a:pt x="461" y="335"/>
                </a:lnTo>
                <a:lnTo>
                  <a:pt x="464" y="332"/>
                </a:lnTo>
                <a:lnTo>
                  <a:pt x="466" y="325"/>
                </a:lnTo>
                <a:lnTo>
                  <a:pt x="466" y="320"/>
                </a:lnTo>
                <a:lnTo>
                  <a:pt x="466" y="313"/>
                </a:lnTo>
                <a:lnTo>
                  <a:pt x="464" y="308"/>
                </a:lnTo>
                <a:lnTo>
                  <a:pt x="461" y="303"/>
                </a:lnTo>
                <a:lnTo>
                  <a:pt x="457" y="300"/>
                </a:lnTo>
                <a:lnTo>
                  <a:pt x="454" y="295"/>
                </a:lnTo>
                <a:lnTo>
                  <a:pt x="449" y="293"/>
                </a:lnTo>
                <a:lnTo>
                  <a:pt x="442" y="292"/>
                </a:lnTo>
                <a:lnTo>
                  <a:pt x="437" y="290"/>
                </a:lnTo>
                <a:close/>
                <a:moveTo>
                  <a:pt x="573" y="320"/>
                </a:moveTo>
                <a:lnTo>
                  <a:pt x="804" y="139"/>
                </a:lnTo>
                <a:lnTo>
                  <a:pt x="809" y="134"/>
                </a:lnTo>
                <a:lnTo>
                  <a:pt x="812" y="127"/>
                </a:lnTo>
                <a:lnTo>
                  <a:pt x="815" y="121"/>
                </a:lnTo>
                <a:lnTo>
                  <a:pt x="815" y="112"/>
                </a:lnTo>
                <a:lnTo>
                  <a:pt x="814" y="106"/>
                </a:lnTo>
                <a:lnTo>
                  <a:pt x="810" y="99"/>
                </a:lnTo>
                <a:lnTo>
                  <a:pt x="805" y="94"/>
                </a:lnTo>
                <a:lnTo>
                  <a:pt x="799" y="91"/>
                </a:lnTo>
                <a:lnTo>
                  <a:pt x="742" y="61"/>
                </a:lnTo>
                <a:lnTo>
                  <a:pt x="735" y="59"/>
                </a:lnTo>
                <a:lnTo>
                  <a:pt x="728" y="57"/>
                </a:lnTo>
                <a:lnTo>
                  <a:pt x="720" y="59"/>
                </a:lnTo>
                <a:lnTo>
                  <a:pt x="713" y="62"/>
                </a:lnTo>
                <a:lnTo>
                  <a:pt x="400" y="238"/>
                </a:lnTo>
                <a:lnTo>
                  <a:pt x="350" y="208"/>
                </a:lnTo>
                <a:lnTo>
                  <a:pt x="348" y="206"/>
                </a:lnTo>
                <a:lnTo>
                  <a:pt x="345" y="204"/>
                </a:lnTo>
                <a:lnTo>
                  <a:pt x="348" y="194"/>
                </a:lnTo>
                <a:lnTo>
                  <a:pt x="350" y="183"/>
                </a:lnTo>
                <a:lnTo>
                  <a:pt x="350" y="173"/>
                </a:lnTo>
                <a:lnTo>
                  <a:pt x="350" y="161"/>
                </a:lnTo>
                <a:lnTo>
                  <a:pt x="347" y="144"/>
                </a:lnTo>
                <a:lnTo>
                  <a:pt x="342" y="126"/>
                </a:lnTo>
                <a:lnTo>
                  <a:pt x="333" y="109"/>
                </a:lnTo>
                <a:lnTo>
                  <a:pt x="323" y="94"/>
                </a:lnTo>
                <a:lnTo>
                  <a:pt x="312" y="79"/>
                </a:lnTo>
                <a:lnTo>
                  <a:pt x="298" y="64"/>
                </a:lnTo>
                <a:lnTo>
                  <a:pt x="281" y="50"/>
                </a:lnTo>
                <a:lnTo>
                  <a:pt x="265" y="37"/>
                </a:lnTo>
                <a:lnTo>
                  <a:pt x="250" y="29"/>
                </a:lnTo>
                <a:lnTo>
                  <a:pt x="235" y="22"/>
                </a:lnTo>
                <a:lnTo>
                  <a:pt x="218" y="15"/>
                </a:lnTo>
                <a:lnTo>
                  <a:pt x="203" y="10"/>
                </a:lnTo>
                <a:lnTo>
                  <a:pt x="186" y="5"/>
                </a:lnTo>
                <a:lnTo>
                  <a:pt x="171" y="2"/>
                </a:lnTo>
                <a:lnTo>
                  <a:pt x="154" y="0"/>
                </a:lnTo>
                <a:lnTo>
                  <a:pt x="137" y="0"/>
                </a:lnTo>
                <a:lnTo>
                  <a:pt x="122" y="0"/>
                </a:lnTo>
                <a:lnTo>
                  <a:pt x="109" y="2"/>
                </a:lnTo>
                <a:lnTo>
                  <a:pt x="94" y="5"/>
                </a:lnTo>
                <a:lnTo>
                  <a:pt x="82" y="9"/>
                </a:lnTo>
                <a:lnTo>
                  <a:pt x="69" y="14"/>
                </a:lnTo>
                <a:lnTo>
                  <a:pt x="57" y="20"/>
                </a:lnTo>
                <a:lnTo>
                  <a:pt x="47" y="27"/>
                </a:lnTo>
                <a:lnTo>
                  <a:pt x="37" y="35"/>
                </a:lnTo>
                <a:lnTo>
                  <a:pt x="29" y="45"/>
                </a:lnTo>
                <a:lnTo>
                  <a:pt x="20" y="56"/>
                </a:lnTo>
                <a:lnTo>
                  <a:pt x="14" y="66"/>
                </a:lnTo>
                <a:lnTo>
                  <a:pt x="9" y="77"/>
                </a:lnTo>
                <a:lnTo>
                  <a:pt x="3" y="91"/>
                </a:lnTo>
                <a:lnTo>
                  <a:pt x="2" y="102"/>
                </a:lnTo>
                <a:lnTo>
                  <a:pt x="0" y="116"/>
                </a:lnTo>
                <a:lnTo>
                  <a:pt x="2" y="129"/>
                </a:lnTo>
                <a:lnTo>
                  <a:pt x="3" y="146"/>
                </a:lnTo>
                <a:lnTo>
                  <a:pt x="9" y="164"/>
                </a:lnTo>
                <a:lnTo>
                  <a:pt x="17" y="179"/>
                </a:lnTo>
                <a:lnTo>
                  <a:pt x="27" y="196"/>
                </a:lnTo>
                <a:lnTo>
                  <a:pt x="39" y="211"/>
                </a:lnTo>
                <a:lnTo>
                  <a:pt x="52" y="226"/>
                </a:lnTo>
                <a:lnTo>
                  <a:pt x="69" y="240"/>
                </a:lnTo>
                <a:lnTo>
                  <a:pt x="86" y="253"/>
                </a:lnTo>
                <a:lnTo>
                  <a:pt x="101" y="261"/>
                </a:lnTo>
                <a:lnTo>
                  <a:pt x="116" y="268"/>
                </a:lnTo>
                <a:lnTo>
                  <a:pt x="132" y="275"/>
                </a:lnTo>
                <a:lnTo>
                  <a:pt x="147" y="281"/>
                </a:lnTo>
                <a:lnTo>
                  <a:pt x="164" y="285"/>
                </a:lnTo>
                <a:lnTo>
                  <a:pt x="181" y="288"/>
                </a:lnTo>
                <a:lnTo>
                  <a:pt x="196" y="290"/>
                </a:lnTo>
                <a:lnTo>
                  <a:pt x="213" y="290"/>
                </a:lnTo>
                <a:lnTo>
                  <a:pt x="231" y="290"/>
                </a:lnTo>
                <a:lnTo>
                  <a:pt x="250" y="287"/>
                </a:lnTo>
                <a:lnTo>
                  <a:pt x="266" y="283"/>
                </a:lnTo>
                <a:lnTo>
                  <a:pt x="281" y="276"/>
                </a:lnTo>
                <a:lnTo>
                  <a:pt x="286" y="281"/>
                </a:lnTo>
                <a:lnTo>
                  <a:pt x="291" y="287"/>
                </a:lnTo>
                <a:lnTo>
                  <a:pt x="347" y="320"/>
                </a:lnTo>
                <a:lnTo>
                  <a:pt x="291" y="353"/>
                </a:lnTo>
                <a:lnTo>
                  <a:pt x="286" y="357"/>
                </a:lnTo>
                <a:lnTo>
                  <a:pt x="281" y="364"/>
                </a:lnTo>
                <a:lnTo>
                  <a:pt x="266" y="357"/>
                </a:lnTo>
                <a:lnTo>
                  <a:pt x="250" y="352"/>
                </a:lnTo>
                <a:lnTo>
                  <a:pt x="231" y="350"/>
                </a:lnTo>
                <a:lnTo>
                  <a:pt x="213" y="348"/>
                </a:lnTo>
                <a:lnTo>
                  <a:pt x="196" y="350"/>
                </a:lnTo>
                <a:lnTo>
                  <a:pt x="181" y="352"/>
                </a:lnTo>
                <a:lnTo>
                  <a:pt x="164" y="355"/>
                </a:lnTo>
                <a:lnTo>
                  <a:pt x="147" y="358"/>
                </a:lnTo>
                <a:lnTo>
                  <a:pt x="132" y="364"/>
                </a:lnTo>
                <a:lnTo>
                  <a:pt x="116" y="370"/>
                </a:lnTo>
                <a:lnTo>
                  <a:pt x="101" y="379"/>
                </a:lnTo>
                <a:lnTo>
                  <a:pt x="86" y="387"/>
                </a:lnTo>
                <a:lnTo>
                  <a:pt x="69" y="399"/>
                </a:lnTo>
                <a:lnTo>
                  <a:pt x="52" y="414"/>
                </a:lnTo>
                <a:lnTo>
                  <a:pt x="39" y="427"/>
                </a:lnTo>
                <a:lnTo>
                  <a:pt x="27" y="444"/>
                </a:lnTo>
                <a:lnTo>
                  <a:pt x="17" y="459"/>
                </a:lnTo>
                <a:lnTo>
                  <a:pt x="9" y="476"/>
                </a:lnTo>
                <a:lnTo>
                  <a:pt x="3" y="492"/>
                </a:lnTo>
                <a:lnTo>
                  <a:pt x="2" y="511"/>
                </a:lnTo>
                <a:lnTo>
                  <a:pt x="0" y="523"/>
                </a:lnTo>
                <a:lnTo>
                  <a:pt x="2" y="536"/>
                </a:lnTo>
                <a:lnTo>
                  <a:pt x="3" y="549"/>
                </a:lnTo>
                <a:lnTo>
                  <a:pt x="9" y="561"/>
                </a:lnTo>
                <a:lnTo>
                  <a:pt x="14" y="573"/>
                </a:lnTo>
                <a:lnTo>
                  <a:pt x="20" y="584"/>
                </a:lnTo>
                <a:lnTo>
                  <a:pt x="29" y="595"/>
                </a:lnTo>
                <a:lnTo>
                  <a:pt x="37" y="605"/>
                </a:lnTo>
                <a:lnTo>
                  <a:pt x="47" y="613"/>
                </a:lnTo>
                <a:lnTo>
                  <a:pt x="57" y="620"/>
                </a:lnTo>
                <a:lnTo>
                  <a:pt x="69" y="626"/>
                </a:lnTo>
                <a:lnTo>
                  <a:pt x="82" y="631"/>
                </a:lnTo>
                <a:lnTo>
                  <a:pt x="94" y="635"/>
                </a:lnTo>
                <a:lnTo>
                  <a:pt x="109" y="638"/>
                </a:lnTo>
                <a:lnTo>
                  <a:pt x="122" y="640"/>
                </a:lnTo>
                <a:lnTo>
                  <a:pt x="137" y="640"/>
                </a:lnTo>
                <a:lnTo>
                  <a:pt x="154" y="640"/>
                </a:lnTo>
                <a:lnTo>
                  <a:pt x="171" y="636"/>
                </a:lnTo>
                <a:lnTo>
                  <a:pt x="186" y="635"/>
                </a:lnTo>
                <a:lnTo>
                  <a:pt x="203" y="630"/>
                </a:lnTo>
                <a:lnTo>
                  <a:pt x="218" y="625"/>
                </a:lnTo>
                <a:lnTo>
                  <a:pt x="235" y="618"/>
                </a:lnTo>
                <a:lnTo>
                  <a:pt x="250" y="610"/>
                </a:lnTo>
                <a:lnTo>
                  <a:pt x="265" y="601"/>
                </a:lnTo>
                <a:lnTo>
                  <a:pt x="281" y="589"/>
                </a:lnTo>
                <a:lnTo>
                  <a:pt x="298" y="576"/>
                </a:lnTo>
                <a:lnTo>
                  <a:pt x="312" y="561"/>
                </a:lnTo>
                <a:lnTo>
                  <a:pt x="323" y="546"/>
                </a:lnTo>
                <a:lnTo>
                  <a:pt x="333" y="529"/>
                </a:lnTo>
                <a:lnTo>
                  <a:pt x="342" y="512"/>
                </a:lnTo>
                <a:lnTo>
                  <a:pt x="347" y="496"/>
                </a:lnTo>
                <a:lnTo>
                  <a:pt x="350" y="479"/>
                </a:lnTo>
                <a:lnTo>
                  <a:pt x="350" y="467"/>
                </a:lnTo>
                <a:lnTo>
                  <a:pt x="350" y="456"/>
                </a:lnTo>
                <a:lnTo>
                  <a:pt x="348" y="446"/>
                </a:lnTo>
                <a:lnTo>
                  <a:pt x="345" y="434"/>
                </a:lnTo>
                <a:lnTo>
                  <a:pt x="348" y="434"/>
                </a:lnTo>
                <a:lnTo>
                  <a:pt x="350" y="432"/>
                </a:lnTo>
                <a:lnTo>
                  <a:pt x="400" y="402"/>
                </a:lnTo>
                <a:lnTo>
                  <a:pt x="713" y="578"/>
                </a:lnTo>
                <a:lnTo>
                  <a:pt x="720" y="581"/>
                </a:lnTo>
                <a:lnTo>
                  <a:pt x="728" y="581"/>
                </a:lnTo>
                <a:lnTo>
                  <a:pt x="735" y="581"/>
                </a:lnTo>
                <a:lnTo>
                  <a:pt x="742" y="578"/>
                </a:lnTo>
                <a:lnTo>
                  <a:pt x="799" y="549"/>
                </a:lnTo>
                <a:lnTo>
                  <a:pt x="805" y="544"/>
                </a:lnTo>
                <a:lnTo>
                  <a:pt x="810" y="539"/>
                </a:lnTo>
                <a:lnTo>
                  <a:pt x="814" y="533"/>
                </a:lnTo>
                <a:lnTo>
                  <a:pt x="815" y="526"/>
                </a:lnTo>
                <a:lnTo>
                  <a:pt x="815" y="519"/>
                </a:lnTo>
                <a:lnTo>
                  <a:pt x="814" y="512"/>
                </a:lnTo>
                <a:lnTo>
                  <a:pt x="809" y="506"/>
                </a:lnTo>
                <a:lnTo>
                  <a:pt x="804" y="501"/>
                </a:lnTo>
                <a:lnTo>
                  <a:pt x="573" y="320"/>
                </a:lnTo>
                <a:close/>
                <a:moveTo>
                  <a:pt x="265" y="201"/>
                </a:moveTo>
                <a:lnTo>
                  <a:pt x="255" y="208"/>
                </a:lnTo>
                <a:lnTo>
                  <a:pt x="241" y="215"/>
                </a:lnTo>
                <a:lnTo>
                  <a:pt x="228" y="216"/>
                </a:lnTo>
                <a:lnTo>
                  <a:pt x="213" y="218"/>
                </a:lnTo>
                <a:lnTo>
                  <a:pt x="191" y="216"/>
                </a:lnTo>
                <a:lnTo>
                  <a:pt x="169" y="211"/>
                </a:lnTo>
                <a:lnTo>
                  <a:pt x="147" y="203"/>
                </a:lnTo>
                <a:lnTo>
                  <a:pt x="126" y="191"/>
                </a:lnTo>
                <a:lnTo>
                  <a:pt x="109" y="179"/>
                </a:lnTo>
                <a:lnTo>
                  <a:pt x="94" y="166"/>
                </a:lnTo>
                <a:lnTo>
                  <a:pt x="84" y="153"/>
                </a:lnTo>
                <a:lnTo>
                  <a:pt x="77" y="138"/>
                </a:lnTo>
                <a:lnTo>
                  <a:pt x="75" y="131"/>
                </a:lnTo>
                <a:lnTo>
                  <a:pt x="74" y="124"/>
                </a:lnTo>
                <a:lnTo>
                  <a:pt x="74" y="117"/>
                </a:lnTo>
                <a:lnTo>
                  <a:pt x="74" y="111"/>
                </a:lnTo>
                <a:lnTo>
                  <a:pt x="75" y="106"/>
                </a:lnTo>
                <a:lnTo>
                  <a:pt x="79" y="99"/>
                </a:lnTo>
                <a:lnTo>
                  <a:pt x="82" y="94"/>
                </a:lnTo>
                <a:lnTo>
                  <a:pt x="87" y="89"/>
                </a:lnTo>
                <a:lnTo>
                  <a:pt x="97" y="82"/>
                </a:lnTo>
                <a:lnTo>
                  <a:pt x="109" y="77"/>
                </a:lnTo>
                <a:lnTo>
                  <a:pt x="122" y="74"/>
                </a:lnTo>
                <a:lnTo>
                  <a:pt x="137" y="72"/>
                </a:lnTo>
                <a:lnTo>
                  <a:pt x="159" y="74"/>
                </a:lnTo>
                <a:lnTo>
                  <a:pt x="181" y="79"/>
                </a:lnTo>
                <a:lnTo>
                  <a:pt x="204" y="87"/>
                </a:lnTo>
                <a:lnTo>
                  <a:pt x="226" y="99"/>
                </a:lnTo>
                <a:lnTo>
                  <a:pt x="243" y="111"/>
                </a:lnTo>
                <a:lnTo>
                  <a:pt x="256" y="124"/>
                </a:lnTo>
                <a:lnTo>
                  <a:pt x="266" y="139"/>
                </a:lnTo>
                <a:lnTo>
                  <a:pt x="273" y="153"/>
                </a:lnTo>
                <a:lnTo>
                  <a:pt x="276" y="159"/>
                </a:lnTo>
                <a:lnTo>
                  <a:pt x="276" y="166"/>
                </a:lnTo>
                <a:lnTo>
                  <a:pt x="278" y="173"/>
                </a:lnTo>
                <a:lnTo>
                  <a:pt x="276" y="179"/>
                </a:lnTo>
                <a:lnTo>
                  <a:pt x="275" y="184"/>
                </a:lnTo>
                <a:lnTo>
                  <a:pt x="273" y="191"/>
                </a:lnTo>
                <a:lnTo>
                  <a:pt x="268" y="196"/>
                </a:lnTo>
                <a:lnTo>
                  <a:pt x="265" y="201"/>
                </a:lnTo>
                <a:close/>
                <a:moveTo>
                  <a:pt x="226" y="539"/>
                </a:moveTo>
                <a:lnTo>
                  <a:pt x="204" y="551"/>
                </a:lnTo>
                <a:lnTo>
                  <a:pt x="181" y="559"/>
                </a:lnTo>
                <a:lnTo>
                  <a:pt x="159" y="564"/>
                </a:lnTo>
                <a:lnTo>
                  <a:pt x="137" y="568"/>
                </a:lnTo>
                <a:lnTo>
                  <a:pt x="122" y="566"/>
                </a:lnTo>
                <a:lnTo>
                  <a:pt x="109" y="563"/>
                </a:lnTo>
                <a:lnTo>
                  <a:pt x="97" y="558"/>
                </a:lnTo>
                <a:lnTo>
                  <a:pt x="87" y="551"/>
                </a:lnTo>
                <a:lnTo>
                  <a:pt x="82" y="546"/>
                </a:lnTo>
                <a:lnTo>
                  <a:pt x="79" y="539"/>
                </a:lnTo>
                <a:lnTo>
                  <a:pt x="75" y="534"/>
                </a:lnTo>
                <a:lnTo>
                  <a:pt x="74" y="528"/>
                </a:lnTo>
                <a:lnTo>
                  <a:pt x="74" y="523"/>
                </a:lnTo>
                <a:lnTo>
                  <a:pt x="74" y="516"/>
                </a:lnTo>
                <a:lnTo>
                  <a:pt x="75" y="509"/>
                </a:lnTo>
                <a:lnTo>
                  <a:pt x="77" y="501"/>
                </a:lnTo>
                <a:lnTo>
                  <a:pt x="84" y="487"/>
                </a:lnTo>
                <a:lnTo>
                  <a:pt x="94" y="474"/>
                </a:lnTo>
                <a:lnTo>
                  <a:pt x="109" y="461"/>
                </a:lnTo>
                <a:lnTo>
                  <a:pt x="126" y="449"/>
                </a:lnTo>
                <a:lnTo>
                  <a:pt x="146" y="437"/>
                </a:lnTo>
                <a:lnTo>
                  <a:pt x="169" y="429"/>
                </a:lnTo>
                <a:lnTo>
                  <a:pt x="191" y="424"/>
                </a:lnTo>
                <a:lnTo>
                  <a:pt x="213" y="422"/>
                </a:lnTo>
                <a:lnTo>
                  <a:pt x="228" y="422"/>
                </a:lnTo>
                <a:lnTo>
                  <a:pt x="241" y="425"/>
                </a:lnTo>
                <a:lnTo>
                  <a:pt x="253" y="430"/>
                </a:lnTo>
                <a:lnTo>
                  <a:pt x="263" y="437"/>
                </a:lnTo>
                <a:lnTo>
                  <a:pt x="268" y="442"/>
                </a:lnTo>
                <a:lnTo>
                  <a:pt x="271" y="449"/>
                </a:lnTo>
                <a:lnTo>
                  <a:pt x="275" y="454"/>
                </a:lnTo>
                <a:lnTo>
                  <a:pt x="276" y="461"/>
                </a:lnTo>
                <a:lnTo>
                  <a:pt x="276" y="467"/>
                </a:lnTo>
                <a:lnTo>
                  <a:pt x="276" y="474"/>
                </a:lnTo>
                <a:lnTo>
                  <a:pt x="275" y="481"/>
                </a:lnTo>
                <a:lnTo>
                  <a:pt x="273" y="487"/>
                </a:lnTo>
                <a:lnTo>
                  <a:pt x="266" y="501"/>
                </a:lnTo>
                <a:lnTo>
                  <a:pt x="256" y="514"/>
                </a:lnTo>
                <a:lnTo>
                  <a:pt x="241" y="528"/>
                </a:lnTo>
                <a:lnTo>
                  <a:pt x="224" y="539"/>
                </a:lnTo>
                <a:lnTo>
                  <a:pt x="226" y="539"/>
                </a:lnTo>
                <a:close/>
                <a:moveTo>
                  <a:pt x="307" y="261"/>
                </a:moveTo>
                <a:lnTo>
                  <a:pt x="310" y="258"/>
                </a:lnTo>
                <a:lnTo>
                  <a:pt x="312" y="256"/>
                </a:lnTo>
                <a:lnTo>
                  <a:pt x="313" y="255"/>
                </a:lnTo>
                <a:lnTo>
                  <a:pt x="318" y="250"/>
                </a:lnTo>
                <a:lnTo>
                  <a:pt x="323" y="245"/>
                </a:lnTo>
                <a:lnTo>
                  <a:pt x="335" y="233"/>
                </a:lnTo>
                <a:lnTo>
                  <a:pt x="372" y="253"/>
                </a:lnTo>
                <a:lnTo>
                  <a:pt x="365" y="258"/>
                </a:lnTo>
                <a:lnTo>
                  <a:pt x="358" y="261"/>
                </a:lnTo>
                <a:lnTo>
                  <a:pt x="353" y="268"/>
                </a:lnTo>
                <a:lnTo>
                  <a:pt x="350" y="275"/>
                </a:lnTo>
                <a:lnTo>
                  <a:pt x="350" y="283"/>
                </a:lnTo>
                <a:lnTo>
                  <a:pt x="350" y="288"/>
                </a:lnTo>
                <a:lnTo>
                  <a:pt x="307" y="261"/>
                </a:lnTo>
                <a:close/>
                <a:moveTo>
                  <a:pt x="409" y="364"/>
                </a:moveTo>
                <a:lnTo>
                  <a:pt x="335" y="407"/>
                </a:lnTo>
                <a:lnTo>
                  <a:pt x="323" y="395"/>
                </a:lnTo>
                <a:lnTo>
                  <a:pt x="318" y="390"/>
                </a:lnTo>
                <a:lnTo>
                  <a:pt x="313" y="384"/>
                </a:lnTo>
                <a:lnTo>
                  <a:pt x="312" y="384"/>
                </a:lnTo>
                <a:lnTo>
                  <a:pt x="310" y="382"/>
                </a:lnTo>
                <a:lnTo>
                  <a:pt x="307" y="379"/>
                </a:lnTo>
                <a:lnTo>
                  <a:pt x="379" y="335"/>
                </a:lnTo>
                <a:lnTo>
                  <a:pt x="379" y="283"/>
                </a:lnTo>
                <a:lnTo>
                  <a:pt x="728" y="87"/>
                </a:lnTo>
                <a:lnTo>
                  <a:pt x="785" y="116"/>
                </a:lnTo>
                <a:lnTo>
                  <a:pt x="452" y="379"/>
                </a:lnTo>
                <a:lnTo>
                  <a:pt x="409" y="364"/>
                </a:lnTo>
                <a:close/>
                <a:moveTo>
                  <a:pt x="728" y="553"/>
                </a:moveTo>
                <a:lnTo>
                  <a:pt x="464" y="404"/>
                </a:lnTo>
                <a:lnTo>
                  <a:pt x="467" y="402"/>
                </a:lnTo>
                <a:lnTo>
                  <a:pt x="469" y="400"/>
                </a:lnTo>
                <a:lnTo>
                  <a:pt x="549" y="338"/>
                </a:lnTo>
                <a:lnTo>
                  <a:pt x="785" y="523"/>
                </a:lnTo>
                <a:lnTo>
                  <a:pt x="728" y="5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45"/>
          <p:cNvSpPr>
            <a:spLocks noEditPoints="1" noChangeArrowheads="1"/>
          </p:cNvSpPr>
          <p:nvPr/>
        </p:nvSpPr>
        <p:spPr bwMode="auto">
          <a:xfrm>
            <a:off x="7328696" y="4638139"/>
            <a:ext cx="381707" cy="353034"/>
          </a:xfrm>
          <a:custGeom>
            <a:avLst/>
            <a:gdLst>
              <a:gd name="T0" fmla="*/ 128033349 w 756"/>
              <a:gd name="T1" fmla="*/ 263379637 h 698"/>
              <a:gd name="T2" fmla="*/ 86422757 w 756"/>
              <a:gd name="T3" fmla="*/ 240093686 h 698"/>
              <a:gd name="T4" fmla="*/ 58415489 w 756"/>
              <a:gd name="T5" fmla="*/ 211185630 h 698"/>
              <a:gd name="T6" fmla="*/ 46412503 w 756"/>
              <a:gd name="T7" fmla="*/ 181475567 h 698"/>
              <a:gd name="T8" fmla="*/ 139236614 w 756"/>
              <a:gd name="T9" fmla="*/ 161400329 h 698"/>
              <a:gd name="T10" fmla="*/ 151239600 w 756"/>
              <a:gd name="T11" fmla="*/ 232063770 h 698"/>
              <a:gd name="T12" fmla="*/ 558545005 w 756"/>
              <a:gd name="T13" fmla="*/ 174248553 h 698"/>
              <a:gd name="T14" fmla="*/ 550543312 w 756"/>
              <a:gd name="T15" fmla="*/ 203958616 h 698"/>
              <a:gd name="T16" fmla="*/ 526537338 w 756"/>
              <a:gd name="T17" fmla="*/ 232063770 h 698"/>
              <a:gd name="T18" fmla="*/ 487326806 w 756"/>
              <a:gd name="T19" fmla="*/ 257759323 h 698"/>
              <a:gd name="T20" fmla="*/ 439313965 w 756"/>
              <a:gd name="T21" fmla="*/ 275424959 h 698"/>
              <a:gd name="T22" fmla="*/ 457719201 w 756"/>
              <a:gd name="T23" fmla="*/ 216003938 h 698"/>
              <a:gd name="T24" fmla="*/ 465720894 w 756"/>
              <a:gd name="T25" fmla="*/ 139720183 h 698"/>
              <a:gd name="T26" fmla="*/ 604156891 w 756"/>
              <a:gd name="T27" fmla="*/ 120447846 h 698"/>
              <a:gd name="T28" fmla="*/ 588953227 w 756"/>
              <a:gd name="T29" fmla="*/ 99570602 h 698"/>
              <a:gd name="T30" fmla="*/ 465720894 w 756"/>
              <a:gd name="T31" fmla="*/ 92343588 h 698"/>
              <a:gd name="T32" fmla="*/ 455318246 w 756"/>
              <a:gd name="T33" fmla="*/ 25695552 h 698"/>
              <a:gd name="T34" fmla="*/ 419309285 w 756"/>
              <a:gd name="T35" fmla="*/ 802902 h 698"/>
              <a:gd name="T36" fmla="*/ 175245574 w 756"/>
              <a:gd name="T37" fmla="*/ 4014510 h 698"/>
              <a:gd name="T38" fmla="*/ 143237013 w 756"/>
              <a:gd name="T39" fmla="*/ 36134175 h 698"/>
              <a:gd name="T40" fmla="*/ 34408622 w 756"/>
              <a:gd name="T41" fmla="*/ 92343588 h 698"/>
              <a:gd name="T42" fmla="*/ 8802310 w 756"/>
              <a:gd name="T43" fmla="*/ 103585112 h 698"/>
              <a:gd name="T44" fmla="*/ 0 w 756"/>
              <a:gd name="T45" fmla="*/ 127674860 h 698"/>
              <a:gd name="T46" fmla="*/ 8001693 w 756"/>
              <a:gd name="T47" fmla="*/ 213595232 h 698"/>
              <a:gd name="T48" fmla="*/ 42411209 w 756"/>
              <a:gd name="T49" fmla="*/ 263379637 h 698"/>
              <a:gd name="T50" fmla="*/ 100026082 w 756"/>
              <a:gd name="T51" fmla="*/ 301923414 h 698"/>
              <a:gd name="T52" fmla="*/ 175245574 w 756"/>
              <a:gd name="T53" fmla="*/ 325210260 h 698"/>
              <a:gd name="T54" fmla="*/ 224858754 w 756"/>
              <a:gd name="T55" fmla="*/ 355724121 h 698"/>
              <a:gd name="T56" fmla="*/ 247264389 w 756"/>
              <a:gd name="T57" fmla="*/ 381419673 h 698"/>
              <a:gd name="T58" fmla="*/ 255266082 w 756"/>
              <a:gd name="T59" fmla="*/ 411129736 h 698"/>
              <a:gd name="T60" fmla="*/ 250465066 w 756"/>
              <a:gd name="T61" fmla="*/ 444855204 h 698"/>
              <a:gd name="T62" fmla="*/ 220857460 w 756"/>
              <a:gd name="T63" fmla="*/ 466536247 h 698"/>
              <a:gd name="T64" fmla="*/ 171244280 w 756"/>
              <a:gd name="T65" fmla="*/ 475369065 h 698"/>
              <a:gd name="T66" fmla="*/ 143237013 w 756"/>
              <a:gd name="T67" fmla="*/ 506685827 h 698"/>
              <a:gd name="T68" fmla="*/ 139236614 w 756"/>
              <a:gd name="T69" fmla="*/ 548441212 h 698"/>
              <a:gd name="T70" fmla="*/ 151239600 w 756"/>
              <a:gd name="T71" fmla="*/ 560485638 h 698"/>
              <a:gd name="T72" fmla="*/ 464921172 w 756"/>
              <a:gd name="T73" fmla="*/ 553258624 h 698"/>
              <a:gd name="T74" fmla="*/ 463320833 w 756"/>
              <a:gd name="T75" fmla="*/ 513109044 h 698"/>
              <a:gd name="T76" fmla="*/ 443315259 w 756"/>
              <a:gd name="T77" fmla="*/ 482596079 h 698"/>
              <a:gd name="T78" fmla="*/ 394502695 w 756"/>
              <a:gd name="T79" fmla="*/ 466536247 h 698"/>
              <a:gd name="T80" fmla="*/ 358493735 w 756"/>
              <a:gd name="T81" fmla="*/ 452885120 h 698"/>
              <a:gd name="T82" fmla="*/ 349691426 w 756"/>
              <a:gd name="T83" fmla="*/ 420765456 h 698"/>
              <a:gd name="T84" fmla="*/ 353691825 w 756"/>
              <a:gd name="T85" fmla="*/ 387842889 h 698"/>
              <a:gd name="T86" fmla="*/ 373697399 w 756"/>
              <a:gd name="T87" fmla="*/ 361344435 h 698"/>
              <a:gd name="T88" fmla="*/ 408106021 w 756"/>
              <a:gd name="T89" fmla="*/ 326013162 h 698"/>
              <a:gd name="T90" fmla="*/ 487326806 w 756"/>
              <a:gd name="T91" fmla="*/ 309953330 h 698"/>
              <a:gd name="T92" fmla="*/ 548942973 w 756"/>
              <a:gd name="T93" fmla="*/ 273819155 h 698"/>
              <a:gd name="T94" fmla="*/ 590553566 w 756"/>
              <a:gd name="T95" fmla="*/ 227245462 h 698"/>
              <a:gd name="T96" fmla="*/ 604957507 w 756"/>
              <a:gd name="T97" fmla="*/ 174248553 h 6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56"/>
              <a:gd name="T148" fmla="*/ 0 h 698"/>
              <a:gd name="T149" fmla="*/ 756 w 756"/>
              <a:gd name="T150" fmla="*/ 698 h 6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56" h="698">
                <a:moveTo>
                  <a:pt x="207" y="343"/>
                </a:moveTo>
                <a:lnTo>
                  <a:pt x="190" y="340"/>
                </a:lnTo>
                <a:lnTo>
                  <a:pt x="175" y="335"/>
                </a:lnTo>
                <a:lnTo>
                  <a:pt x="160" y="328"/>
                </a:lnTo>
                <a:lnTo>
                  <a:pt x="147" y="321"/>
                </a:lnTo>
                <a:lnTo>
                  <a:pt x="134" y="314"/>
                </a:lnTo>
                <a:lnTo>
                  <a:pt x="120" y="306"/>
                </a:lnTo>
                <a:lnTo>
                  <a:pt x="108" y="299"/>
                </a:lnTo>
                <a:lnTo>
                  <a:pt x="98" y="289"/>
                </a:lnTo>
                <a:lnTo>
                  <a:pt x="90" y="281"/>
                </a:lnTo>
                <a:lnTo>
                  <a:pt x="82" y="273"/>
                </a:lnTo>
                <a:lnTo>
                  <a:pt x="73" y="263"/>
                </a:lnTo>
                <a:lnTo>
                  <a:pt x="68" y="254"/>
                </a:lnTo>
                <a:lnTo>
                  <a:pt x="63" y="244"/>
                </a:lnTo>
                <a:lnTo>
                  <a:pt x="60" y="236"/>
                </a:lnTo>
                <a:lnTo>
                  <a:pt x="58" y="226"/>
                </a:lnTo>
                <a:lnTo>
                  <a:pt x="57" y="217"/>
                </a:lnTo>
                <a:lnTo>
                  <a:pt x="57" y="174"/>
                </a:lnTo>
                <a:lnTo>
                  <a:pt x="174" y="174"/>
                </a:lnTo>
                <a:lnTo>
                  <a:pt x="174" y="201"/>
                </a:lnTo>
                <a:lnTo>
                  <a:pt x="177" y="224"/>
                </a:lnTo>
                <a:lnTo>
                  <a:pt x="179" y="247"/>
                </a:lnTo>
                <a:lnTo>
                  <a:pt x="184" y="269"/>
                </a:lnTo>
                <a:lnTo>
                  <a:pt x="189" y="289"/>
                </a:lnTo>
                <a:lnTo>
                  <a:pt x="194" y="309"/>
                </a:lnTo>
                <a:lnTo>
                  <a:pt x="200" y="326"/>
                </a:lnTo>
                <a:lnTo>
                  <a:pt x="207" y="343"/>
                </a:lnTo>
                <a:close/>
                <a:moveTo>
                  <a:pt x="698" y="217"/>
                </a:moveTo>
                <a:lnTo>
                  <a:pt x="698" y="226"/>
                </a:lnTo>
                <a:lnTo>
                  <a:pt x="696" y="236"/>
                </a:lnTo>
                <a:lnTo>
                  <a:pt x="693" y="244"/>
                </a:lnTo>
                <a:lnTo>
                  <a:pt x="688" y="254"/>
                </a:lnTo>
                <a:lnTo>
                  <a:pt x="681" y="263"/>
                </a:lnTo>
                <a:lnTo>
                  <a:pt x="674" y="273"/>
                </a:lnTo>
                <a:lnTo>
                  <a:pt x="666" y="281"/>
                </a:lnTo>
                <a:lnTo>
                  <a:pt x="658" y="289"/>
                </a:lnTo>
                <a:lnTo>
                  <a:pt x="646" y="299"/>
                </a:lnTo>
                <a:lnTo>
                  <a:pt x="636" y="306"/>
                </a:lnTo>
                <a:lnTo>
                  <a:pt x="622" y="314"/>
                </a:lnTo>
                <a:lnTo>
                  <a:pt x="609" y="321"/>
                </a:lnTo>
                <a:lnTo>
                  <a:pt x="596" y="328"/>
                </a:lnTo>
                <a:lnTo>
                  <a:pt x="581" y="335"/>
                </a:lnTo>
                <a:lnTo>
                  <a:pt x="564" y="340"/>
                </a:lnTo>
                <a:lnTo>
                  <a:pt x="549" y="343"/>
                </a:lnTo>
                <a:lnTo>
                  <a:pt x="555" y="326"/>
                </a:lnTo>
                <a:lnTo>
                  <a:pt x="562" y="309"/>
                </a:lnTo>
                <a:lnTo>
                  <a:pt x="567" y="289"/>
                </a:lnTo>
                <a:lnTo>
                  <a:pt x="572" y="269"/>
                </a:lnTo>
                <a:lnTo>
                  <a:pt x="576" y="247"/>
                </a:lnTo>
                <a:lnTo>
                  <a:pt x="579" y="224"/>
                </a:lnTo>
                <a:lnTo>
                  <a:pt x="581" y="201"/>
                </a:lnTo>
                <a:lnTo>
                  <a:pt x="582" y="174"/>
                </a:lnTo>
                <a:lnTo>
                  <a:pt x="698" y="174"/>
                </a:lnTo>
                <a:lnTo>
                  <a:pt x="698" y="217"/>
                </a:lnTo>
                <a:close/>
                <a:moveTo>
                  <a:pt x="756" y="159"/>
                </a:moveTo>
                <a:lnTo>
                  <a:pt x="755" y="150"/>
                </a:lnTo>
                <a:lnTo>
                  <a:pt x="753" y="142"/>
                </a:lnTo>
                <a:lnTo>
                  <a:pt x="748" y="135"/>
                </a:lnTo>
                <a:lnTo>
                  <a:pt x="743" y="129"/>
                </a:lnTo>
                <a:lnTo>
                  <a:pt x="736" y="124"/>
                </a:lnTo>
                <a:lnTo>
                  <a:pt x="730" y="120"/>
                </a:lnTo>
                <a:lnTo>
                  <a:pt x="721" y="117"/>
                </a:lnTo>
                <a:lnTo>
                  <a:pt x="713" y="115"/>
                </a:lnTo>
                <a:lnTo>
                  <a:pt x="582" y="115"/>
                </a:lnTo>
                <a:lnTo>
                  <a:pt x="582" y="72"/>
                </a:lnTo>
                <a:lnTo>
                  <a:pt x="581" y="58"/>
                </a:lnTo>
                <a:lnTo>
                  <a:pt x="576" y="45"/>
                </a:lnTo>
                <a:lnTo>
                  <a:pt x="569" y="32"/>
                </a:lnTo>
                <a:lnTo>
                  <a:pt x="560" y="21"/>
                </a:lnTo>
                <a:lnTo>
                  <a:pt x="549" y="11"/>
                </a:lnTo>
                <a:lnTo>
                  <a:pt x="537" y="5"/>
                </a:lnTo>
                <a:lnTo>
                  <a:pt x="524" y="1"/>
                </a:lnTo>
                <a:lnTo>
                  <a:pt x="509" y="0"/>
                </a:lnTo>
                <a:lnTo>
                  <a:pt x="247" y="0"/>
                </a:lnTo>
                <a:lnTo>
                  <a:pt x="232" y="1"/>
                </a:lnTo>
                <a:lnTo>
                  <a:pt x="219" y="5"/>
                </a:lnTo>
                <a:lnTo>
                  <a:pt x="206" y="11"/>
                </a:lnTo>
                <a:lnTo>
                  <a:pt x="195" y="21"/>
                </a:lnTo>
                <a:lnTo>
                  <a:pt x="187" y="32"/>
                </a:lnTo>
                <a:lnTo>
                  <a:pt x="179" y="45"/>
                </a:lnTo>
                <a:lnTo>
                  <a:pt x="175" y="58"/>
                </a:lnTo>
                <a:lnTo>
                  <a:pt x="174" y="72"/>
                </a:lnTo>
                <a:lnTo>
                  <a:pt x="174" y="115"/>
                </a:lnTo>
                <a:lnTo>
                  <a:pt x="43" y="115"/>
                </a:lnTo>
                <a:lnTo>
                  <a:pt x="35" y="117"/>
                </a:lnTo>
                <a:lnTo>
                  <a:pt x="26" y="120"/>
                </a:lnTo>
                <a:lnTo>
                  <a:pt x="18" y="124"/>
                </a:lnTo>
                <a:lnTo>
                  <a:pt x="11" y="129"/>
                </a:lnTo>
                <a:lnTo>
                  <a:pt x="6" y="135"/>
                </a:lnTo>
                <a:lnTo>
                  <a:pt x="3" y="142"/>
                </a:lnTo>
                <a:lnTo>
                  <a:pt x="0" y="150"/>
                </a:lnTo>
                <a:lnTo>
                  <a:pt x="0" y="159"/>
                </a:lnTo>
                <a:lnTo>
                  <a:pt x="0" y="217"/>
                </a:lnTo>
                <a:lnTo>
                  <a:pt x="1" y="234"/>
                </a:lnTo>
                <a:lnTo>
                  <a:pt x="5" y="251"/>
                </a:lnTo>
                <a:lnTo>
                  <a:pt x="10" y="266"/>
                </a:lnTo>
                <a:lnTo>
                  <a:pt x="18" y="283"/>
                </a:lnTo>
                <a:lnTo>
                  <a:pt x="28" y="298"/>
                </a:lnTo>
                <a:lnTo>
                  <a:pt x="40" y="314"/>
                </a:lnTo>
                <a:lnTo>
                  <a:pt x="53" y="328"/>
                </a:lnTo>
                <a:lnTo>
                  <a:pt x="70" y="341"/>
                </a:lnTo>
                <a:lnTo>
                  <a:pt x="87" y="355"/>
                </a:lnTo>
                <a:lnTo>
                  <a:pt x="105" y="366"/>
                </a:lnTo>
                <a:lnTo>
                  <a:pt x="125" y="376"/>
                </a:lnTo>
                <a:lnTo>
                  <a:pt x="147" y="386"/>
                </a:lnTo>
                <a:lnTo>
                  <a:pt x="170" y="393"/>
                </a:lnTo>
                <a:lnTo>
                  <a:pt x="194" y="400"/>
                </a:lnTo>
                <a:lnTo>
                  <a:pt x="219" y="405"/>
                </a:lnTo>
                <a:lnTo>
                  <a:pt x="246" y="406"/>
                </a:lnTo>
                <a:lnTo>
                  <a:pt x="259" y="422"/>
                </a:lnTo>
                <a:lnTo>
                  <a:pt x="271" y="435"/>
                </a:lnTo>
                <a:lnTo>
                  <a:pt x="281" y="443"/>
                </a:lnTo>
                <a:lnTo>
                  <a:pt x="289" y="450"/>
                </a:lnTo>
                <a:lnTo>
                  <a:pt x="298" y="458"/>
                </a:lnTo>
                <a:lnTo>
                  <a:pt x="304" y="467"/>
                </a:lnTo>
                <a:lnTo>
                  <a:pt x="309" y="475"/>
                </a:lnTo>
                <a:lnTo>
                  <a:pt x="313" y="483"/>
                </a:lnTo>
                <a:lnTo>
                  <a:pt x="316" y="494"/>
                </a:lnTo>
                <a:lnTo>
                  <a:pt x="318" y="502"/>
                </a:lnTo>
                <a:lnTo>
                  <a:pt x="319" y="512"/>
                </a:lnTo>
                <a:lnTo>
                  <a:pt x="319" y="524"/>
                </a:lnTo>
                <a:lnTo>
                  <a:pt x="319" y="534"/>
                </a:lnTo>
                <a:lnTo>
                  <a:pt x="316" y="544"/>
                </a:lnTo>
                <a:lnTo>
                  <a:pt x="313" y="554"/>
                </a:lnTo>
                <a:lnTo>
                  <a:pt x="306" y="564"/>
                </a:lnTo>
                <a:lnTo>
                  <a:pt x="299" y="571"/>
                </a:lnTo>
                <a:lnTo>
                  <a:pt x="289" y="576"/>
                </a:lnTo>
                <a:lnTo>
                  <a:pt x="276" y="581"/>
                </a:lnTo>
                <a:lnTo>
                  <a:pt x="261" y="581"/>
                </a:lnTo>
                <a:lnTo>
                  <a:pt x="246" y="582"/>
                </a:lnTo>
                <a:lnTo>
                  <a:pt x="229" y="587"/>
                </a:lnTo>
                <a:lnTo>
                  <a:pt x="214" y="592"/>
                </a:lnTo>
                <a:lnTo>
                  <a:pt x="200" y="601"/>
                </a:lnTo>
                <a:lnTo>
                  <a:pt x="190" y="612"/>
                </a:lnTo>
                <a:lnTo>
                  <a:pt x="182" y="624"/>
                </a:lnTo>
                <a:lnTo>
                  <a:pt x="179" y="631"/>
                </a:lnTo>
                <a:lnTo>
                  <a:pt x="175" y="639"/>
                </a:lnTo>
                <a:lnTo>
                  <a:pt x="174" y="646"/>
                </a:lnTo>
                <a:lnTo>
                  <a:pt x="174" y="654"/>
                </a:lnTo>
                <a:lnTo>
                  <a:pt x="174" y="683"/>
                </a:lnTo>
                <a:lnTo>
                  <a:pt x="175" y="689"/>
                </a:lnTo>
                <a:lnTo>
                  <a:pt x="179" y="694"/>
                </a:lnTo>
                <a:lnTo>
                  <a:pt x="182" y="696"/>
                </a:lnTo>
                <a:lnTo>
                  <a:pt x="189" y="698"/>
                </a:lnTo>
                <a:lnTo>
                  <a:pt x="567" y="698"/>
                </a:lnTo>
                <a:lnTo>
                  <a:pt x="572" y="696"/>
                </a:lnTo>
                <a:lnTo>
                  <a:pt x="577" y="694"/>
                </a:lnTo>
                <a:lnTo>
                  <a:pt x="581" y="689"/>
                </a:lnTo>
                <a:lnTo>
                  <a:pt x="582" y="683"/>
                </a:lnTo>
                <a:lnTo>
                  <a:pt x="582" y="654"/>
                </a:lnTo>
                <a:lnTo>
                  <a:pt x="581" y="646"/>
                </a:lnTo>
                <a:lnTo>
                  <a:pt x="579" y="639"/>
                </a:lnTo>
                <a:lnTo>
                  <a:pt x="577" y="631"/>
                </a:lnTo>
                <a:lnTo>
                  <a:pt x="574" y="624"/>
                </a:lnTo>
                <a:lnTo>
                  <a:pt x="565" y="612"/>
                </a:lnTo>
                <a:lnTo>
                  <a:pt x="554" y="601"/>
                </a:lnTo>
                <a:lnTo>
                  <a:pt x="540" y="592"/>
                </a:lnTo>
                <a:lnTo>
                  <a:pt x="527" y="587"/>
                </a:lnTo>
                <a:lnTo>
                  <a:pt x="510" y="582"/>
                </a:lnTo>
                <a:lnTo>
                  <a:pt x="493" y="581"/>
                </a:lnTo>
                <a:lnTo>
                  <a:pt x="478" y="581"/>
                </a:lnTo>
                <a:lnTo>
                  <a:pt x="467" y="576"/>
                </a:lnTo>
                <a:lnTo>
                  <a:pt x="457" y="571"/>
                </a:lnTo>
                <a:lnTo>
                  <a:pt x="448" y="564"/>
                </a:lnTo>
                <a:lnTo>
                  <a:pt x="443" y="554"/>
                </a:lnTo>
                <a:lnTo>
                  <a:pt x="438" y="544"/>
                </a:lnTo>
                <a:lnTo>
                  <a:pt x="437" y="534"/>
                </a:lnTo>
                <a:lnTo>
                  <a:pt x="437" y="524"/>
                </a:lnTo>
                <a:lnTo>
                  <a:pt x="437" y="512"/>
                </a:lnTo>
                <a:lnTo>
                  <a:pt x="437" y="502"/>
                </a:lnTo>
                <a:lnTo>
                  <a:pt x="440" y="494"/>
                </a:lnTo>
                <a:lnTo>
                  <a:pt x="442" y="483"/>
                </a:lnTo>
                <a:lnTo>
                  <a:pt x="447" y="475"/>
                </a:lnTo>
                <a:lnTo>
                  <a:pt x="452" y="467"/>
                </a:lnTo>
                <a:lnTo>
                  <a:pt x="458" y="458"/>
                </a:lnTo>
                <a:lnTo>
                  <a:pt x="467" y="450"/>
                </a:lnTo>
                <a:lnTo>
                  <a:pt x="473" y="443"/>
                </a:lnTo>
                <a:lnTo>
                  <a:pt x="485" y="435"/>
                </a:lnTo>
                <a:lnTo>
                  <a:pt x="497" y="422"/>
                </a:lnTo>
                <a:lnTo>
                  <a:pt x="510" y="406"/>
                </a:lnTo>
                <a:lnTo>
                  <a:pt x="535" y="405"/>
                </a:lnTo>
                <a:lnTo>
                  <a:pt x="560" y="400"/>
                </a:lnTo>
                <a:lnTo>
                  <a:pt x="586" y="393"/>
                </a:lnTo>
                <a:lnTo>
                  <a:pt x="609" y="386"/>
                </a:lnTo>
                <a:lnTo>
                  <a:pt x="629" y="376"/>
                </a:lnTo>
                <a:lnTo>
                  <a:pt x="651" y="366"/>
                </a:lnTo>
                <a:lnTo>
                  <a:pt x="669" y="355"/>
                </a:lnTo>
                <a:lnTo>
                  <a:pt x="686" y="341"/>
                </a:lnTo>
                <a:lnTo>
                  <a:pt x="701" y="328"/>
                </a:lnTo>
                <a:lnTo>
                  <a:pt x="716" y="314"/>
                </a:lnTo>
                <a:lnTo>
                  <a:pt x="728" y="298"/>
                </a:lnTo>
                <a:lnTo>
                  <a:pt x="738" y="283"/>
                </a:lnTo>
                <a:lnTo>
                  <a:pt x="746" y="266"/>
                </a:lnTo>
                <a:lnTo>
                  <a:pt x="751" y="251"/>
                </a:lnTo>
                <a:lnTo>
                  <a:pt x="755" y="234"/>
                </a:lnTo>
                <a:lnTo>
                  <a:pt x="756" y="217"/>
                </a:lnTo>
                <a:lnTo>
                  <a:pt x="756" y="1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55"/>
          <p:cNvSpPr>
            <a:spLocks noEditPoints="1" noChangeArrowheads="1"/>
          </p:cNvSpPr>
          <p:nvPr/>
        </p:nvSpPr>
        <p:spPr bwMode="auto">
          <a:xfrm>
            <a:off x="4596714" y="2090692"/>
            <a:ext cx="411276" cy="353034"/>
          </a:xfrm>
          <a:custGeom>
            <a:avLst/>
            <a:gdLst>
              <a:gd name="T0" fmla="*/ 232611262 w 815"/>
              <a:gd name="T1" fmla="*/ 47376595 h 698"/>
              <a:gd name="T2" fmla="*/ 418859057 w 815"/>
              <a:gd name="T3" fmla="*/ 93949392 h 698"/>
              <a:gd name="T4" fmla="*/ 651470319 w 815"/>
              <a:gd name="T5" fmla="*/ 328421868 h 698"/>
              <a:gd name="T6" fmla="*/ 408468248 w 815"/>
              <a:gd name="T7" fmla="*/ 386237085 h 698"/>
              <a:gd name="T8" fmla="*/ 405270182 w 815"/>
              <a:gd name="T9" fmla="*/ 395069903 h 698"/>
              <a:gd name="T10" fmla="*/ 400474423 w 815"/>
              <a:gd name="T11" fmla="*/ 402296917 h 698"/>
              <a:gd name="T12" fmla="*/ 393279892 w 815"/>
              <a:gd name="T13" fmla="*/ 407115226 h 698"/>
              <a:gd name="T14" fmla="*/ 383688375 w 815"/>
              <a:gd name="T15" fmla="*/ 408721030 h 698"/>
              <a:gd name="T16" fmla="*/ 262186893 w 815"/>
              <a:gd name="T17" fmla="*/ 408721030 h 698"/>
              <a:gd name="T18" fmla="*/ 254193068 w 815"/>
              <a:gd name="T19" fmla="*/ 404705623 h 698"/>
              <a:gd name="T20" fmla="*/ 247798724 w 815"/>
              <a:gd name="T21" fmla="*/ 399085309 h 698"/>
              <a:gd name="T22" fmla="*/ 244601552 w 815"/>
              <a:gd name="T23" fmla="*/ 390252491 h 698"/>
              <a:gd name="T24" fmla="*/ 243801365 w 815"/>
              <a:gd name="T25" fmla="*/ 328421868 h 698"/>
              <a:gd name="T26" fmla="*/ 0 w 815"/>
              <a:gd name="T27" fmla="*/ 502670421 h 698"/>
              <a:gd name="T28" fmla="*/ 5595051 w 815"/>
              <a:gd name="T29" fmla="*/ 525957268 h 698"/>
              <a:gd name="T30" fmla="*/ 17585341 w 815"/>
              <a:gd name="T31" fmla="*/ 544425806 h 698"/>
              <a:gd name="T32" fmla="*/ 35970869 w 815"/>
              <a:gd name="T33" fmla="*/ 556471128 h 698"/>
              <a:gd name="T34" fmla="*/ 59152155 w 815"/>
              <a:gd name="T35" fmla="*/ 560485638 h 698"/>
              <a:gd name="T36" fmla="*/ 605107747 w 815"/>
              <a:gd name="T37" fmla="*/ 559682736 h 698"/>
              <a:gd name="T38" fmla="*/ 625891154 w 815"/>
              <a:gd name="T39" fmla="*/ 550849918 h 698"/>
              <a:gd name="T40" fmla="*/ 641078616 w 815"/>
              <a:gd name="T41" fmla="*/ 534790086 h 698"/>
              <a:gd name="T42" fmla="*/ 650671026 w 815"/>
              <a:gd name="T43" fmla="*/ 514715744 h 698"/>
              <a:gd name="T44" fmla="*/ 651470319 w 815"/>
              <a:gd name="T45" fmla="*/ 328421868 h 698"/>
              <a:gd name="T46" fmla="*/ 279772234 w 815"/>
              <a:gd name="T47" fmla="*/ 328421868 h 698"/>
              <a:gd name="T48" fmla="*/ 371698086 w 815"/>
              <a:gd name="T49" fmla="*/ 374192659 h 698"/>
              <a:gd name="T50" fmla="*/ 651470319 w 815"/>
              <a:gd name="T51" fmla="*/ 151764609 h 698"/>
              <a:gd name="T52" fmla="*/ 646674561 w 815"/>
              <a:gd name="T53" fmla="*/ 129280664 h 698"/>
              <a:gd name="T54" fmla="*/ 634684271 w 815"/>
              <a:gd name="T55" fmla="*/ 110009224 h 698"/>
              <a:gd name="T56" fmla="*/ 615499450 w 815"/>
              <a:gd name="T57" fmla="*/ 97964798 h 698"/>
              <a:gd name="T58" fmla="*/ 593117457 w 815"/>
              <a:gd name="T59" fmla="*/ 93949392 h 698"/>
              <a:gd name="T60" fmla="*/ 466020923 w 815"/>
              <a:gd name="T61" fmla="*/ 35331273 h 698"/>
              <a:gd name="T62" fmla="*/ 462823751 w 815"/>
              <a:gd name="T63" fmla="*/ 21681042 h 698"/>
              <a:gd name="T64" fmla="*/ 454829926 w 815"/>
              <a:gd name="T65" fmla="*/ 11241524 h 698"/>
              <a:gd name="T66" fmla="*/ 444438223 w 815"/>
              <a:gd name="T67" fmla="*/ 3211608 h 698"/>
              <a:gd name="T68" fmla="*/ 430849347 w 815"/>
              <a:gd name="T69" fmla="*/ 0 h 698"/>
              <a:gd name="T70" fmla="*/ 214225734 w 815"/>
              <a:gd name="T71" fmla="*/ 1605804 h 698"/>
              <a:gd name="T72" fmla="*/ 202235444 w 815"/>
              <a:gd name="T73" fmla="*/ 7227014 h 698"/>
              <a:gd name="T74" fmla="*/ 192643034 w 815"/>
              <a:gd name="T75" fmla="*/ 16059832 h 698"/>
              <a:gd name="T76" fmla="*/ 187047982 w 815"/>
              <a:gd name="T77" fmla="*/ 28104258 h 698"/>
              <a:gd name="T78" fmla="*/ 186248689 w 815"/>
              <a:gd name="T79" fmla="*/ 93949392 h 698"/>
              <a:gd name="T80" fmla="*/ 47161866 w 815"/>
              <a:gd name="T81" fmla="*/ 95555196 h 698"/>
              <a:gd name="T82" fmla="*/ 25579165 w 815"/>
              <a:gd name="T83" fmla="*/ 103585112 h 698"/>
              <a:gd name="T84" fmla="*/ 10391704 w 815"/>
              <a:gd name="T85" fmla="*/ 119644944 h 698"/>
              <a:gd name="T86" fmla="*/ 1598586 w 815"/>
              <a:gd name="T87" fmla="*/ 139720183 h 698"/>
              <a:gd name="T88" fmla="*/ 0 w 815"/>
              <a:gd name="T89" fmla="*/ 291484791 h 698"/>
              <a:gd name="T90" fmla="*/ 651470319 w 815"/>
              <a:gd name="T91" fmla="*/ 151764609 h 6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815"/>
              <a:gd name="T139" fmla="*/ 0 h 698"/>
              <a:gd name="T140" fmla="*/ 815 w 815"/>
              <a:gd name="T141" fmla="*/ 698 h 698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815" h="698">
                <a:moveTo>
                  <a:pt x="291" y="117"/>
                </a:moveTo>
                <a:lnTo>
                  <a:pt x="291" y="59"/>
                </a:lnTo>
                <a:lnTo>
                  <a:pt x="524" y="59"/>
                </a:lnTo>
                <a:lnTo>
                  <a:pt x="524" y="117"/>
                </a:lnTo>
                <a:lnTo>
                  <a:pt x="291" y="117"/>
                </a:lnTo>
                <a:close/>
                <a:moveTo>
                  <a:pt x="815" y="409"/>
                </a:moveTo>
                <a:lnTo>
                  <a:pt x="511" y="409"/>
                </a:lnTo>
                <a:lnTo>
                  <a:pt x="511" y="481"/>
                </a:lnTo>
                <a:lnTo>
                  <a:pt x="509" y="486"/>
                </a:lnTo>
                <a:lnTo>
                  <a:pt x="507" y="492"/>
                </a:lnTo>
                <a:lnTo>
                  <a:pt x="506" y="497"/>
                </a:lnTo>
                <a:lnTo>
                  <a:pt x="501" y="501"/>
                </a:lnTo>
                <a:lnTo>
                  <a:pt x="497" y="504"/>
                </a:lnTo>
                <a:lnTo>
                  <a:pt x="492" y="507"/>
                </a:lnTo>
                <a:lnTo>
                  <a:pt x="487" y="509"/>
                </a:lnTo>
                <a:lnTo>
                  <a:pt x="480" y="509"/>
                </a:lnTo>
                <a:lnTo>
                  <a:pt x="335" y="509"/>
                </a:lnTo>
                <a:lnTo>
                  <a:pt x="328" y="509"/>
                </a:lnTo>
                <a:lnTo>
                  <a:pt x="323" y="507"/>
                </a:lnTo>
                <a:lnTo>
                  <a:pt x="318" y="504"/>
                </a:lnTo>
                <a:lnTo>
                  <a:pt x="315" y="501"/>
                </a:lnTo>
                <a:lnTo>
                  <a:pt x="310" y="497"/>
                </a:lnTo>
                <a:lnTo>
                  <a:pt x="308" y="492"/>
                </a:lnTo>
                <a:lnTo>
                  <a:pt x="306" y="486"/>
                </a:lnTo>
                <a:lnTo>
                  <a:pt x="305" y="481"/>
                </a:lnTo>
                <a:lnTo>
                  <a:pt x="305" y="409"/>
                </a:lnTo>
                <a:lnTo>
                  <a:pt x="0" y="409"/>
                </a:lnTo>
                <a:lnTo>
                  <a:pt x="0" y="626"/>
                </a:lnTo>
                <a:lnTo>
                  <a:pt x="2" y="641"/>
                </a:lnTo>
                <a:lnTo>
                  <a:pt x="7" y="655"/>
                </a:lnTo>
                <a:lnTo>
                  <a:pt x="13" y="666"/>
                </a:lnTo>
                <a:lnTo>
                  <a:pt x="22" y="678"/>
                </a:lnTo>
                <a:lnTo>
                  <a:pt x="32" y="686"/>
                </a:lnTo>
                <a:lnTo>
                  <a:pt x="45" y="693"/>
                </a:lnTo>
                <a:lnTo>
                  <a:pt x="59" y="697"/>
                </a:lnTo>
                <a:lnTo>
                  <a:pt x="74" y="698"/>
                </a:lnTo>
                <a:lnTo>
                  <a:pt x="742" y="698"/>
                </a:lnTo>
                <a:lnTo>
                  <a:pt x="757" y="697"/>
                </a:lnTo>
                <a:lnTo>
                  <a:pt x="770" y="693"/>
                </a:lnTo>
                <a:lnTo>
                  <a:pt x="783" y="686"/>
                </a:lnTo>
                <a:lnTo>
                  <a:pt x="794" y="678"/>
                </a:lnTo>
                <a:lnTo>
                  <a:pt x="802" y="666"/>
                </a:lnTo>
                <a:lnTo>
                  <a:pt x="809" y="655"/>
                </a:lnTo>
                <a:lnTo>
                  <a:pt x="814" y="641"/>
                </a:lnTo>
                <a:lnTo>
                  <a:pt x="815" y="626"/>
                </a:lnTo>
                <a:lnTo>
                  <a:pt x="815" y="409"/>
                </a:lnTo>
                <a:close/>
                <a:moveTo>
                  <a:pt x="465" y="409"/>
                </a:moveTo>
                <a:lnTo>
                  <a:pt x="350" y="409"/>
                </a:lnTo>
                <a:lnTo>
                  <a:pt x="350" y="466"/>
                </a:lnTo>
                <a:lnTo>
                  <a:pt x="465" y="466"/>
                </a:lnTo>
                <a:lnTo>
                  <a:pt x="465" y="409"/>
                </a:lnTo>
                <a:close/>
                <a:moveTo>
                  <a:pt x="815" y="189"/>
                </a:moveTo>
                <a:lnTo>
                  <a:pt x="814" y="174"/>
                </a:lnTo>
                <a:lnTo>
                  <a:pt x="809" y="161"/>
                </a:lnTo>
                <a:lnTo>
                  <a:pt x="802" y="149"/>
                </a:lnTo>
                <a:lnTo>
                  <a:pt x="794" y="137"/>
                </a:lnTo>
                <a:lnTo>
                  <a:pt x="783" y="129"/>
                </a:lnTo>
                <a:lnTo>
                  <a:pt x="770" y="122"/>
                </a:lnTo>
                <a:lnTo>
                  <a:pt x="757" y="119"/>
                </a:lnTo>
                <a:lnTo>
                  <a:pt x="742" y="117"/>
                </a:lnTo>
                <a:lnTo>
                  <a:pt x="583" y="117"/>
                </a:lnTo>
                <a:lnTo>
                  <a:pt x="583" y="44"/>
                </a:lnTo>
                <a:lnTo>
                  <a:pt x="581" y="35"/>
                </a:lnTo>
                <a:lnTo>
                  <a:pt x="579" y="27"/>
                </a:lnTo>
                <a:lnTo>
                  <a:pt x="574" y="20"/>
                </a:lnTo>
                <a:lnTo>
                  <a:pt x="569" y="14"/>
                </a:lnTo>
                <a:lnTo>
                  <a:pt x="562" y="9"/>
                </a:lnTo>
                <a:lnTo>
                  <a:pt x="556" y="4"/>
                </a:lnTo>
                <a:lnTo>
                  <a:pt x="547" y="2"/>
                </a:lnTo>
                <a:lnTo>
                  <a:pt x="539" y="0"/>
                </a:lnTo>
                <a:lnTo>
                  <a:pt x="276" y="0"/>
                </a:lnTo>
                <a:lnTo>
                  <a:pt x="268" y="2"/>
                </a:lnTo>
                <a:lnTo>
                  <a:pt x="259" y="4"/>
                </a:lnTo>
                <a:lnTo>
                  <a:pt x="253" y="9"/>
                </a:lnTo>
                <a:lnTo>
                  <a:pt x="246" y="14"/>
                </a:lnTo>
                <a:lnTo>
                  <a:pt x="241" y="20"/>
                </a:lnTo>
                <a:lnTo>
                  <a:pt x="236" y="27"/>
                </a:lnTo>
                <a:lnTo>
                  <a:pt x="234" y="35"/>
                </a:lnTo>
                <a:lnTo>
                  <a:pt x="233" y="44"/>
                </a:lnTo>
                <a:lnTo>
                  <a:pt x="233" y="117"/>
                </a:lnTo>
                <a:lnTo>
                  <a:pt x="74" y="117"/>
                </a:lnTo>
                <a:lnTo>
                  <a:pt x="59" y="119"/>
                </a:lnTo>
                <a:lnTo>
                  <a:pt x="45" y="122"/>
                </a:lnTo>
                <a:lnTo>
                  <a:pt x="32" y="129"/>
                </a:lnTo>
                <a:lnTo>
                  <a:pt x="22" y="137"/>
                </a:lnTo>
                <a:lnTo>
                  <a:pt x="13" y="149"/>
                </a:lnTo>
                <a:lnTo>
                  <a:pt x="7" y="161"/>
                </a:lnTo>
                <a:lnTo>
                  <a:pt x="2" y="174"/>
                </a:lnTo>
                <a:lnTo>
                  <a:pt x="0" y="189"/>
                </a:lnTo>
                <a:lnTo>
                  <a:pt x="0" y="363"/>
                </a:lnTo>
                <a:lnTo>
                  <a:pt x="815" y="363"/>
                </a:lnTo>
                <a:lnTo>
                  <a:pt x="815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56"/>
          <p:cNvSpPr>
            <a:spLocks noEditPoints="1" noChangeArrowheads="1"/>
          </p:cNvSpPr>
          <p:nvPr/>
        </p:nvSpPr>
        <p:spPr bwMode="auto">
          <a:xfrm>
            <a:off x="4582379" y="4623804"/>
            <a:ext cx="440844" cy="382604"/>
          </a:xfrm>
          <a:custGeom>
            <a:avLst/>
            <a:gdLst>
              <a:gd name="T0" fmla="*/ 318504487 w 872"/>
              <a:gd name="T1" fmla="*/ 250176220 h 757"/>
              <a:gd name="T2" fmla="*/ 283204072 w 872"/>
              <a:gd name="T3" fmla="*/ 270222876 h 757"/>
              <a:gd name="T4" fmla="*/ 257531532 w 872"/>
              <a:gd name="T5" fmla="*/ 300692684 h 757"/>
              <a:gd name="T6" fmla="*/ 245496913 w 872"/>
              <a:gd name="T7" fmla="*/ 339983665 h 757"/>
              <a:gd name="T8" fmla="*/ 249508751 w 872"/>
              <a:gd name="T9" fmla="*/ 381679851 h 757"/>
              <a:gd name="T10" fmla="*/ 268762709 w 872"/>
              <a:gd name="T11" fmla="*/ 417763296 h 757"/>
              <a:gd name="T12" fmla="*/ 299249634 w 872"/>
              <a:gd name="T13" fmla="*/ 443421798 h 757"/>
              <a:gd name="T14" fmla="*/ 339363538 w 872"/>
              <a:gd name="T15" fmla="*/ 455449613 h 757"/>
              <a:gd name="T16" fmla="*/ 381081640 w 872"/>
              <a:gd name="T17" fmla="*/ 451440640 h 757"/>
              <a:gd name="T18" fmla="*/ 416382054 w 872"/>
              <a:gd name="T19" fmla="*/ 431393983 h 757"/>
              <a:gd name="T20" fmla="*/ 442054595 w 872"/>
              <a:gd name="T21" fmla="*/ 400121844 h 757"/>
              <a:gd name="T22" fmla="*/ 454089214 w 872"/>
              <a:gd name="T23" fmla="*/ 360831758 h 757"/>
              <a:gd name="T24" fmla="*/ 450077375 w 872"/>
              <a:gd name="T25" fmla="*/ 319937009 h 757"/>
              <a:gd name="T26" fmla="*/ 430823418 w 872"/>
              <a:gd name="T27" fmla="*/ 283052128 h 757"/>
              <a:gd name="T28" fmla="*/ 400336493 w 872"/>
              <a:gd name="T29" fmla="*/ 258195062 h 757"/>
              <a:gd name="T30" fmla="*/ 361025136 w 872"/>
              <a:gd name="T31" fmla="*/ 246167247 h 757"/>
              <a:gd name="T32" fmla="*/ 506236841 w 872"/>
              <a:gd name="T33" fmla="*/ 44101391 h 757"/>
              <a:gd name="T34" fmla="*/ 480564301 w 872"/>
              <a:gd name="T35" fmla="*/ 13631583 h 757"/>
              <a:gd name="T36" fmla="*/ 442857141 w 872"/>
              <a:gd name="T37" fmla="*/ 0 h 757"/>
              <a:gd name="T38" fmla="*/ 227847154 w 872"/>
              <a:gd name="T39" fmla="*/ 8018842 h 757"/>
              <a:gd name="T40" fmla="*/ 197360228 w 872"/>
              <a:gd name="T41" fmla="*/ 35281113 h 757"/>
              <a:gd name="T42" fmla="*/ 84238750 w 872"/>
              <a:gd name="T43" fmla="*/ 93816418 h 757"/>
              <a:gd name="T44" fmla="*/ 49740883 w 872"/>
              <a:gd name="T45" fmla="*/ 105041901 h 757"/>
              <a:gd name="T46" fmla="*/ 21661598 w 872"/>
              <a:gd name="T47" fmla="*/ 127493763 h 757"/>
              <a:gd name="T48" fmla="*/ 4010943 w 872"/>
              <a:gd name="T49" fmla="*/ 159567338 h 757"/>
              <a:gd name="T50" fmla="*/ 0 w 872"/>
              <a:gd name="T51" fmla="*/ 513984919 h 757"/>
              <a:gd name="T52" fmla="*/ 8022781 w 872"/>
              <a:gd name="T53" fmla="*/ 550067468 h 757"/>
              <a:gd name="T54" fmla="*/ 28079285 w 872"/>
              <a:gd name="T55" fmla="*/ 579735839 h 757"/>
              <a:gd name="T56" fmla="*/ 57763663 w 872"/>
              <a:gd name="T57" fmla="*/ 599782495 h 757"/>
              <a:gd name="T58" fmla="*/ 93866625 w 872"/>
              <a:gd name="T59" fmla="*/ 606999005 h 757"/>
              <a:gd name="T60" fmla="*/ 633799683 w 872"/>
              <a:gd name="T61" fmla="*/ 602990032 h 757"/>
              <a:gd name="T62" fmla="*/ 665890806 w 872"/>
              <a:gd name="T63" fmla="*/ 585349476 h 757"/>
              <a:gd name="T64" fmla="*/ 689156601 w 872"/>
              <a:gd name="T65" fmla="*/ 558887746 h 757"/>
              <a:gd name="T66" fmla="*/ 699586127 w 872"/>
              <a:gd name="T67" fmla="*/ 523606633 h 757"/>
              <a:gd name="T68" fmla="*/ 697981929 w 872"/>
              <a:gd name="T69" fmla="*/ 167586180 h 757"/>
              <a:gd name="T70" fmla="*/ 683540565 w 872"/>
              <a:gd name="T71" fmla="*/ 134710272 h 757"/>
              <a:gd name="T72" fmla="*/ 659472223 w 872"/>
              <a:gd name="T73" fmla="*/ 109853206 h 757"/>
              <a:gd name="T74" fmla="*/ 625776902 w 872"/>
              <a:gd name="T75" fmla="*/ 95420187 h 757"/>
              <a:gd name="T76" fmla="*/ 332944955 w 872"/>
              <a:gd name="T77" fmla="*/ 513182587 h 757"/>
              <a:gd name="T78" fmla="*/ 272774547 w 872"/>
              <a:gd name="T79" fmla="*/ 493938262 h 757"/>
              <a:gd name="T80" fmla="*/ 223835315 w 872"/>
              <a:gd name="T81" fmla="*/ 453845845 h 757"/>
              <a:gd name="T82" fmla="*/ 194953484 w 872"/>
              <a:gd name="T83" fmla="*/ 398518075 h 757"/>
              <a:gd name="T84" fmla="*/ 187733250 w 872"/>
              <a:gd name="T85" fmla="*/ 332767155 h 757"/>
              <a:gd name="T86" fmla="*/ 206987207 w 872"/>
              <a:gd name="T87" fmla="*/ 272628081 h 757"/>
              <a:gd name="T88" fmla="*/ 245496913 w 872"/>
              <a:gd name="T89" fmla="*/ 224517717 h 757"/>
              <a:gd name="T90" fmla="*/ 301656379 w 872"/>
              <a:gd name="T91" fmla="*/ 194849346 h 757"/>
              <a:gd name="T92" fmla="*/ 366641172 w 872"/>
              <a:gd name="T93" fmla="*/ 188434273 h 757"/>
              <a:gd name="T94" fmla="*/ 428416673 w 872"/>
              <a:gd name="T95" fmla="*/ 206877161 h 757"/>
              <a:gd name="T96" fmla="*/ 476553358 w 872"/>
              <a:gd name="T97" fmla="*/ 246969579 h 757"/>
              <a:gd name="T98" fmla="*/ 506236841 w 872"/>
              <a:gd name="T99" fmla="*/ 302296452 h 757"/>
              <a:gd name="T100" fmla="*/ 512655424 w 872"/>
              <a:gd name="T101" fmla="*/ 366444500 h 757"/>
              <a:gd name="T102" fmla="*/ 494203118 w 872"/>
              <a:gd name="T103" fmla="*/ 428186447 h 757"/>
              <a:gd name="T104" fmla="*/ 454089214 w 872"/>
              <a:gd name="T105" fmla="*/ 476297706 h 757"/>
              <a:gd name="T106" fmla="*/ 398732295 w 872"/>
              <a:gd name="T107" fmla="*/ 505966077 h 7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872"/>
              <a:gd name="T163" fmla="*/ 0 h 757"/>
              <a:gd name="T164" fmla="*/ 872 w 872"/>
              <a:gd name="T165" fmla="*/ 757 h 75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872" h="757">
                <a:moveTo>
                  <a:pt x="437" y="307"/>
                </a:moveTo>
                <a:lnTo>
                  <a:pt x="423" y="307"/>
                </a:lnTo>
                <a:lnTo>
                  <a:pt x="410" y="308"/>
                </a:lnTo>
                <a:lnTo>
                  <a:pt x="397" y="312"/>
                </a:lnTo>
                <a:lnTo>
                  <a:pt x="385" y="317"/>
                </a:lnTo>
                <a:lnTo>
                  <a:pt x="373" y="322"/>
                </a:lnTo>
                <a:lnTo>
                  <a:pt x="363" y="328"/>
                </a:lnTo>
                <a:lnTo>
                  <a:pt x="353" y="337"/>
                </a:lnTo>
                <a:lnTo>
                  <a:pt x="343" y="345"/>
                </a:lnTo>
                <a:lnTo>
                  <a:pt x="335" y="353"/>
                </a:lnTo>
                <a:lnTo>
                  <a:pt x="328" y="363"/>
                </a:lnTo>
                <a:lnTo>
                  <a:pt x="321" y="375"/>
                </a:lnTo>
                <a:lnTo>
                  <a:pt x="316" y="385"/>
                </a:lnTo>
                <a:lnTo>
                  <a:pt x="311" y="399"/>
                </a:lnTo>
                <a:lnTo>
                  <a:pt x="308" y="410"/>
                </a:lnTo>
                <a:lnTo>
                  <a:pt x="306" y="424"/>
                </a:lnTo>
                <a:lnTo>
                  <a:pt x="306" y="437"/>
                </a:lnTo>
                <a:lnTo>
                  <a:pt x="306" y="450"/>
                </a:lnTo>
                <a:lnTo>
                  <a:pt x="308" y="464"/>
                </a:lnTo>
                <a:lnTo>
                  <a:pt x="311" y="476"/>
                </a:lnTo>
                <a:lnTo>
                  <a:pt x="316" y="487"/>
                </a:lnTo>
                <a:lnTo>
                  <a:pt x="321" y="499"/>
                </a:lnTo>
                <a:lnTo>
                  <a:pt x="328" y="511"/>
                </a:lnTo>
                <a:lnTo>
                  <a:pt x="335" y="521"/>
                </a:lnTo>
                <a:lnTo>
                  <a:pt x="343" y="529"/>
                </a:lnTo>
                <a:lnTo>
                  <a:pt x="353" y="538"/>
                </a:lnTo>
                <a:lnTo>
                  <a:pt x="363" y="546"/>
                </a:lnTo>
                <a:lnTo>
                  <a:pt x="373" y="553"/>
                </a:lnTo>
                <a:lnTo>
                  <a:pt x="385" y="558"/>
                </a:lnTo>
                <a:lnTo>
                  <a:pt x="397" y="563"/>
                </a:lnTo>
                <a:lnTo>
                  <a:pt x="410" y="566"/>
                </a:lnTo>
                <a:lnTo>
                  <a:pt x="423" y="568"/>
                </a:lnTo>
                <a:lnTo>
                  <a:pt x="437" y="568"/>
                </a:lnTo>
                <a:lnTo>
                  <a:pt x="450" y="568"/>
                </a:lnTo>
                <a:lnTo>
                  <a:pt x="462" y="566"/>
                </a:lnTo>
                <a:lnTo>
                  <a:pt x="475" y="563"/>
                </a:lnTo>
                <a:lnTo>
                  <a:pt x="487" y="558"/>
                </a:lnTo>
                <a:lnTo>
                  <a:pt x="499" y="553"/>
                </a:lnTo>
                <a:lnTo>
                  <a:pt x="509" y="546"/>
                </a:lnTo>
                <a:lnTo>
                  <a:pt x="519" y="538"/>
                </a:lnTo>
                <a:lnTo>
                  <a:pt x="529" y="529"/>
                </a:lnTo>
                <a:lnTo>
                  <a:pt x="537" y="521"/>
                </a:lnTo>
                <a:lnTo>
                  <a:pt x="546" y="511"/>
                </a:lnTo>
                <a:lnTo>
                  <a:pt x="551" y="499"/>
                </a:lnTo>
                <a:lnTo>
                  <a:pt x="557" y="487"/>
                </a:lnTo>
                <a:lnTo>
                  <a:pt x="561" y="476"/>
                </a:lnTo>
                <a:lnTo>
                  <a:pt x="564" y="464"/>
                </a:lnTo>
                <a:lnTo>
                  <a:pt x="566" y="450"/>
                </a:lnTo>
                <a:lnTo>
                  <a:pt x="567" y="437"/>
                </a:lnTo>
                <a:lnTo>
                  <a:pt x="566" y="424"/>
                </a:lnTo>
                <a:lnTo>
                  <a:pt x="564" y="410"/>
                </a:lnTo>
                <a:lnTo>
                  <a:pt x="561" y="399"/>
                </a:lnTo>
                <a:lnTo>
                  <a:pt x="557" y="385"/>
                </a:lnTo>
                <a:lnTo>
                  <a:pt x="551" y="375"/>
                </a:lnTo>
                <a:lnTo>
                  <a:pt x="546" y="363"/>
                </a:lnTo>
                <a:lnTo>
                  <a:pt x="537" y="353"/>
                </a:lnTo>
                <a:lnTo>
                  <a:pt x="529" y="345"/>
                </a:lnTo>
                <a:lnTo>
                  <a:pt x="519" y="337"/>
                </a:lnTo>
                <a:lnTo>
                  <a:pt x="509" y="328"/>
                </a:lnTo>
                <a:lnTo>
                  <a:pt x="499" y="322"/>
                </a:lnTo>
                <a:lnTo>
                  <a:pt x="487" y="317"/>
                </a:lnTo>
                <a:lnTo>
                  <a:pt x="475" y="312"/>
                </a:lnTo>
                <a:lnTo>
                  <a:pt x="462" y="308"/>
                </a:lnTo>
                <a:lnTo>
                  <a:pt x="450" y="307"/>
                </a:lnTo>
                <a:lnTo>
                  <a:pt x="437" y="307"/>
                </a:lnTo>
                <a:close/>
                <a:moveTo>
                  <a:pt x="757" y="117"/>
                </a:moveTo>
                <a:lnTo>
                  <a:pt x="654" y="117"/>
                </a:lnTo>
                <a:lnTo>
                  <a:pt x="631" y="55"/>
                </a:lnTo>
                <a:lnTo>
                  <a:pt x="626" y="44"/>
                </a:lnTo>
                <a:lnTo>
                  <a:pt x="619" y="34"/>
                </a:lnTo>
                <a:lnTo>
                  <a:pt x="609" y="25"/>
                </a:lnTo>
                <a:lnTo>
                  <a:pt x="599" y="17"/>
                </a:lnTo>
                <a:lnTo>
                  <a:pt x="589" y="10"/>
                </a:lnTo>
                <a:lnTo>
                  <a:pt x="577" y="5"/>
                </a:lnTo>
                <a:lnTo>
                  <a:pt x="564" y="2"/>
                </a:lnTo>
                <a:lnTo>
                  <a:pt x="552" y="0"/>
                </a:lnTo>
                <a:lnTo>
                  <a:pt x="320" y="0"/>
                </a:lnTo>
                <a:lnTo>
                  <a:pt x="308" y="2"/>
                </a:lnTo>
                <a:lnTo>
                  <a:pt x="296" y="5"/>
                </a:lnTo>
                <a:lnTo>
                  <a:pt x="284" y="10"/>
                </a:lnTo>
                <a:lnTo>
                  <a:pt x="273" y="17"/>
                </a:lnTo>
                <a:lnTo>
                  <a:pt x="263" y="25"/>
                </a:lnTo>
                <a:lnTo>
                  <a:pt x="254" y="34"/>
                </a:lnTo>
                <a:lnTo>
                  <a:pt x="246" y="44"/>
                </a:lnTo>
                <a:lnTo>
                  <a:pt x="241" y="55"/>
                </a:lnTo>
                <a:lnTo>
                  <a:pt x="217" y="117"/>
                </a:lnTo>
                <a:lnTo>
                  <a:pt x="117" y="117"/>
                </a:lnTo>
                <a:lnTo>
                  <a:pt x="105" y="117"/>
                </a:lnTo>
                <a:lnTo>
                  <a:pt x="94" y="119"/>
                </a:lnTo>
                <a:lnTo>
                  <a:pt x="82" y="122"/>
                </a:lnTo>
                <a:lnTo>
                  <a:pt x="72" y="126"/>
                </a:lnTo>
                <a:lnTo>
                  <a:pt x="62" y="131"/>
                </a:lnTo>
                <a:lnTo>
                  <a:pt x="52" y="137"/>
                </a:lnTo>
                <a:lnTo>
                  <a:pt x="42" y="144"/>
                </a:lnTo>
                <a:lnTo>
                  <a:pt x="35" y="151"/>
                </a:lnTo>
                <a:lnTo>
                  <a:pt x="27" y="159"/>
                </a:lnTo>
                <a:lnTo>
                  <a:pt x="20" y="168"/>
                </a:lnTo>
                <a:lnTo>
                  <a:pt x="15" y="178"/>
                </a:lnTo>
                <a:lnTo>
                  <a:pt x="10" y="188"/>
                </a:lnTo>
                <a:lnTo>
                  <a:pt x="5" y="199"/>
                </a:lnTo>
                <a:lnTo>
                  <a:pt x="3" y="209"/>
                </a:lnTo>
                <a:lnTo>
                  <a:pt x="1" y="221"/>
                </a:lnTo>
                <a:lnTo>
                  <a:pt x="0" y="233"/>
                </a:lnTo>
                <a:lnTo>
                  <a:pt x="0" y="641"/>
                </a:lnTo>
                <a:lnTo>
                  <a:pt x="1" y="653"/>
                </a:lnTo>
                <a:lnTo>
                  <a:pt x="3" y="665"/>
                </a:lnTo>
                <a:lnTo>
                  <a:pt x="5" y="675"/>
                </a:lnTo>
                <a:lnTo>
                  <a:pt x="10" y="686"/>
                </a:lnTo>
                <a:lnTo>
                  <a:pt x="15" y="697"/>
                </a:lnTo>
                <a:lnTo>
                  <a:pt x="20" y="705"/>
                </a:lnTo>
                <a:lnTo>
                  <a:pt x="27" y="715"/>
                </a:lnTo>
                <a:lnTo>
                  <a:pt x="35" y="723"/>
                </a:lnTo>
                <a:lnTo>
                  <a:pt x="42" y="730"/>
                </a:lnTo>
                <a:lnTo>
                  <a:pt x="52" y="737"/>
                </a:lnTo>
                <a:lnTo>
                  <a:pt x="62" y="743"/>
                </a:lnTo>
                <a:lnTo>
                  <a:pt x="72" y="748"/>
                </a:lnTo>
                <a:lnTo>
                  <a:pt x="82" y="752"/>
                </a:lnTo>
                <a:lnTo>
                  <a:pt x="94" y="755"/>
                </a:lnTo>
                <a:lnTo>
                  <a:pt x="105" y="757"/>
                </a:lnTo>
                <a:lnTo>
                  <a:pt x="117" y="757"/>
                </a:lnTo>
                <a:lnTo>
                  <a:pt x="757" y="757"/>
                </a:lnTo>
                <a:lnTo>
                  <a:pt x="768" y="757"/>
                </a:lnTo>
                <a:lnTo>
                  <a:pt x="780" y="755"/>
                </a:lnTo>
                <a:lnTo>
                  <a:pt x="790" y="752"/>
                </a:lnTo>
                <a:lnTo>
                  <a:pt x="802" y="748"/>
                </a:lnTo>
                <a:lnTo>
                  <a:pt x="812" y="743"/>
                </a:lnTo>
                <a:lnTo>
                  <a:pt x="822" y="737"/>
                </a:lnTo>
                <a:lnTo>
                  <a:pt x="830" y="730"/>
                </a:lnTo>
                <a:lnTo>
                  <a:pt x="839" y="723"/>
                </a:lnTo>
                <a:lnTo>
                  <a:pt x="845" y="715"/>
                </a:lnTo>
                <a:lnTo>
                  <a:pt x="852" y="705"/>
                </a:lnTo>
                <a:lnTo>
                  <a:pt x="859" y="697"/>
                </a:lnTo>
                <a:lnTo>
                  <a:pt x="864" y="686"/>
                </a:lnTo>
                <a:lnTo>
                  <a:pt x="867" y="675"/>
                </a:lnTo>
                <a:lnTo>
                  <a:pt x="870" y="665"/>
                </a:lnTo>
                <a:lnTo>
                  <a:pt x="872" y="653"/>
                </a:lnTo>
                <a:lnTo>
                  <a:pt x="872" y="641"/>
                </a:lnTo>
                <a:lnTo>
                  <a:pt x="872" y="233"/>
                </a:lnTo>
                <a:lnTo>
                  <a:pt x="872" y="221"/>
                </a:lnTo>
                <a:lnTo>
                  <a:pt x="870" y="209"/>
                </a:lnTo>
                <a:lnTo>
                  <a:pt x="867" y="199"/>
                </a:lnTo>
                <a:lnTo>
                  <a:pt x="864" y="188"/>
                </a:lnTo>
                <a:lnTo>
                  <a:pt x="859" y="178"/>
                </a:lnTo>
                <a:lnTo>
                  <a:pt x="852" y="168"/>
                </a:lnTo>
                <a:lnTo>
                  <a:pt x="845" y="159"/>
                </a:lnTo>
                <a:lnTo>
                  <a:pt x="839" y="151"/>
                </a:lnTo>
                <a:lnTo>
                  <a:pt x="830" y="144"/>
                </a:lnTo>
                <a:lnTo>
                  <a:pt x="822" y="137"/>
                </a:lnTo>
                <a:lnTo>
                  <a:pt x="812" y="131"/>
                </a:lnTo>
                <a:lnTo>
                  <a:pt x="802" y="126"/>
                </a:lnTo>
                <a:lnTo>
                  <a:pt x="790" y="122"/>
                </a:lnTo>
                <a:lnTo>
                  <a:pt x="780" y="119"/>
                </a:lnTo>
                <a:lnTo>
                  <a:pt x="768" y="117"/>
                </a:lnTo>
                <a:lnTo>
                  <a:pt x="757" y="117"/>
                </a:lnTo>
                <a:close/>
                <a:moveTo>
                  <a:pt x="437" y="641"/>
                </a:moveTo>
                <a:lnTo>
                  <a:pt x="415" y="640"/>
                </a:lnTo>
                <a:lnTo>
                  <a:pt x="395" y="636"/>
                </a:lnTo>
                <a:lnTo>
                  <a:pt x="376" y="631"/>
                </a:lnTo>
                <a:lnTo>
                  <a:pt x="356" y="625"/>
                </a:lnTo>
                <a:lnTo>
                  <a:pt x="340" y="616"/>
                </a:lnTo>
                <a:lnTo>
                  <a:pt x="323" y="606"/>
                </a:lnTo>
                <a:lnTo>
                  <a:pt x="306" y="594"/>
                </a:lnTo>
                <a:lnTo>
                  <a:pt x="293" y="581"/>
                </a:lnTo>
                <a:lnTo>
                  <a:pt x="279" y="566"/>
                </a:lnTo>
                <a:lnTo>
                  <a:pt x="268" y="551"/>
                </a:lnTo>
                <a:lnTo>
                  <a:pt x="258" y="534"/>
                </a:lnTo>
                <a:lnTo>
                  <a:pt x="249" y="516"/>
                </a:lnTo>
                <a:lnTo>
                  <a:pt x="243" y="497"/>
                </a:lnTo>
                <a:lnTo>
                  <a:pt x="237" y="477"/>
                </a:lnTo>
                <a:lnTo>
                  <a:pt x="234" y="457"/>
                </a:lnTo>
                <a:lnTo>
                  <a:pt x="232" y="437"/>
                </a:lnTo>
                <a:lnTo>
                  <a:pt x="234" y="415"/>
                </a:lnTo>
                <a:lnTo>
                  <a:pt x="237" y="395"/>
                </a:lnTo>
                <a:lnTo>
                  <a:pt x="243" y="377"/>
                </a:lnTo>
                <a:lnTo>
                  <a:pt x="249" y="358"/>
                </a:lnTo>
                <a:lnTo>
                  <a:pt x="258" y="340"/>
                </a:lnTo>
                <a:lnTo>
                  <a:pt x="268" y="323"/>
                </a:lnTo>
                <a:lnTo>
                  <a:pt x="279" y="308"/>
                </a:lnTo>
                <a:lnTo>
                  <a:pt x="293" y="293"/>
                </a:lnTo>
                <a:lnTo>
                  <a:pt x="306" y="280"/>
                </a:lnTo>
                <a:lnTo>
                  <a:pt x="323" y="268"/>
                </a:lnTo>
                <a:lnTo>
                  <a:pt x="340" y="258"/>
                </a:lnTo>
                <a:lnTo>
                  <a:pt x="356" y="250"/>
                </a:lnTo>
                <a:lnTo>
                  <a:pt x="376" y="243"/>
                </a:lnTo>
                <a:lnTo>
                  <a:pt x="395" y="238"/>
                </a:lnTo>
                <a:lnTo>
                  <a:pt x="415" y="235"/>
                </a:lnTo>
                <a:lnTo>
                  <a:pt x="437" y="233"/>
                </a:lnTo>
                <a:lnTo>
                  <a:pt x="457" y="235"/>
                </a:lnTo>
                <a:lnTo>
                  <a:pt x="477" y="238"/>
                </a:lnTo>
                <a:lnTo>
                  <a:pt x="497" y="243"/>
                </a:lnTo>
                <a:lnTo>
                  <a:pt x="515" y="250"/>
                </a:lnTo>
                <a:lnTo>
                  <a:pt x="534" y="258"/>
                </a:lnTo>
                <a:lnTo>
                  <a:pt x="551" y="268"/>
                </a:lnTo>
                <a:lnTo>
                  <a:pt x="566" y="280"/>
                </a:lnTo>
                <a:lnTo>
                  <a:pt x="581" y="293"/>
                </a:lnTo>
                <a:lnTo>
                  <a:pt x="594" y="308"/>
                </a:lnTo>
                <a:lnTo>
                  <a:pt x="606" y="323"/>
                </a:lnTo>
                <a:lnTo>
                  <a:pt x="616" y="340"/>
                </a:lnTo>
                <a:lnTo>
                  <a:pt x="624" y="358"/>
                </a:lnTo>
                <a:lnTo>
                  <a:pt x="631" y="377"/>
                </a:lnTo>
                <a:lnTo>
                  <a:pt x="636" y="395"/>
                </a:lnTo>
                <a:lnTo>
                  <a:pt x="639" y="415"/>
                </a:lnTo>
                <a:lnTo>
                  <a:pt x="639" y="437"/>
                </a:lnTo>
                <a:lnTo>
                  <a:pt x="639" y="457"/>
                </a:lnTo>
                <a:lnTo>
                  <a:pt x="636" y="477"/>
                </a:lnTo>
                <a:lnTo>
                  <a:pt x="631" y="497"/>
                </a:lnTo>
                <a:lnTo>
                  <a:pt x="624" y="516"/>
                </a:lnTo>
                <a:lnTo>
                  <a:pt x="616" y="534"/>
                </a:lnTo>
                <a:lnTo>
                  <a:pt x="606" y="551"/>
                </a:lnTo>
                <a:lnTo>
                  <a:pt x="594" y="566"/>
                </a:lnTo>
                <a:lnTo>
                  <a:pt x="581" y="581"/>
                </a:lnTo>
                <a:lnTo>
                  <a:pt x="566" y="594"/>
                </a:lnTo>
                <a:lnTo>
                  <a:pt x="551" y="606"/>
                </a:lnTo>
                <a:lnTo>
                  <a:pt x="534" y="616"/>
                </a:lnTo>
                <a:lnTo>
                  <a:pt x="515" y="625"/>
                </a:lnTo>
                <a:lnTo>
                  <a:pt x="497" y="631"/>
                </a:lnTo>
                <a:lnTo>
                  <a:pt x="477" y="636"/>
                </a:lnTo>
                <a:lnTo>
                  <a:pt x="457" y="640"/>
                </a:lnTo>
                <a:lnTo>
                  <a:pt x="437" y="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Shape 381"/>
          <p:cNvSpPr>
            <a:spLocks noChangeArrowheads="1"/>
          </p:cNvSpPr>
          <p:nvPr/>
        </p:nvSpPr>
        <p:spPr bwMode="auto">
          <a:xfrm>
            <a:off x="5007990" y="3480971"/>
            <a:ext cx="1125852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线上触点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099312" y="3207692"/>
            <a:ext cx="2069064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133842" y="3207692"/>
            <a:ext cx="0" cy="2226939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5142619" y="3640783"/>
            <a:ext cx="110053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手机客户端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Shape 381"/>
          <p:cNvSpPr>
            <a:spLocks noChangeArrowheads="1"/>
          </p:cNvSpPr>
          <p:nvPr/>
        </p:nvSpPr>
        <p:spPr bwMode="auto">
          <a:xfrm>
            <a:off x="6146607" y="3482200"/>
            <a:ext cx="1125852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线下触点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178720" y="3642013"/>
            <a:ext cx="110053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营业厅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服务网点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能人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Shape 381"/>
          <p:cNvSpPr>
            <a:spLocks noChangeArrowheads="1"/>
          </p:cNvSpPr>
          <p:nvPr/>
        </p:nvSpPr>
        <p:spPr bwMode="auto">
          <a:xfrm>
            <a:off x="6956622" y="5075289"/>
            <a:ext cx="1125852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线下触点</a:t>
            </a:r>
            <a:endParaRPr lang="en-US" altLang="zh-CN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服务支撑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96" name="Shape 381"/>
          <p:cNvSpPr>
            <a:spLocks noChangeArrowheads="1"/>
          </p:cNvSpPr>
          <p:nvPr/>
        </p:nvSpPr>
        <p:spPr bwMode="auto">
          <a:xfrm>
            <a:off x="7027092" y="2443302"/>
            <a:ext cx="1125852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线下触点注册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97" name="Shape 381"/>
          <p:cNvSpPr>
            <a:spLocks noChangeArrowheads="1"/>
          </p:cNvSpPr>
          <p:nvPr/>
        </p:nvSpPr>
        <p:spPr bwMode="auto">
          <a:xfrm>
            <a:off x="4237745" y="5061522"/>
            <a:ext cx="1125852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线上触点</a:t>
            </a:r>
            <a:endParaRPr lang="en-US" altLang="zh-CN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能力接入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98" name="Shape 381"/>
          <p:cNvSpPr>
            <a:spLocks noChangeArrowheads="1"/>
          </p:cNvSpPr>
          <p:nvPr/>
        </p:nvSpPr>
        <p:spPr bwMode="auto">
          <a:xfrm>
            <a:off x="4238072" y="2445802"/>
            <a:ext cx="1125852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2950" indent="-28575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430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002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57400" indent="-228600"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500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F3F5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线上触点注册</a:t>
            </a:r>
            <a:endParaRPr lang="zh-CN" altLang="en-US" sz="1100" dirty="0">
              <a:solidFill>
                <a:srgbClr val="F3F5F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575452" y="1464800"/>
            <a:ext cx="303733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线下触点、能人注册到系统中统一管理，展现其触点组织结构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575450" y="4148260"/>
            <a:ext cx="303733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为能人提供全面的营销支撑能力，发挥基层触点能量，最大化触点价值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67829" y="1516697"/>
            <a:ext cx="303733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</a:rPr>
              <a:t>线上触点注册，实现触点的列表管理，触点接口参数，涵盖主流线上触点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67828" y="4148260"/>
            <a:ext cx="303733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将运营位、话术、短信文案等注册为触点能力，可在活动中心直接为触点配置触达方式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 rotWithShape="1">
          <a:blip r:embed="rId2"/>
          <a:srcRect r="10553"/>
          <a:stretch>
            <a:fillRect/>
          </a:stretch>
        </p:blipFill>
        <p:spPr>
          <a:xfrm>
            <a:off x="8610112" y="2002610"/>
            <a:ext cx="1545474" cy="17964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120" y="2002610"/>
            <a:ext cx="1108079" cy="1787262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32" name="组合 131"/>
          <p:cNvGrpSpPr/>
          <p:nvPr/>
        </p:nvGrpSpPr>
        <p:grpSpPr>
          <a:xfrm>
            <a:off x="586672" y="4721665"/>
            <a:ext cx="3019000" cy="1600762"/>
            <a:chOff x="4083333" y="3637393"/>
            <a:chExt cx="4025333" cy="2339388"/>
          </a:xfrm>
        </p:grpSpPr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3334" y="3637393"/>
              <a:ext cx="4025332" cy="323258"/>
            </a:xfrm>
            <a:prstGeom prst="rect">
              <a:avLst/>
            </a:prstGeom>
          </p:spPr>
        </p:pic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333" y="3960650"/>
              <a:ext cx="4025332" cy="1568455"/>
            </a:xfrm>
            <a:prstGeom prst="rect">
              <a:avLst/>
            </a:prstGeom>
          </p:spPr>
        </p:pic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3333" y="5529106"/>
              <a:ext cx="4025332" cy="447675"/>
            </a:xfrm>
            <a:prstGeom prst="rect">
              <a:avLst/>
            </a:prstGeom>
          </p:spPr>
        </p:pic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8610112" y="4641638"/>
            <a:ext cx="1040815" cy="167568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748738" y="6322237"/>
            <a:ext cx="76356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支持构建能人店铺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8"/>
          <a:srcRect l="7563" t="4044" r="8012" b="10882"/>
          <a:stretch>
            <a:fillRect/>
          </a:stretch>
        </p:blipFill>
        <p:spPr>
          <a:xfrm>
            <a:off x="9710596" y="4638139"/>
            <a:ext cx="1040816" cy="1675679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9667008" y="6303279"/>
            <a:ext cx="112799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支持能人传播活动并获得激励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0810778" y="6322237"/>
            <a:ext cx="107900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支持能人更全面了解客户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043241" y="2225334"/>
            <a:ext cx="576473" cy="576473"/>
            <a:chOff x="9260114" y="2310123"/>
            <a:chExt cx="1165213" cy="1165213"/>
          </a:xfrm>
        </p:grpSpPr>
        <p:sp>
          <p:nvSpPr>
            <p:cNvPr id="54" name="Oval 163"/>
            <p:cNvSpPr>
              <a:spLocks noChangeArrowheads="1"/>
            </p:cNvSpPr>
            <p:nvPr/>
          </p:nvSpPr>
          <p:spPr bwMode="auto">
            <a:xfrm>
              <a:off x="9260114" y="2310123"/>
              <a:ext cx="1165213" cy="116521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PingFang SC" panose="020B0400000000000000" charset="-122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371" y="2494380"/>
              <a:ext cx="796698" cy="796698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2243735" y="2225334"/>
            <a:ext cx="576473" cy="576473"/>
            <a:chOff x="6710881" y="2310123"/>
            <a:chExt cx="1165213" cy="1165213"/>
          </a:xfrm>
        </p:grpSpPr>
        <p:sp>
          <p:nvSpPr>
            <p:cNvPr id="57" name="Oval 163"/>
            <p:cNvSpPr>
              <a:spLocks noChangeArrowheads="1"/>
            </p:cNvSpPr>
            <p:nvPr/>
          </p:nvSpPr>
          <p:spPr bwMode="auto">
            <a:xfrm>
              <a:off x="6710881" y="2310123"/>
              <a:ext cx="1165213" cy="1165213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PingFang SC" panose="020B0400000000000000" charset="-122"/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203" y="2551445"/>
              <a:ext cx="682569" cy="68256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447369" y="2225334"/>
            <a:ext cx="576473" cy="576473"/>
            <a:chOff x="3883153" y="2314428"/>
            <a:chExt cx="1165213" cy="1165213"/>
          </a:xfrm>
        </p:grpSpPr>
        <p:sp>
          <p:nvSpPr>
            <p:cNvPr id="60" name="Oval 163"/>
            <p:cNvSpPr>
              <a:spLocks noChangeArrowheads="1"/>
            </p:cNvSpPr>
            <p:nvPr/>
          </p:nvSpPr>
          <p:spPr bwMode="auto">
            <a:xfrm>
              <a:off x="3883153" y="2314428"/>
              <a:ext cx="1165213" cy="116521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PingFang SC" panose="020B0400000000000000" charset="-122"/>
              </a:endParaRPr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419" y="2571694"/>
              <a:ext cx="650681" cy="650681"/>
            </a:xfrm>
            <a:prstGeom prst="rect">
              <a:avLst/>
            </a:prstGeom>
          </p:spPr>
        </p:pic>
      </p:grpSp>
      <p:grpSp>
        <p:nvGrpSpPr>
          <p:cNvPr id="62" name="组合 61"/>
          <p:cNvGrpSpPr/>
          <p:nvPr/>
        </p:nvGrpSpPr>
        <p:grpSpPr>
          <a:xfrm>
            <a:off x="644989" y="2225334"/>
            <a:ext cx="576473" cy="576473"/>
            <a:chOff x="1379229" y="2333107"/>
            <a:chExt cx="1165213" cy="1165213"/>
          </a:xfrm>
        </p:grpSpPr>
        <p:sp>
          <p:nvSpPr>
            <p:cNvPr id="63" name="Oval 163"/>
            <p:cNvSpPr>
              <a:spLocks noChangeArrowheads="1"/>
            </p:cNvSpPr>
            <p:nvPr/>
          </p:nvSpPr>
          <p:spPr bwMode="auto">
            <a:xfrm>
              <a:off x="1379229" y="2333107"/>
              <a:ext cx="1165213" cy="1165213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PingFang SC" panose="020B0400000000000000" charset="-122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257" y="2598135"/>
              <a:ext cx="635156" cy="635156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2171423" y="2866827"/>
            <a:ext cx="716280" cy="2527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DA1E14"/>
                </a:solidFill>
                <a:latin typeface="+mn-ea"/>
                <a:cs typeface="PingFang SC" panose="020B0400000000000000" charset="-122"/>
              </a:rPr>
              <a:t>电子渠道</a:t>
            </a:r>
            <a:endParaRPr lang="zh-CN" altLang="en-US" sz="1050" dirty="0">
              <a:solidFill>
                <a:srgbClr val="DA1E14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179691" y="3150726"/>
            <a:ext cx="75450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手机银行</a:t>
            </a:r>
            <a:r>
              <a:rPr lang="en-US" altLang="zh-CN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/</a:t>
            </a: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厅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微信银行</a:t>
            </a:r>
            <a:r>
              <a:rPr lang="en-US" altLang="zh-CN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/</a:t>
            </a: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厅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自助终端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963315" y="2866827"/>
            <a:ext cx="716280" cy="2527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DA1E14"/>
                </a:solidFill>
                <a:latin typeface="+mn-ea"/>
                <a:cs typeface="PingFang SC" panose="020B0400000000000000" charset="-122"/>
              </a:rPr>
              <a:t>媒体触点</a:t>
            </a:r>
            <a:endParaRPr lang="zh-CN" altLang="en-US" sz="1050" dirty="0">
              <a:solidFill>
                <a:srgbClr val="DA1E14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033791" y="3150726"/>
            <a:ext cx="7005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今日头条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百度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搜狐</a:t>
            </a:r>
            <a:r>
              <a:rPr lang="en-US" altLang="zh-CN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/</a:t>
            </a: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新浪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视频媒体</a:t>
            </a:r>
            <a:endParaRPr lang="zh-CN" altLang="en-US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316688" y="2866827"/>
            <a:ext cx="849630" cy="2527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DA1E14"/>
                </a:solidFill>
                <a:latin typeface="+mn-ea"/>
                <a:cs typeface="PingFang SC" panose="020B0400000000000000" charset="-122"/>
              </a:rPr>
              <a:t>自传播触点</a:t>
            </a:r>
            <a:endParaRPr lang="zh-CN" altLang="en-US" sz="1050" dirty="0">
              <a:solidFill>
                <a:srgbClr val="DA1E14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442412" y="3150726"/>
            <a:ext cx="5974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能人店铺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小程序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二维码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en-US" altLang="zh-CN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H5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39995" y="2866827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DA1E14"/>
                </a:solidFill>
                <a:latin typeface="+mn-ea"/>
                <a:cs typeface="PingFang SC" panose="020B0400000000000000" charset="-122"/>
              </a:rPr>
              <a:t>传统触点</a:t>
            </a:r>
            <a:endParaRPr lang="zh-CN" altLang="en-US" sz="1050" dirty="0">
              <a:solidFill>
                <a:srgbClr val="DA1E14"/>
              </a:solidFill>
              <a:latin typeface="+mn-ea"/>
              <a:cs typeface="PingFang SC" panose="020B0400000000000000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03793" y="3150726"/>
            <a:ext cx="40984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短信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外呼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800" dirty="0">
                <a:solidFill>
                  <a:srgbClr val="4F81BD"/>
                </a:solidFill>
                <a:latin typeface="+mn-ea"/>
                <a:cs typeface="PingFang SC" panose="020B0400000000000000" charset="-122"/>
              </a:rPr>
              <a:t>弹窗</a:t>
            </a:r>
            <a:endParaRPr lang="en-US" altLang="zh-CN" sz="800" dirty="0">
              <a:solidFill>
                <a:srgbClr val="4F81BD"/>
              </a:solidFill>
              <a:latin typeface="+mn-ea"/>
              <a:cs typeface="PingFang SC" panose="020B0400000000000000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 txBox="1"/>
          <p:nvPr/>
        </p:nvSpPr>
        <p:spPr>
          <a:xfrm>
            <a:off x="927229" y="174096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rtlCol="0">
            <a:spAutoFit/>
          </a:bodyPr>
          <a:lstStyle>
            <a:lvl1pPr marL="411480" indent="-4114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87ABD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62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8565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zh-CN" altLang="en-US" sz="2400" b="1" dirty="0">
                <a:solidFill>
                  <a:srgbClr val="0081CC">
                    <a:lumMod val="75000"/>
                  </a:srgbClr>
                </a:solidFill>
                <a:cs typeface="宋体" panose="02010600030101010101" pitchFamily="2" charset="-122"/>
                <a:sym typeface="微软雅黑" panose="020B0503020204020204" pitchFamily="34" charset="-122"/>
              </a:rPr>
              <a:t>目录</a:t>
            </a:r>
            <a:endParaRPr lang="zh-CN" altLang="en-US" sz="2400" b="1" dirty="0">
              <a:solidFill>
                <a:srgbClr val="0081CC">
                  <a:lumMod val="75000"/>
                </a:srgbClr>
              </a:solidFill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" name="AutoShape 391"/>
          <p:cNvSpPr>
            <a:spLocks noChangeArrowheads="1"/>
          </p:cNvSpPr>
          <p:nvPr/>
        </p:nvSpPr>
        <p:spPr bwMode="gray">
          <a:xfrm>
            <a:off x="3637509" y="2385690"/>
            <a:ext cx="4641850" cy="598488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326"/>
          <p:cNvSpPr txBox="1">
            <a:spLocks noChangeArrowheads="1"/>
          </p:cNvSpPr>
          <p:nvPr/>
        </p:nvSpPr>
        <p:spPr bwMode="gray">
          <a:xfrm>
            <a:off x="4247109" y="2485703"/>
            <a:ext cx="3598862" cy="39878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C7DC0"/>
                </a:solidFill>
                <a:sym typeface="+mn-ea"/>
              </a:rPr>
              <a:t>产品介绍</a:t>
            </a:r>
            <a:endParaRPr lang="zh-CN" altLang="en-US" dirty="0"/>
          </a:p>
        </p:txBody>
      </p:sp>
      <p:sp>
        <p:nvSpPr>
          <p:cNvPr id="19" name="Oval 381"/>
          <p:cNvSpPr>
            <a:spLocks noChangeArrowheads="1"/>
          </p:cNvSpPr>
          <p:nvPr/>
        </p:nvSpPr>
        <p:spPr bwMode="gray">
          <a:xfrm>
            <a:off x="3381921" y="2247578"/>
            <a:ext cx="600075" cy="61595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endParaRPr lang="en-US" altLang="zh-CN" sz="2800">
              <a:solidFill>
                <a:schemeClr val="bg1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AutoShape 391"/>
          <p:cNvSpPr>
            <a:spLocks noChangeArrowheads="1"/>
          </p:cNvSpPr>
          <p:nvPr/>
        </p:nvSpPr>
        <p:spPr bwMode="gray">
          <a:xfrm>
            <a:off x="3637509" y="3088953"/>
            <a:ext cx="4641850" cy="598487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21" name="Text Box 326"/>
          <p:cNvSpPr txBox="1">
            <a:spLocks noChangeArrowheads="1"/>
          </p:cNvSpPr>
          <p:nvPr/>
        </p:nvSpPr>
        <p:spPr bwMode="gray">
          <a:xfrm>
            <a:off x="4102646" y="3192140"/>
            <a:ext cx="3887788" cy="39878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1C7DC0"/>
                </a:solidFill>
                <a:sym typeface="+mn-ea"/>
              </a:rPr>
              <a:t>应用场景</a:t>
            </a:r>
            <a:endParaRPr lang="zh-CN" altLang="en-US" sz="2000" dirty="0"/>
          </a:p>
        </p:txBody>
      </p:sp>
      <p:sp>
        <p:nvSpPr>
          <p:cNvPr id="22" name="Oval 381"/>
          <p:cNvSpPr>
            <a:spLocks noChangeArrowheads="1"/>
          </p:cNvSpPr>
          <p:nvPr/>
        </p:nvSpPr>
        <p:spPr bwMode="gray">
          <a:xfrm>
            <a:off x="3381921" y="2950840"/>
            <a:ext cx="600075" cy="6159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3" name="AutoShape 391"/>
          <p:cNvSpPr>
            <a:spLocks noChangeArrowheads="1"/>
          </p:cNvSpPr>
          <p:nvPr/>
        </p:nvSpPr>
        <p:spPr bwMode="gray">
          <a:xfrm>
            <a:off x="3637509" y="3789040"/>
            <a:ext cx="4641850" cy="598488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24" name="Text Box 326"/>
          <p:cNvSpPr txBox="1">
            <a:spLocks noChangeArrowheads="1"/>
          </p:cNvSpPr>
          <p:nvPr/>
        </p:nvSpPr>
        <p:spPr bwMode="gray">
          <a:xfrm>
            <a:off x="4102646" y="3889053"/>
            <a:ext cx="3887788" cy="39878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0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srgbClr val="1C7DC0"/>
                </a:solidFill>
                <a:sym typeface="+mn-ea"/>
              </a:rPr>
              <a:t>应用案例</a:t>
            </a:r>
            <a:endParaRPr lang="zh-CN" altLang="en-US" dirty="0"/>
          </a:p>
        </p:txBody>
      </p:sp>
      <p:sp>
        <p:nvSpPr>
          <p:cNvPr id="25" name="Oval 381"/>
          <p:cNvSpPr>
            <a:spLocks noChangeArrowheads="1"/>
          </p:cNvSpPr>
          <p:nvPr/>
        </p:nvSpPr>
        <p:spPr bwMode="gray">
          <a:xfrm>
            <a:off x="3381921" y="3700140"/>
            <a:ext cx="600075" cy="61595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080" y="116840"/>
            <a:ext cx="9552305" cy="649605"/>
          </a:xfrm>
        </p:spPr>
        <p:txBody>
          <a:bodyPr/>
          <a:lstStyle/>
          <a:p>
            <a:r>
              <a:rPr lang="zh-CN" altLang="en-US" sz="2800" b="1" dirty="0"/>
              <a:t>面向特定客群的主动推荐营销</a:t>
            </a:r>
            <a:endParaRPr lang="zh-CN" altLang="en-US" sz="2800" b="1" dirty="0"/>
          </a:p>
        </p:txBody>
      </p:sp>
      <p:sp>
        <p:nvSpPr>
          <p:cNvPr id="256" name="矩形 255"/>
          <p:cNvSpPr/>
          <p:nvPr/>
        </p:nvSpPr>
        <p:spPr>
          <a:xfrm>
            <a:off x="870227" y="972451"/>
            <a:ext cx="1009528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场景分类：筛选特征客群，配置推荐策略或个性化策略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营销示例：推荐下载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并每日登录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870227" y="1905899"/>
            <a:ext cx="997265" cy="1128087"/>
            <a:chOff x="558800" y="1735668"/>
            <a:chExt cx="997265" cy="1128087"/>
          </a:xfrm>
        </p:grpSpPr>
        <p:sp>
          <p:nvSpPr>
            <p:cNvPr id="259" name="矩形 258"/>
            <p:cNvSpPr/>
            <p:nvPr/>
          </p:nvSpPr>
          <p:spPr bwMode="auto">
            <a:xfrm>
              <a:off x="558800" y="1735668"/>
              <a:ext cx="997265" cy="1128087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0" name="组合 259"/>
            <p:cNvGrpSpPr/>
            <p:nvPr/>
          </p:nvGrpSpPr>
          <p:grpSpPr>
            <a:xfrm>
              <a:off x="796209" y="1904385"/>
              <a:ext cx="520358" cy="519356"/>
              <a:chOff x="1865440" y="1704409"/>
              <a:chExt cx="650865" cy="649612"/>
            </a:xfrm>
          </p:grpSpPr>
          <p:sp>
            <p:nvSpPr>
              <p:cNvPr id="262" name="椭圆 61"/>
              <p:cNvSpPr>
                <a:spLocks noChangeArrowheads="1"/>
              </p:cNvSpPr>
              <p:nvPr/>
            </p:nvSpPr>
            <p:spPr bwMode="auto">
              <a:xfrm>
                <a:off x="1865440" y="1704409"/>
                <a:ext cx="650865" cy="649612"/>
              </a:xfrm>
              <a:prstGeom prst="ellipse">
                <a:avLst/>
              </a:prstGeom>
              <a:solidFill>
                <a:srgbClr val="0070C0"/>
              </a:solidFill>
              <a:ln w="38100" cmpd="sng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263" name="Freeform 122"/>
              <p:cNvSpPr>
                <a:spLocks noEditPoints="1"/>
              </p:cNvSpPr>
              <p:nvPr/>
            </p:nvSpPr>
            <p:spPr bwMode="auto">
              <a:xfrm>
                <a:off x="2008132" y="1829293"/>
                <a:ext cx="370291" cy="393239"/>
              </a:xfrm>
              <a:custGeom>
                <a:avLst/>
                <a:gdLst>
                  <a:gd name="T0" fmla="*/ 234 w 258"/>
                  <a:gd name="T1" fmla="*/ 104 h 259"/>
                  <a:gd name="T2" fmla="*/ 153 w 258"/>
                  <a:gd name="T3" fmla="*/ 25 h 259"/>
                  <a:gd name="T4" fmla="*/ 178 w 258"/>
                  <a:gd name="T5" fmla="*/ 0 h 259"/>
                  <a:gd name="T6" fmla="*/ 258 w 258"/>
                  <a:gd name="T7" fmla="*/ 81 h 259"/>
                  <a:gd name="T8" fmla="*/ 234 w 258"/>
                  <a:gd name="T9" fmla="*/ 104 h 259"/>
                  <a:gd name="T10" fmla="*/ 210 w 258"/>
                  <a:gd name="T11" fmla="*/ 128 h 259"/>
                  <a:gd name="T12" fmla="*/ 210 w 258"/>
                  <a:gd name="T13" fmla="*/ 128 h 259"/>
                  <a:gd name="T14" fmla="*/ 208 w 258"/>
                  <a:gd name="T15" fmla="*/ 129 h 259"/>
                  <a:gd name="T16" fmla="*/ 193 w 258"/>
                  <a:gd name="T17" fmla="*/ 129 h 259"/>
                  <a:gd name="T18" fmla="*/ 178 w 258"/>
                  <a:gd name="T19" fmla="*/ 129 h 259"/>
                  <a:gd name="T20" fmla="*/ 161 w 258"/>
                  <a:gd name="T21" fmla="*/ 194 h 259"/>
                  <a:gd name="T22" fmla="*/ 32 w 258"/>
                  <a:gd name="T23" fmla="*/ 259 h 259"/>
                  <a:gd name="T24" fmla="*/ 16 w 258"/>
                  <a:gd name="T25" fmla="*/ 259 h 259"/>
                  <a:gd name="T26" fmla="*/ 67 w 258"/>
                  <a:gd name="T27" fmla="*/ 207 h 259"/>
                  <a:gd name="T28" fmla="*/ 67 w 258"/>
                  <a:gd name="T29" fmla="*/ 207 h 259"/>
                  <a:gd name="T30" fmla="*/ 74 w 258"/>
                  <a:gd name="T31" fmla="*/ 209 h 259"/>
                  <a:gd name="T32" fmla="*/ 80 w 258"/>
                  <a:gd name="T33" fmla="*/ 209 h 259"/>
                  <a:gd name="T34" fmla="*/ 80 w 258"/>
                  <a:gd name="T35" fmla="*/ 209 h 259"/>
                  <a:gd name="T36" fmla="*/ 87 w 258"/>
                  <a:gd name="T37" fmla="*/ 209 h 259"/>
                  <a:gd name="T38" fmla="*/ 93 w 258"/>
                  <a:gd name="T39" fmla="*/ 207 h 259"/>
                  <a:gd name="T40" fmla="*/ 98 w 258"/>
                  <a:gd name="T41" fmla="*/ 204 h 259"/>
                  <a:gd name="T42" fmla="*/ 104 w 258"/>
                  <a:gd name="T43" fmla="*/ 200 h 259"/>
                  <a:gd name="T44" fmla="*/ 107 w 258"/>
                  <a:gd name="T45" fmla="*/ 195 h 259"/>
                  <a:gd name="T46" fmla="*/ 110 w 258"/>
                  <a:gd name="T47" fmla="*/ 190 h 259"/>
                  <a:gd name="T48" fmla="*/ 113 w 258"/>
                  <a:gd name="T49" fmla="*/ 185 h 259"/>
                  <a:gd name="T50" fmla="*/ 113 w 258"/>
                  <a:gd name="T51" fmla="*/ 178 h 259"/>
                  <a:gd name="T52" fmla="*/ 113 w 258"/>
                  <a:gd name="T53" fmla="*/ 178 h 259"/>
                  <a:gd name="T54" fmla="*/ 113 w 258"/>
                  <a:gd name="T55" fmla="*/ 172 h 259"/>
                  <a:gd name="T56" fmla="*/ 110 w 258"/>
                  <a:gd name="T57" fmla="*/ 165 h 259"/>
                  <a:gd name="T58" fmla="*/ 107 w 258"/>
                  <a:gd name="T59" fmla="*/ 160 h 259"/>
                  <a:gd name="T60" fmla="*/ 104 w 258"/>
                  <a:gd name="T61" fmla="*/ 155 h 259"/>
                  <a:gd name="T62" fmla="*/ 98 w 258"/>
                  <a:gd name="T63" fmla="*/ 151 h 259"/>
                  <a:gd name="T64" fmla="*/ 93 w 258"/>
                  <a:gd name="T65" fmla="*/ 148 h 259"/>
                  <a:gd name="T66" fmla="*/ 87 w 258"/>
                  <a:gd name="T67" fmla="*/ 146 h 259"/>
                  <a:gd name="T68" fmla="*/ 80 w 258"/>
                  <a:gd name="T69" fmla="*/ 146 h 259"/>
                  <a:gd name="T70" fmla="*/ 80 w 258"/>
                  <a:gd name="T71" fmla="*/ 146 h 259"/>
                  <a:gd name="T72" fmla="*/ 74 w 258"/>
                  <a:gd name="T73" fmla="*/ 146 h 259"/>
                  <a:gd name="T74" fmla="*/ 68 w 258"/>
                  <a:gd name="T75" fmla="*/ 148 h 259"/>
                  <a:gd name="T76" fmla="*/ 62 w 258"/>
                  <a:gd name="T77" fmla="*/ 151 h 259"/>
                  <a:gd name="T78" fmla="*/ 58 w 258"/>
                  <a:gd name="T79" fmla="*/ 155 h 259"/>
                  <a:gd name="T80" fmla="*/ 54 w 258"/>
                  <a:gd name="T81" fmla="*/ 160 h 259"/>
                  <a:gd name="T82" fmla="*/ 50 w 258"/>
                  <a:gd name="T83" fmla="*/ 165 h 259"/>
                  <a:gd name="T84" fmla="*/ 49 w 258"/>
                  <a:gd name="T85" fmla="*/ 172 h 259"/>
                  <a:gd name="T86" fmla="*/ 48 w 258"/>
                  <a:gd name="T87" fmla="*/ 178 h 259"/>
                  <a:gd name="T88" fmla="*/ 48 w 258"/>
                  <a:gd name="T89" fmla="*/ 178 h 259"/>
                  <a:gd name="T90" fmla="*/ 49 w 258"/>
                  <a:gd name="T91" fmla="*/ 185 h 259"/>
                  <a:gd name="T92" fmla="*/ 52 w 258"/>
                  <a:gd name="T93" fmla="*/ 191 h 259"/>
                  <a:gd name="T94" fmla="*/ 0 w 258"/>
                  <a:gd name="T95" fmla="*/ 242 h 259"/>
                  <a:gd name="T96" fmla="*/ 0 w 258"/>
                  <a:gd name="T97" fmla="*/ 226 h 259"/>
                  <a:gd name="T98" fmla="*/ 65 w 258"/>
                  <a:gd name="T99" fmla="*/ 98 h 259"/>
                  <a:gd name="T100" fmla="*/ 130 w 258"/>
                  <a:gd name="T101" fmla="*/ 81 h 259"/>
                  <a:gd name="T102" fmla="*/ 130 w 258"/>
                  <a:gd name="T103" fmla="*/ 65 h 259"/>
                  <a:gd name="T104" fmla="*/ 130 w 258"/>
                  <a:gd name="T105" fmla="*/ 50 h 259"/>
                  <a:gd name="T106" fmla="*/ 130 w 258"/>
                  <a:gd name="T107" fmla="*/ 50 h 259"/>
                  <a:gd name="T108" fmla="*/ 130 w 258"/>
                  <a:gd name="T109" fmla="*/ 48 h 259"/>
                  <a:gd name="T110" fmla="*/ 137 w 258"/>
                  <a:gd name="T111" fmla="*/ 41 h 259"/>
                  <a:gd name="T112" fmla="*/ 217 w 258"/>
                  <a:gd name="T113" fmla="*/ 121 h 259"/>
                  <a:gd name="T114" fmla="*/ 210 w 258"/>
                  <a:gd name="T115" fmla="*/ 12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8" h="259">
                    <a:moveTo>
                      <a:pt x="234" y="104"/>
                    </a:moveTo>
                    <a:lnTo>
                      <a:pt x="153" y="25"/>
                    </a:lnTo>
                    <a:lnTo>
                      <a:pt x="178" y="0"/>
                    </a:lnTo>
                    <a:lnTo>
                      <a:pt x="258" y="81"/>
                    </a:lnTo>
                    <a:lnTo>
                      <a:pt x="234" y="104"/>
                    </a:lnTo>
                    <a:close/>
                    <a:moveTo>
                      <a:pt x="210" y="128"/>
                    </a:moveTo>
                    <a:lnTo>
                      <a:pt x="210" y="128"/>
                    </a:lnTo>
                    <a:lnTo>
                      <a:pt x="208" y="129"/>
                    </a:lnTo>
                    <a:lnTo>
                      <a:pt x="193" y="129"/>
                    </a:lnTo>
                    <a:lnTo>
                      <a:pt x="178" y="129"/>
                    </a:lnTo>
                    <a:lnTo>
                      <a:pt x="161" y="194"/>
                    </a:lnTo>
                    <a:lnTo>
                      <a:pt x="32" y="259"/>
                    </a:lnTo>
                    <a:lnTo>
                      <a:pt x="16" y="259"/>
                    </a:lnTo>
                    <a:lnTo>
                      <a:pt x="67" y="207"/>
                    </a:lnTo>
                    <a:lnTo>
                      <a:pt x="67" y="207"/>
                    </a:lnTo>
                    <a:lnTo>
                      <a:pt x="74" y="209"/>
                    </a:lnTo>
                    <a:lnTo>
                      <a:pt x="80" y="209"/>
                    </a:lnTo>
                    <a:lnTo>
                      <a:pt x="80" y="209"/>
                    </a:lnTo>
                    <a:lnTo>
                      <a:pt x="87" y="209"/>
                    </a:lnTo>
                    <a:lnTo>
                      <a:pt x="93" y="207"/>
                    </a:lnTo>
                    <a:lnTo>
                      <a:pt x="98" y="204"/>
                    </a:lnTo>
                    <a:lnTo>
                      <a:pt x="104" y="200"/>
                    </a:lnTo>
                    <a:lnTo>
                      <a:pt x="107" y="195"/>
                    </a:lnTo>
                    <a:lnTo>
                      <a:pt x="110" y="190"/>
                    </a:lnTo>
                    <a:lnTo>
                      <a:pt x="113" y="185"/>
                    </a:lnTo>
                    <a:lnTo>
                      <a:pt x="113" y="178"/>
                    </a:lnTo>
                    <a:lnTo>
                      <a:pt x="113" y="178"/>
                    </a:lnTo>
                    <a:lnTo>
                      <a:pt x="113" y="172"/>
                    </a:lnTo>
                    <a:lnTo>
                      <a:pt x="110" y="165"/>
                    </a:lnTo>
                    <a:lnTo>
                      <a:pt x="107" y="160"/>
                    </a:lnTo>
                    <a:lnTo>
                      <a:pt x="104" y="155"/>
                    </a:lnTo>
                    <a:lnTo>
                      <a:pt x="98" y="151"/>
                    </a:lnTo>
                    <a:lnTo>
                      <a:pt x="93" y="148"/>
                    </a:lnTo>
                    <a:lnTo>
                      <a:pt x="87" y="146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74" y="146"/>
                    </a:lnTo>
                    <a:lnTo>
                      <a:pt x="68" y="148"/>
                    </a:lnTo>
                    <a:lnTo>
                      <a:pt x="62" y="151"/>
                    </a:lnTo>
                    <a:lnTo>
                      <a:pt x="58" y="155"/>
                    </a:lnTo>
                    <a:lnTo>
                      <a:pt x="54" y="160"/>
                    </a:lnTo>
                    <a:lnTo>
                      <a:pt x="50" y="165"/>
                    </a:lnTo>
                    <a:lnTo>
                      <a:pt x="49" y="172"/>
                    </a:lnTo>
                    <a:lnTo>
                      <a:pt x="48" y="178"/>
                    </a:lnTo>
                    <a:lnTo>
                      <a:pt x="48" y="178"/>
                    </a:lnTo>
                    <a:lnTo>
                      <a:pt x="49" y="185"/>
                    </a:lnTo>
                    <a:lnTo>
                      <a:pt x="52" y="191"/>
                    </a:lnTo>
                    <a:lnTo>
                      <a:pt x="0" y="242"/>
                    </a:lnTo>
                    <a:lnTo>
                      <a:pt x="0" y="226"/>
                    </a:lnTo>
                    <a:lnTo>
                      <a:pt x="65" y="98"/>
                    </a:lnTo>
                    <a:lnTo>
                      <a:pt x="130" y="81"/>
                    </a:lnTo>
                    <a:lnTo>
                      <a:pt x="130" y="65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0" y="48"/>
                    </a:lnTo>
                    <a:lnTo>
                      <a:pt x="137" y="41"/>
                    </a:lnTo>
                    <a:lnTo>
                      <a:pt x="217" y="121"/>
                    </a:lnTo>
                    <a:lnTo>
                      <a:pt x="210" y="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1" name="文本框 260"/>
            <p:cNvSpPr txBox="1"/>
            <p:nvPr/>
          </p:nvSpPr>
          <p:spPr>
            <a:xfrm>
              <a:off x="558800" y="2523153"/>
              <a:ext cx="997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活动策划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870227" y="3197285"/>
            <a:ext cx="997265" cy="2223048"/>
            <a:chOff x="558800" y="3027055"/>
            <a:chExt cx="997265" cy="2223048"/>
          </a:xfrm>
        </p:grpSpPr>
        <p:sp>
          <p:nvSpPr>
            <p:cNvPr id="265" name="矩形 264"/>
            <p:cNvSpPr/>
            <p:nvPr/>
          </p:nvSpPr>
          <p:spPr bwMode="auto">
            <a:xfrm>
              <a:off x="558800" y="3027055"/>
              <a:ext cx="997265" cy="222304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" name="组合 265"/>
            <p:cNvGrpSpPr/>
            <p:nvPr/>
          </p:nvGrpSpPr>
          <p:grpSpPr>
            <a:xfrm>
              <a:off x="786683" y="3901629"/>
              <a:ext cx="539409" cy="538370"/>
              <a:chOff x="7047111" y="1694091"/>
              <a:chExt cx="674694" cy="673395"/>
            </a:xfrm>
          </p:grpSpPr>
          <p:sp>
            <p:nvSpPr>
              <p:cNvPr id="268" name="椭圆 61"/>
              <p:cNvSpPr>
                <a:spLocks noChangeArrowheads="1"/>
              </p:cNvSpPr>
              <p:nvPr/>
            </p:nvSpPr>
            <p:spPr bwMode="auto">
              <a:xfrm>
                <a:off x="7047111" y="1694091"/>
                <a:ext cx="674694" cy="673395"/>
              </a:xfrm>
              <a:prstGeom prst="ellipse">
                <a:avLst/>
              </a:prstGeom>
              <a:solidFill>
                <a:srgbClr val="0070C0"/>
              </a:solidFill>
              <a:ln w="38100" cmpd="sng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269" name="Freeform 296"/>
              <p:cNvSpPr>
                <a:spLocks noEditPoints="1"/>
              </p:cNvSpPr>
              <p:nvPr/>
            </p:nvSpPr>
            <p:spPr bwMode="auto">
              <a:xfrm>
                <a:off x="7216533" y="1850789"/>
                <a:ext cx="360000" cy="360000"/>
              </a:xfrm>
              <a:custGeom>
                <a:avLst/>
                <a:gdLst>
                  <a:gd name="T0" fmla="*/ 129 w 259"/>
                  <a:gd name="T1" fmla="*/ 258 h 258"/>
                  <a:gd name="T2" fmla="*/ 104 w 259"/>
                  <a:gd name="T3" fmla="*/ 256 h 258"/>
                  <a:gd name="T4" fmla="*/ 79 w 259"/>
                  <a:gd name="T5" fmla="*/ 248 h 258"/>
                  <a:gd name="T6" fmla="*/ 57 w 259"/>
                  <a:gd name="T7" fmla="*/ 236 h 258"/>
                  <a:gd name="T8" fmla="*/ 38 w 259"/>
                  <a:gd name="T9" fmla="*/ 221 h 258"/>
                  <a:gd name="T10" fmla="*/ 22 w 259"/>
                  <a:gd name="T11" fmla="*/ 201 h 258"/>
                  <a:gd name="T12" fmla="*/ 11 w 259"/>
                  <a:gd name="T13" fmla="*/ 179 h 258"/>
                  <a:gd name="T14" fmla="*/ 3 w 259"/>
                  <a:gd name="T15" fmla="*/ 156 h 258"/>
                  <a:gd name="T16" fmla="*/ 0 w 259"/>
                  <a:gd name="T17" fmla="*/ 130 h 258"/>
                  <a:gd name="T18" fmla="*/ 1 w 259"/>
                  <a:gd name="T19" fmla="*/ 115 h 258"/>
                  <a:gd name="T20" fmla="*/ 7 w 259"/>
                  <a:gd name="T21" fmla="*/ 91 h 258"/>
                  <a:gd name="T22" fmla="*/ 16 w 259"/>
                  <a:gd name="T23" fmla="*/ 67 h 258"/>
                  <a:gd name="T24" fmla="*/ 30 w 259"/>
                  <a:gd name="T25" fmla="*/ 47 h 258"/>
                  <a:gd name="T26" fmla="*/ 47 w 259"/>
                  <a:gd name="T27" fmla="*/ 30 h 258"/>
                  <a:gd name="T28" fmla="*/ 68 w 259"/>
                  <a:gd name="T29" fmla="*/ 15 h 258"/>
                  <a:gd name="T30" fmla="*/ 91 w 259"/>
                  <a:gd name="T31" fmla="*/ 6 h 258"/>
                  <a:gd name="T32" fmla="*/ 116 w 259"/>
                  <a:gd name="T33" fmla="*/ 1 h 258"/>
                  <a:gd name="T34" fmla="*/ 129 w 259"/>
                  <a:gd name="T35" fmla="*/ 0 h 258"/>
                  <a:gd name="T36" fmla="*/ 155 w 259"/>
                  <a:gd name="T37" fmla="*/ 2 h 258"/>
                  <a:gd name="T38" fmla="*/ 180 w 259"/>
                  <a:gd name="T39" fmla="*/ 10 h 258"/>
                  <a:gd name="T40" fmla="*/ 202 w 259"/>
                  <a:gd name="T41" fmla="*/ 22 h 258"/>
                  <a:gd name="T42" fmla="*/ 221 w 259"/>
                  <a:gd name="T43" fmla="*/ 38 h 258"/>
                  <a:gd name="T44" fmla="*/ 237 w 259"/>
                  <a:gd name="T45" fmla="*/ 57 h 258"/>
                  <a:gd name="T46" fmla="*/ 248 w 259"/>
                  <a:gd name="T47" fmla="*/ 79 h 258"/>
                  <a:gd name="T48" fmla="*/ 256 w 259"/>
                  <a:gd name="T49" fmla="*/ 104 h 258"/>
                  <a:gd name="T50" fmla="*/ 259 w 259"/>
                  <a:gd name="T51" fmla="*/ 130 h 258"/>
                  <a:gd name="T52" fmla="*/ 258 w 259"/>
                  <a:gd name="T53" fmla="*/ 143 h 258"/>
                  <a:gd name="T54" fmla="*/ 252 w 259"/>
                  <a:gd name="T55" fmla="*/ 167 h 258"/>
                  <a:gd name="T56" fmla="*/ 243 w 259"/>
                  <a:gd name="T57" fmla="*/ 191 h 258"/>
                  <a:gd name="T58" fmla="*/ 229 w 259"/>
                  <a:gd name="T59" fmla="*/ 212 h 258"/>
                  <a:gd name="T60" fmla="*/ 212 w 259"/>
                  <a:gd name="T61" fmla="*/ 229 h 258"/>
                  <a:gd name="T62" fmla="*/ 191 w 259"/>
                  <a:gd name="T63" fmla="*/ 243 h 258"/>
                  <a:gd name="T64" fmla="*/ 168 w 259"/>
                  <a:gd name="T65" fmla="*/ 252 h 258"/>
                  <a:gd name="T66" fmla="*/ 143 w 259"/>
                  <a:gd name="T67" fmla="*/ 257 h 258"/>
                  <a:gd name="T68" fmla="*/ 129 w 259"/>
                  <a:gd name="T69" fmla="*/ 258 h 258"/>
                  <a:gd name="T70" fmla="*/ 99 w 259"/>
                  <a:gd name="T71" fmla="*/ 196 h 258"/>
                  <a:gd name="T72" fmla="*/ 99 w 259"/>
                  <a:gd name="T73" fmla="*/ 7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9" h="258">
                    <a:moveTo>
                      <a:pt x="129" y="258"/>
                    </a:moveTo>
                    <a:lnTo>
                      <a:pt x="129" y="258"/>
                    </a:lnTo>
                    <a:lnTo>
                      <a:pt x="116" y="257"/>
                    </a:lnTo>
                    <a:lnTo>
                      <a:pt x="104" y="256"/>
                    </a:lnTo>
                    <a:lnTo>
                      <a:pt x="91" y="252"/>
                    </a:lnTo>
                    <a:lnTo>
                      <a:pt x="79" y="248"/>
                    </a:lnTo>
                    <a:lnTo>
                      <a:pt x="68" y="243"/>
                    </a:lnTo>
                    <a:lnTo>
                      <a:pt x="57" y="236"/>
                    </a:lnTo>
                    <a:lnTo>
                      <a:pt x="47" y="229"/>
                    </a:lnTo>
                    <a:lnTo>
                      <a:pt x="38" y="221"/>
                    </a:lnTo>
                    <a:lnTo>
                      <a:pt x="30" y="212"/>
                    </a:lnTo>
                    <a:lnTo>
                      <a:pt x="22" y="201"/>
                    </a:lnTo>
                    <a:lnTo>
                      <a:pt x="16" y="191"/>
                    </a:lnTo>
                    <a:lnTo>
                      <a:pt x="11" y="179"/>
                    </a:lnTo>
                    <a:lnTo>
                      <a:pt x="7" y="167"/>
                    </a:lnTo>
                    <a:lnTo>
                      <a:pt x="3" y="156"/>
                    </a:lnTo>
                    <a:lnTo>
                      <a:pt x="1" y="143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" y="115"/>
                    </a:lnTo>
                    <a:lnTo>
                      <a:pt x="3" y="104"/>
                    </a:lnTo>
                    <a:lnTo>
                      <a:pt x="7" y="91"/>
                    </a:lnTo>
                    <a:lnTo>
                      <a:pt x="11" y="79"/>
                    </a:lnTo>
                    <a:lnTo>
                      <a:pt x="16" y="67"/>
                    </a:lnTo>
                    <a:lnTo>
                      <a:pt x="22" y="57"/>
                    </a:lnTo>
                    <a:lnTo>
                      <a:pt x="30" y="47"/>
                    </a:lnTo>
                    <a:lnTo>
                      <a:pt x="38" y="38"/>
                    </a:lnTo>
                    <a:lnTo>
                      <a:pt x="47" y="30"/>
                    </a:lnTo>
                    <a:lnTo>
                      <a:pt x="57" y="22"/>
                    </a:lnTo>
                    <a:lnTo>
                      <a:pt x="68" y="15"/>
                    </a:lnTo>
                    <a:lnTo>
                      <a:pt x="79" y="10"/>
                    </a:lnTo>
                    <a:lnTo>
                      <a:pt x="91" y="6"/>
                    </a:lnTo>
                    <a:lnTo>
                      <a:pt x="104" y="2"/>
                    </a:lnTo>
                    <a:lnTo>
                      <a:pt x="116" y="1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43" y="1"/>
                    </a:lnTo>
                    <a:lnTo>
                      <a:pt x="155" y="2"/>
                    </a:lnTo>
                    <a:lnTo>
                      <a:pt x="168" y="6"/>
                    </a:lnTo>
                    <a:lnTo>
                      <a:pt x="180" y="10"/>
                    </a:lnTo>
                    <a:lnTo>
                      <a:pt x="191" y="15"/>
                    </a:lnTo>
                    <a:lnTo>
                      <a:pt x="202" y="22"/>
                    </a:lnTo>
                    <a:lnTo>
                      <a:pt x="212" y="30"/>
                    </a:lnTo>
                    <a:lnTo>
                      <a:pt x="221" y="38"/>
                    </a:lnTo>
                    <a:lnTo>
                      <a:pt x="229" y="47"/>
                    </a:lnTo>
                    <a:lnTo>
                      <a:pt x="237" y="57"/>
                    </a:lnTo>
                    <a:lnTo>
                      <a:pt x="243" y="67"/>
                    </a:lnTo>
                    <a:lnTo>
                      <a:pt x="248" y="79"/>
                    </a:lnTo>
                    <a:lnTo>
                      <a:pt x="252" y="91"/>
                    </a:lnTo>
                    <a:lnTo>
                      <a:pt x="256" y="104"/>
                    </a:lnTo>
                    <a:lnTo>
                      <a:pt x="258" y="115"/>
                    </a:lnTo>
                    <a:lnTo>
                      <a:pt x="259" y="130"/>
                    </a:lnTo>
                    <a:lnTo>
                      <a:pt x="259" y="130"/>
                    </a:lnTo>
                    <a:lnTo>
                      <a:pt x="258" y="143"/>
                    </a:lnTo>
                    <a:lnTo>
                      <a:pt x="256" y="156"/>
                    </a:lnTo>
                    <a:lnTo>
                      <a:pt x="252" y="167"/>
                    </a:lnTo>
                    <a:lnTo>
                      <a:pt x="248" y="179"/>
                    </a:lnTo>
                    <a:lnTo>
                      <a:pt x="243" y="191"/>
                    </a:lnTo>
                    <a:lnTo>
                      <a:pt x="237" y="201"/>
                    </a:lnTo>
                    <a:lnTo>
                      <a:pt x="229" y="212"/>
                    </a:lnTo>
                    <a:lnTo>
                      <a:pt x="221" y="221"/>
                    </a:lnTo>
                    <a:lnTo>
                      <a:pt x="212" y="229"/>
                    </a:lnTo>
                    <a:lnTo>
                      <a:pt x="202" y="236"/>
                    </a:lnTo>
                    <a:lnTo>
                      <a:pt x="191" y="243"/>
                    </a:lnTo>
                    <a:lnTo>
                      <a:pt x="180" y="248"/>
                    </a:lnTo>
                    <a:lnTo>
                      <a:pt x="168" y="252"/>
                    </a:lnTo>
                    <a:lnTo>
                      <a:pt x="155" y="256"/>
                    </a:lnTo>
                    <a:lnTo>
                      <a:pt x="143" y="257"/>
                    </a:lnTo>
                    <a:lnTo>
                      <a:pt x="129" y="258"/>
                    </a:lnTo>
                    <a:lnTo>
                      <a:pt x="129" y="258"/>
                    </a:lnTo>
                    <a:close/>
                    <a:moveTo>
                      <a:pt x="99" y="70"/>
                    </a:moveTo>
                    <a:lnTo>
                      <a:pt x="99" y="196"/>
                    </a:lnTo>
                    <a:lnTo>
                      <a:pt x="189" y="131"/>
                    </a:lnTo>
                    <a:lnTo>
                      <a:pt x="99" y="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7" name="文本框 266"/>
            <p:cNvSpPr txBox="1"/>
            <p:nvPr/>
          </p:nvSpPr>
          <p:spPr>
            <a:xfrm>
              <a:off x="558800" y="4530809"/>
              <a:ext cx="997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活动执行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9" name="矩形 298"/>
          <p:cNvSpPr/>
          <p:nvPr/>
        </p:nvSpPr>
        <p:spPr bwMode="auto">
          <a:xfrm>
            <a:off x="2225159" y="1943315"/>
            <a:ext cx="7348456" cy="1070854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0" name="组合 299"/>
          <p:cNvGrpSpPr/>
          <p:nvPr/>
        </p:nvGrpSpPr>
        <p:grpSpPr>
          <a:xfrm>
            <a:off x="2404769" y="2081340"/>
            <a:ext cx="7096372" cy="734487"/>
            <a:chOff x="2082415" y="1960404"/>
            <a:chExt cx="7096372" cy="839745"/>
          </a:xfrm>
        </p:grpSpPr>
        <p:sp>
          <p:nvSpPr>
            <p:cNvPr id="301" name="矩形: 圆角 300"/>
            <p:cNvSpPr/>
            <p:nvPr/>
          </p:nvSpPr>
          <p:spPr bwMode="auto">
            <a:xfrm>
              <a:off x="2082416" y="1961333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客群配置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2" name="矩形: 圆角 301"/>
            <p:cNvSpPr/>
            <p:nvPr/>
          </p:nvSpPr>
          <p:spPr bwMode="auto">
            <a:xfrm>
              <a:off x="3984702" y="1960404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权益配置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矩形: 圆角 302"/>
            <p:cNvSpPr/>
            <p:nvPr/>
          </p:nvSpPr>
          <p:spPr bwMode="auto">
            <a:xfrm>
              <a:off x="2082415" y="2425859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触点配置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矩形: 圆角 303"/>
            <p:cNvSpPr/>
            <p:nvPr/>
          </p:nvSpPr>
          <p:spPr bwMode="auto">
            <a:xfrm>
              <a:off x="7828612" y="1960404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波次配置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矩形: 圆角 304"/>
            <p:cNvSpPr/>
            <p:nvPr/>
          </p:nvSpPr>
          <p:spPr bwMode="auto">
            <a:xfrm>
              <a:off x="3984702" y="2437588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: 圆角 79"/>
            <p:cNvSpPr/>
            <p:nvPr/>
          </p:nvSpPr>
          <p:spPr bwMode="auto">
            <a:xfrm>
              <a:off x="5926326" y="1960404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权益页面配置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图片 30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37361"/>
          <a:stretch>
            <a:fillRect/>
          </a:stretch>
        </p:blipFill>
        <p:spPr>
          <a:xfrm>
            <a:off x="6154593" y="3205279"/>
            <a:ext cx="1529788" cy="2223049"/>
          </a:xfrm>
          <a:prstGeom prst="rect">
            <a:avLst/>
          </a:prstGeom>
        </p:spPr>
      </p:pic>
      <p:sp>
        <p:nvSpPr>
          <p:cNvPr id="310" name="文本框 309"/>
          <p:cNvSpPr txBox="1"/>
          <p:nvPr/>
        </p:nvSpPr>
        <p:spPr>
          <a:xfrm>
            <a:off x="1994177" y="5331013"/>
            <a:ext cx="1275006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1" name="矩形 310"/>
          <p:cNvSpPr/>
          <p:nvPr/>
        </p:nvSpPr>
        <p:spPr>
          <a:xfrm>
            <a:off x="2225160" y="5428346"/>
            <a:ext cx="1536462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未注册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APP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的客户或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APP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沉默客户，收到营销短信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  <a:p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312" name="矩形 311"/>
          <p:cNvSpPr/>
          <p:nvPr/>
        </p:nvSpPr>
        <p:spPr>
          <a:xfrm>
            <a:off x="4155351" y="5428346"/>
            <a:ext cx="1532252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客户阅读短信后，打开客户端下载页，下载并登录客户端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APP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  <a:p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6131260" y="5428346"/>
            <a:ext cx="1559169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客户打开短信，访问客户端下载链接，登录后进行权益抽奖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  <a:p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8043827" y="5428346"/>
            <a:ext cx="1529788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再次下发短信，通知客户权益已到账，并推荐权益消费链接，引导客户使用权益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316" name="等腰三角形 315"/>
          <p:cNvSpPr/>
          <p:nvPr/>
        </p:nvSpPr>
        <p:spPr>
          <a:xfrm flipV="1">
            <a:off x="2873369" y="626636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317" name="等腰三角形 316"/>
          <p:cNvSpPr/>
          <p:nvPr/>
        </p:nvSpPr>
        <p:spPr>
          <a:xfrm flipV="1">
            <a:off x="4845917" y="6260590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318" name="等腰三角形 317"/>
          <p:cNvSpPr/>
          <p:nvPr/>
        </p:nvSpPr>
        <p:spPr>
          <a:xfrm flipV="1">
            <a:off x="6797046" y="6257115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319" name="等腰三角形 318"/>
          <p:cNvSpPr/>
          <p:nvPr/>
        </p:nvSpPr>
        <p:spPr>
          <a:xfrm flipV="1">
            <a:off x="8691450" y="626243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pic>
        <p:nvPicPr>
          <p:cNvPr id="332" name="图片 3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3" r="29745" b="590"/>
          <a:stretch>
            <a:fillRect/>
          </a:stretch>
        </p:blipFill>
        <p:spPr>
          <a:xfrm>
            <a:off x="2235045" y="3205278"/>
            <a:ext cx="1532252" cy="22230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319" r="11576" b="7687"/>
          <a:stretch>
            <a:fillRect/>
          </a:stretch>
        </p:blipFill>
        <p:spPr>
          <a:xfrm>
            <a:off x="4150962" y="3196812"/>
            <a:ext cx="1536463" cy="2229871"/>
          </a:xfrm>
          <a:prstGeom prst="rect">
            <a:avLst/>
          </a:prstGeom>
        </p:spPr>
      </p:pic>
      <p:sp>
        <p:nvSpPr>
          <p:cNvPr id="67" name="等腰三角形 66"/>
          <p:cNvSpPr/>
          <p:nvPr/>
        </p:nvSpPr>
        <p:spPr>
          <a:xfrm flipV="1">
            <a:off x="2873369" y="626636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flipV="1">
            <a:off x="4845917" y="6260590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flipV="1">
            <a:off x="6797046" y="6257115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flipV="1">
            <a:off x="8691450" y="626243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911861" y="6472657"/>
            <a:ext cx="5922854" cy="45719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89151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4860301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6807880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707232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628412" y="6604084"/>
            <a:ext cx="71882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</a:rPr>
              <a:t>营销触达</a:t>
            </a:r>
            <a:endParaRPr lang="zh-CN" altLang="en-US" sz="1050" b="1" dirty="0">
              <a:latin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531819" y="6604084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权益领取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446495" y="6604084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互动营销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609580" y="6604084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扫码登录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3" r="29745" b="590"/>
          <a:stretch>
            <a:fillRect/>
          </a:stretch>
        </p:blipFill>
        <p:spPr>
          <a:xfrm>
            <a:off x="8037779" y="3205278"/>
            <a:ext cx="1532252" cy="222304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080" y="188595"/>
            <a:ext cx="9552305" cy="649605"/>
          </a:xfrm>
        </p:spPr>
        <p:txBody>
          <a:bodyPr/>
          <a:lstStyle/>
          <a:p>
            <a:r>
              <a:rPr lang="zh-CN" altLang="en-US" sz="2800" b="1" dirty="0"/>
              <a:t>面向特定触点的个性化展示营销</a:t>
            </a:r>
            <a:endParaRPr lang="zh-CN" altLang="en-US" sz="2800" b="1" dirty="0"/>
          </a:p>
        </p:txBody>
      </p:sp>
      <p:sp>
        <p:nvSpPr>
          <p:cNvPr id="256" name="矩形 255"/>
          <p:cNvSpPr/>
          <p:nvPr/>
        </p:nvSpPr>
        <p:spPr>
          <a:xfrm>
            <a:off x="870227" y="946570"/>
            <a:ext cx="1009528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场景分类：选择指定触点，配置触点各运营位的个性化展示策略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营销示例：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客户端“猜你喜欢”运营位的个性化展示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70227" y="1905899"/>
            <a:ext cx="8710786" cy="4952101"/>
            <a:chOff x="558800" y="1792373"/>
            <a:chExt cx="8710786" cy="4952101"/>
          </a:xfrm>
        </p:grpSpPr>
        <p:grpSp>
          <p:nvGrpSpPr>
            <p:cNvPr id="258" name="组合 257"/>
            <p:cNvGrpSpPr/>
            <p:nvPr/>
          </p:nvGrpSpPr>
          <p:grpSpPr>
            <a:xfrm>
              <a:off x="558800" y="1792373"/>
              <a:ext cx="997265" cy="1128087"/>
              <a:chOff x="558800" y="1735668"/>
              <a:chExt cx="997265" cy="1128087"/>
            </a:xfrm>
          </p:grpSpPr>
          <p:sp>
            <p:nvSpPr>
              <p:cNvPr id="259" name="矩形 258"/>
              <p:cNvSpPr/>
              <p:nvPr/>
            </p:nvSpPr>
            <p:spPr bwMode="auto">
              <a:xfrm>
                <a:off x="558800" y="1735668"/>
                <a:ext cx="997265" cy="1128087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0" name="组合 259"/>
              <p:cNvGrpSpPr/>
              <p:nvPr/>
            </p:nvGrpSpPr>
            <p:grpSpPr>
              <a:xfrm>
                <a:off x="796209" y="1904385"/>
                <a:ext cx="520358" cy="519356"/>
                <a:chOff x="1865440" y="1704409"/>
                <a:chExt cx="650865" cy="649612"/>
              </a:xfrm>
            </p:grpSpPr>
            <p:sp>
              <p:nvSpPr>
                <p:cNvPr id="262" name="椭圆 61"/>
                <p:cNvSpPr>
                  <a:spLocks noChangeArrowheads="1"/>
                </p:cNvSpPr>
                <p:nvPr/>
              </p:nvSpPr>
              <p:spPr bwMode="auto">
                <a:xfrm>
                  <a:off x="1865440" y="1704409"/>
                  <a:ext cx="650865" cy="649612"/>
                </a:xfrm>
                <a:prstGeom prst="ellipse">
                  <a:avLst/>
                </a:prstGeom>
                <a:solidFill>
                  <a:srgbClr val="0070C0"/>
                </a:solidFill>
                <a:ln w="38100" cmpd="sng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63" name="Freeform 122"/>
                <p:cNvSpPr>
                  <a:spLocks noEditPoints="1"/>
                </p:cNvSpPr>
                <p:nvPr/>
              </p:nvSpPr>
              <p:spPr bwMode="auto">
                <a:xfrm>
                  <a:off x="2008132" y="1829293"/>
                  <a:ext cx="370291" cy="393239"/>
                </a:xfrm>
                <a:custGeom>
                  <a:avLst/>
                  <a:gdLst>
                    <a:gd name="T0" fmla="*/ 234 w 258"/>
                    <a:gd name="T1" fmla="*/ 104 h 259"/>
                    <a:gd name="T2" fmla="*/ 153 w 258"/>
                    <a:gd name="T3" fmla="*/ 25 h 259"/>
                    <a:gd name="T4" fmla="*/ 178 w 258"/>
                    <a:gd name="T5" fmla="*/ 0 h 259"/>
                    <a:gd name="T6" fmla="*/ 258 w 258"/>
                    <a:gd name="T7" fmla="*/ 81 h 259"/>
                    <a:gd name="T8" fmla="*/ 234 w 258"/>
                    <a:gd name="T9" fmla="*/ 104 h 259"/>
                    <a:gd name="T10" fmla="*/ 210 w 258"/>
                    <a:gd name="T11" fmla="*/ 128 h 259"/>
                    <a:gd name="T12" fmla="*/ 210 w 258"/>
                    <a:gd name="T13" fmla="*/ 128 h 259"/>
                    <a:gd name="T14" fmla="*/ 208 w 258"/>
                    <a:gd name="T15" fmla="*/ 129 h 259"/>
                    <a:gd name="T16" fmla="*/ 193 w 258"/>
                    <a:gd name="T17" fmla="*/ 129 h 259"/>
                    <a:gd name="T18" fmla="*/ 178 w 258"/>
                    <a:gd name="T19" fmla="*/ 129 h 259"/>
                    <a:gd name="T20" fmla="*/ 161 w 258"/>
                    <a:gd name="T21" fmla="*/ 194 h 259"/>
                    <a:gd name="T22" fmla="*/ 32 w 258"/>
                    <a:gd name="T23" fmla="*/ 259 h 259"/>
                    <a:gd name="T24" fmla="*/ 16 w 258"/>
                    <a:gd name="T25" fmla="*/ 259 h 259"/>
                    <a:gd name="T26" fmla="*/ 67 w 258"/>
                    <a:gd name="T27" fmla="*/ 207 h 259"/>
                    <a:gd name="T28" fmla="*/ 67 w 258"/>
                    <a:gd name="T29" fmla="*/ 207 h 259"/>
                    <a:gd name="T30" fmla="*/ 74 w 258"/>
                    <a:gd name="T31" fmla="*/ 209 h 259"/>
                    <a:gd name="T32" fmla="*/ 80 w 258"/>
                    <a:gd name="T33" fmla="*/ 209 h 259"/>
                    <a:gd name="T34" fmla="*/ 80 w 258"/>
                    <a:gd name="T35" fmla="*/ 209 h 259"/>
                    <a:gd name="T36" fmla="*/ 87 w 258"/>
                    <a:gd name="T37" fmla="*/ 209 h 259"/>
                    <a:gd name="T38" fmla="*/ 93 w 258"/>
                    <a:gd name="T39" fmla="*/ 207 h 259"/>
                    <a:gd name="T40" fmla="*/ 98 w 258"/>
                    <a:gd name="T41" fmla="*/ 204 h 259"/>
                    <a:gd name="T42" fmla="*/ 104 w 258"/>
                    <a:gd name="T43" fmla="*/ 200 h 259"/>
                    <a:gd name="T44" fmla="*/ 107 w 258"/>
                    <a:gd name="T45" fmla="*/ 195 h 259"/>
                    <a:gd name="T46" fmla="*/ 110 w 258"/>
                    <a:gd name="T47" fmla="*/ 190 h 259"/>
                    <a:gd name="T48" fmla="*/ 113 w 258"/>
                    <a:gd name="T49" fmla="*/ 185 h 259"/>
                    <a:gd name="T50" fmla="*/ 113 w 258"/>
                    <a:gd name="T51" fmla="*/ 178 h 259"/>
                    <a:gd name="T52" fmla="*/ 113 w 258"/>
                    <a:gd name="T53" fmla="*/ 178 h 259"/>
                    <a:gd name="T54" fmla="*/ 113 w 258"/>
                    <a:gd name="T55" fmla="*/ 172 h 259"/>
                    <a:gd name="T56" fmla="*/ 110 w 258"/>
                    <a:gd name="T57" fmla="*/ 165 h 259"/>
                    <a:gd name="T58" fmla="*/ 107 w 258"/>
                    <a:gd name="T59" fmla="*/ 160 h 259"/>
                    <a:gd name="T60" fmla="*/ 104 w 258"/>
                    <a:gd name="T61" fmla="*/ 155 h 259"/>
                    <a:gd name="T62" fmla="*/ 98 w 258"/>
                    <a:gd name="T63" fmla="*/ 151 h 259"/>
                    <a:gd name="T64" fmla="*/ 93 w 258"/>
                    <a:gd name="T65" fmla="*/ 148 h 259"/>
                    <a:gd name="T66" fmla="*/ 87 w 258"/>
                    <a:gd name="T67" fmla="*/ 146 h 259"/>
                    <a:gd name="T68" fmla="*/ 80 w 258"/>
                    <a:gd name="T69" fmla="*/ 146 h 259"/>
                    <a:gd name="T70" fmla="*/ 80 w 258"/>
                    <a:gd name="T71" fmla="*/ 146 h 259"/>
                    <a:gd name="T72" fmla="*/ 74 w 258"/>
                    <a:gd name="T73" fmla="*/ 146 h 259"/>
                    <a:gd name="T74" fmla="*/ 68 w 258"/>
                    <a:gd name="T75" fmla="*/ 148 h 259"/>
                    <a:gd name="T76" fmla="*/ 62 w 258"/>
                    <a:gd name="T77" fmla="*/ 151 h 259"/>
                    <a:gd name="T78" fmla="*/ 58 w 258"/>
                    <a:gd name="T79" fmla="*/ 155 h 259"/>
                    <a:gd name="T80" fmla="*/ 54 w 258"/>
                    <a:gd name="T81" fmla="*/ 160 h 259"/>
                    <a:gd name="T82" fmla="*/ 50 w 258"/>
                    <a:gd name="T83" fmla="*/ 165 h 259"/>
                    <a:gd name="T84" fmla="*/ 49 w 258"/>
                    <a:gd name="T85" fmla="*/ 172 h 259"/>
                    <a:gd name="T86" fmla="*/ 48 w 258"/>
                    <a:gd name="T87" fmla="*/ 178 h 259"/>
                    <a:gd name="T88" fmla="*/ 48 w 258"/>
                    <a:gd name="T89" fmla="*/ 178 h 259"/>
                    <a:gd name="T90" fmla="*/ 49 w 258"/>
                    <a:gd name="T91" fmla="*/ 185 h 259"/>
                    <a:gd name="T92" fmla="*/ 52 w 258"/>
                    <a:gd name="T93" fmla="*/ 191 h 259"/>
                    <a:gd name="T94" fmla="*/ 0 w 258"/>
                    <a:gd name="T95" fmla="*/ 242 h 259"/>
                    <a:gd name="T96" fmla="*/ 0 w 258"/>
                    <a:gd name="T97" fmla="*/ 226 h 259"/>
                    <a:gd name="T98" fmla="*/ 65 w 258"/>
                    <a:gd name="T99" fmla="*/ 98 h 259"/>
                    <a:gd name="T100" fmla="*/ 130 w 258"/>
                    <a:gd name="T101" fmla="*/ 81 h 259"/>
                    <a:gd name="T102" fmla="*/ 130 w 258"/>
                    <a:gd name="T103" fmla="*/ 65 h 259"/>
                    <a:gd name="T104" fmla="*/ 130 w 258"/>
                    <a:gd name="T105" fmla="*/ 50 h 259"/>
                    <a:gd name="T106" fmla="*/ 130 w 258"/>
                    <a:gd name="T107" fmla="*/ 50 h 259"/>
                    <a:gd name="T108" fmla="*/ 130 w 258"/>
                    <a:gd name="T109" fmla="*/ 48 h 259"/>
                    <a:gd name="T110" fmla="*/ 137 w 258"/>
                    <a:gd name="T111" fmla="*/ 41 h 259"/>
                    <a:gd name="T112" fmla="*/ 217 w 258"/>
                    <a:gd name="T113" fmla="*/ 121 h 259"/>
                    <a:gd name="T114" fmla="*/ 210 w 258"/>
                    <a:gd name="T115" fmla="*/ 128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58" h="259">
                      <a:moveTo>
                        <a:pt x="234" y="104"/>
                      </a:moveTo>
                      <a:lnTo>
                        <a:pt x="153" y="25"/>
                      </a:lnTo>
                      <a:lnTo>
                        <a:pt x="178" y="0"/>
                      </a:lnTo>
                      <a:lnTo>
                        <a:pt x="258" y="81"/>
                      </a:lnTo>
                      <a:lnTo>
                        <a:pt x="234" y="104"/>
                      </a:lnTo>
                      <a:close/>
                      <a:moveTo>
                        <a:pt x="210" y="128"/>
                      </a:moveTo>
                      <a:lnTo>
                        <a:pt x="210" y="128"/>
                      </a:lnTo>
                      <a:lnTo>
                        <a:pt x="208" y="129"/>
                      </a:lnTo>
                      <a:lnTo>
                        <a:pt x="193" y="129"/>
                      </a:lnTo>
                      <a:lnTo>
                        <a:pt x="178" y="129"/>
                      </a:lnTo>
                      <a:lnTo>
                        <a:pt x="161" y="194"/>
                      </a:lnTo>
                      <a:lnTo>
                        <a:pt x="32" y="259"/>
                      </a:lnTo>
                      <a:lnTo>
                        <a:pt x="16" y="259"/>
                      </a:lnTo>
                      <a:lnTo>
                        <a:pt x="67" y="207"/>
                      </a:lnTo>
                      <a:lnTo>
                        <a:pt x="67" y="207"/>
                      </a:lnTo>
                      <a:lnTo>
                        <a:pt x="74" y="209"/>
                      </a:lnTo>
                      <a:lnTo>
                        <a:pt x="80" y="209"/>
                      </a:lnTo>
                      <a:lnTo>
                        <a:pt x="80" y="209"/>
                      </a:lnTo>
                      <a:lnTo>
                        <a:pt x="87" y="209"/>
                      </a:lnTo>
                      <a:lnTo>
                        <a:pt x="93" y="207"/>
                      </a:lnTo>
                      <a:lnTo>
                        <a:pt x="98" y="204"/>
                      </a:lnTo>
                      <a:lnTo>
                        <a:pt x="104" y="200"/>
                      </a:lnTo>
                      <a:lnTo>
                        <a:pt x="107" y="195"/>
                      </a:lnTo>
                      <a:lnTo>
                        <a:pt x="110" y="190"/>
                      </a:lnTo>
                      <a:lnTo>
                        <a:pt x="113" y="185"/>
                      </a:lnTo>
                      <a:lnTo>
                        <a:pt x="113" y="178"/>
                      </a:lnTo>
                      <a:lnTo>
                        <a:pt x="113" y="178"/>
                      </a:lnTo>
                      <a:lnTo>
                        <a:pt x="113" y="172"/>
                      </a:lnTo>
                      <a:lnTo>
                        <a:pt x="110" y="165"/>
                      </a:lnTo>
                      <a:lnTo>
                        <a:pt x="107" y="160"/>
                      </a:lnTo>
                      <a:lnTo>
                        <a:pt x="104" y="155"/>
                      </a:lnTo>
                      <a:lnTo>
                        <a:pt x="98" y="151"/>
                      </a:lnTo>
                      <a:lnTo>
                        <a:pt x="93" y="148"/>
                      </a:lnTo>
                      <a:lnTo>
                        <a:pt x="87" y="146"/>
                      </a:lnTo>
                      <a:lnTo>
                        <a:pt x="80" y="146"/>
                      </a:lnTo>
                      <a:lnTo>
                        <a:pt x="80" y="146"/>
                      </a:lnTo>
                      <a:lnTo>
                        <a:pt x="74" y="146"/>
                      </a:lnTo>
                      <a:lnTo>
                        <a:pt x="68" y="148"/>
                      </a:lnTo>
                      <a:lnTo>
                        <a:pt x="62" y="151"/>
                      </a:lnTo>
                      <a:lnTo>
                        <a:pt x="58" y="155"/>
                      </a:lnTo>
                      <a:lnTo>
                        <a:pt x="54" y="160"/>
                      </a:lnTo>
                      <a:lnTo>
                        <a:pt x="50" y="165"/>
                      </a:lnTo>
                      <a:lnTo>
                        <a:pt x="49" y="172"/>
                      </a:lnTo>
                      <a:lnTo>
                        <a:pt x="48" y="178"/>
                      </a:lnTo>
                      <a:lnTo>
                        <a:pt x="48" y="178"/>
                      </a:lnTo>
                      <a:lnTo>
                        <a:pt x="49" y="185"/>
                      </a:lnTo>
                      <a:lnTo>
                        <a:pt x="52" y="191"/>
                      </a:lnTo>
                      <a:lnTo>
                        <a:pt x="0" y="242"/>
                      </a:lnTo>
                      <a:lnTo>
                        <a:pt x="0" y="226"/>
                      </a:lnTo>
                      <a:lnTo>
                        <a:pt x="65" y="98"/>
                      </a:lnTo>
                      <a:lnTo>
                        <a:pt x="130" y="81"/>
                      </a:lnTo>
                      <a:lnTo>
                        <a:pt x="130" y="65"/>
                      </a:lnTo>
                      <a:lnTo>
                        <a:pt x="130" y="50"/>
                      </a:lnTo>
                      <a:lnTo>
                        <a:pt x="130" y="50"/>
                      </a:lnTo>
                      <a:lnTo>
                        <a:pt x="130" y="48"/>
                      </a:lnTo>
                      <a:lnTo>
                        <a:pt x="137" y="41"/>
                      </a:lnTo>
                      <a:lnTo>
                        <a:pt x="217" y="121"/>
                      </a:lnTo>
                      <a:lnTo>
                        <a:pt x="210" y="1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61" name="文本框 260"/>
              <p:cNvSpPr txBox="1"/>
              <p:nvPr/>
            </p:nvSpPr>
            <p:spPr>
              <a:xfrm>
                <a:off x="558800" y="2523153"/>
                <a:ext cx="9972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活动策划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4" name="组合 263"/>
            <p:cNvGrpSpPr/>
            <p:nvPr/>
          </p:nvGrpSpPr>
          <p:grpSpPr>
            <a:xfrm>
              <a:off x="558800" y="3083759"/>
              <a:ext cx="997265" cy="2223048"/>
              <a:chOff x="558800" y="3027055"/>
              <a:chExt cx="997265" cy="2223048"/>
            </a:xfrm>
          </p:grpSpPr>
          <p:sp>
            <p:nvSpPr>
              <p:cNvPr id="265" name="矩形 264"/>
              <p:cNvSpPr/>
              <p:nvPr/>
            </p:nvSpPr>
            <p:spPr bwMode="auto">
              <a:xfrm>
                <a:off x="558800" y="3027055"/>
                <a:ext cx="997265" cy="2223048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6" name="组合 265"/>
              <p:cNvGrpSpPr/>
              <p:nvPr/>
            </p:nvGrpSpPr>
            <p:grpSpPr>
              <a:xfrm>
                <a:off x="786683" y="3901629"/>
                <a:ext cx="539409" cy="538370"/>
                <a:chOff x="7047111" y="1694091"/>
                <a:chExt cx="674694" cy="673395"/>
              </a:xfrm>
            </p:grpSpPr>
            <p:sp>
              <p:nvSpPr>
                <p:cNvPr id="268" name="椭圆 61"/>
                <p:cNvSpPr>
                  <a:spLocks noChangeArrowheads="1"/>
                </p:cNvSpPr>
                <p:nvPr/>
              </p:nvSpPr>
              <p:spPr bwMode="auto">
                <a:xfrm>
                  <a:off x="7047111" y="1694091"/>
                  <a:ext cx="674694" cy="673395"/>
                </a:xfrm>
                <a:prstGeom prst="ellipse">
                  <a:avLst/>
                </a:prstGeom>
                <a:solidFill>
                  <a:srgbClr val="0070C0"/>
                </a:solidFill>
                <a:ln w="38100" cmpd="sng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69" name="Freeform 296"/>
                <p:cNvSpPr>
                  <a:spLocks noEditPoints="1"/>
                </p:cNvSpPr>
                <p:nvPr/>
              </p:nvSpPr>
              <p:spPr bwMode="auto">
                <a:xfrm>
                  <a:off x="7216533" y="1850789"/>
                  <a:ext cx="360000" cy="360000"/>
                </a:xfrm>
                <a:custGeom>
                  <a:avLst/>
                  <a:gdLst>
                    <a:gd name="T0" fmla="*/ 129 w 259"/>
                    <a:gd name="T1" fmla="*/ 258 h 258"/>
                    <a:gd name="T2" fmla="*/ 104 w 259"/>
                    <a:gd name="T3" fmla="*/ 256 h 258"/>
                    <a:gd name="T4" fmla="*/ 79 w 259"/>
                    <a:gd name="T5" fmla="*/ 248 h 258"/>
                    <a:gd name="T6" fmla="*/ 57 w 259"/>
                    <a:gd name="T7" fmla="*/ 236 h 258"/>
                    <a:gd name="T8" fmla="*/ 38 w 259"/>
                    <a:gd name="T9" fmla="*/ 221 h 258"/>
                    <a:gd name="T10" fmla="*/ 22 w 259"/>
                    <a:gd name="T11" fmla="*/ 201 h 258"/>
                    <a:gd name="T12" fmla="*/ 11 w 259"/>
                    <a:gd name="T13" fmla="*/ 179 h 258"/>
                    <a:gd name="T14" fmla="*/ 3 w 259"/>
                    <a:gd name="T15" fmla="*/ 156 h 258"/>
                    <a:gd name="T16" fmla="*/ 0 w 259"/>
                    <a:gd name="T17" fmla="*/ 130 h 258"/>
                    <a:gd name="T18" fmla="*/ 1 w 259"/>
                    <a:gd name="T19" fmla="*/ 115 h 258"/>
                    <a:gd name="T20" fmla="*/ 7 w 259"/>
                    <a:gd name="T21" fmla="*/ 91 h 258"/>
                    <a:gd name="T22" fmla="*/ 16 w 259"/>
                    <a:gd name="T23" fmla="*/ 67 h 258"/>
                    <a:gd name="T24" fmla="*/ 30 w 259"/>
                    <a:gd name="T25" fmla="*/ 47 h 258"/>
                    <a:gd name="T26" fmla="*/ 47 w 259"/>
                    <a:gd name="T27" fmla="*/ 30 h 258"/>
                    <a:gd name="T28" fmla="*/ 68 w 259"/>
                    <a:gd name="T29" fmla="*/ 15 h 258"/>
                    <a:gd name="T30" fmla="*/ 91 w 259"/>
                    <a:gd name="T31" fmla="*/ 6 h 258"/>
                    <a:gd name="T32" fmla="*/ 116 w 259"/>
                    <a:gd name="T33" fmla="*/ 1 h 258"/>
                    <a:gd name="T34" fmla="*/ 129 w 259"/>
                    <a:gd name="T35" fmla="*/ 0 h 258"/>
                    <a:gd name="T36" fmla="*/ 155 w 259"/>
                    <a:gd name="T37" fmla="*/ 2 h 258"/>
                    <a:gd name="T38" fmla="*/ 180 w 259"/>
                    <a:gd name="T39" fmla="*/ 10 h 258"/>
                    <a:gd name="T40" fmla="*/ 202 w 259"/>
                    <a:gd name="T41" fmla="*/ 22 h 258"/>
                    <a:gd name="T42" fmla="*/ 221 w 259"/>
                    <a:gd name="T43" fmla="*/ 38 h 258"/>
                    <a:gd name="T44" fmla="*/ 237 w 259"/>
                    <a:gd name="T45" fmla="*/ 57 h 258"/>
                    <a:gd name="T46" fmla="*/ 248 w 259"/>
                    <a:gd name="T47" fmla="*/ 79 h 258"/>
                    <a:gd name="T48" fmla="*/ 256 w 259"/>
                    <a:gd name="T49" fmla="*/ 104 h 258"/>
                    <a:gd name="T50" fmla="*/ 259 w 259"/>
                    <a:gd name="T51" fmla="*/ 130 h 258"/>
                    <a:gd name="T52" fmla="*/ 258 w 259"/>
                    <a:gd name="T53" fmla="*/ 143 h 258"/>
                    <a:gd name="T54" fmla="*/ 252 w 259"/>
                    <a:gd name="T55" fmla="*/ 167 h 258"/>
                    <a:gd name="T56" fmla="*/ 243 w 259"/>
                    <a:gd name="T57" fmla="*/ 191 h 258"/>
                    <a:gd name="T58" fmla="*/ 229 w 259"/>
                    <a:gd name="T59" fmla="*/ 212 h 258"/>
                    <a:gd name="T60" fmla="*/ 212 w 259"/>
                    <a:gd name="T61" fmla="*/ 229 h 258"/>
                    <a:gd name="T62" fmla="*/ 191 w 259"/>
                    <a:gd name="T63" fmla="*/ 243 h 258"/>
                    <a:gd name="T64" fmla="*/ 168 w 259"/>
                    <a:gd name="T65" fmla="*/ 252 h 258"/>
                    <a:gd name="T66" fmla="*/ 143 w 259"/>
                    <a:gd name="T67" fmla="*/ 257 h 258"/>
                    <a:gd name="T68" fmla="*/ 129 w 259"/>
                    <a:gd name="T69" fmla="*/ 258 h 258"/>
                    <a:gd name="T70" fmla="*/ 99 w 259"/>
                    <a:gd name="T71" fmla="*/ 196 h 258"/>
                    <a:gd name="T72" fmla="*/ 99 w 259"/>
                    <a:gd name="T73" fmla="*/ 70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9" h="258">
                      <a:moveTo>
                        <a:pt x="129" y="258"/>
                      </a:moveTo>
                      <a:lnTo>
                        <a:pt x="129" y="258"/>
                      </a:lnTo>
                      <a:lnTo>
                        <a:pt x="116" y="257"/>
                      </a:lnTo>
                      <a:lnTo>
                        <a:pt x="104" y="256"/>
                      </a:lnTo>
                      <a:lnTo>
                        <a:pt x="91" y="252"/>
                      </a:lnTo>
                      <a:lnTo>
                        <a:pt x="79" y="248"/>
                      </a:lnTo>
                      <a:lnTo>
                        <a:pt x="68" y="243"/>
                      </a:lnTo>
                      <a:lnTo>
                        <a:pt x="57" y="236"/>
                      </a:lnTo>
                      <a:lnTo>
                        <a:pt x="47" y="229"/>
                      </a:lnTo>
                      <a:lnTo>
                        <a:pt x="38" y="221"/>
                      </a:lnTo>
                      <a:lnTo>
                        <a:pt x="30" y="212"/>
                      </a:lnTo>
                      <a:lnTo>
                        <a:pt x="22" y="201"/>
                      </a:lnTo>
                      <a:lnTo>
                        <a:pt x="16" y="191"/>
                      </a:lnTo>
                      <a:lnTo>
                        <a:pt x="11" y="179"/>
                      </a:lnTo>
                      <a:lnTo>
                        <a:pt x="7" y="167"/>
                      </a:lnTo>
                      <a:lnTo>
                        <a:pt x="3" y="156"/>
                      </a:lnTo>
                      <a:lnTo>
                        <a:pt x="1" y="143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1" y="115"/>
                      </a:lnTo>
                      <a:lnTo>
                        <a:pt x="3" y="104"/>
                      </a:lnTo>
                      <a:lnTo>
                        <a:pt x="7" y="91"/>
                      </a:lnTo>
                      <a:lnTo>
                        <a:pt x="11" y="79"/>
                      </a:lnTo>
                      <a:lnTo>
                        <a:pt x="16" y="67"/>
                      </a:lnTo>
                      <a:lnTo>
                        <a:pt x="22" y="57"/>
                      </a:lnTo>
                      <a:lnTo>
                        <a:pt x="30" y="47"/>
                      </a:lnTo>
                      <a:lnTo>
                        <a:pt x="38" y="38"/>
                      </a:lnTo>
                      <a:lnTo>
                        <a:pt x="47" y="30"/>
                      </a:lnTo>
                      <a:lnTo>
                        <a:pt x="57" y="22"/>
                      </a:lnTo>
                      <a:lnTo>
                        <a:pt x="68" y="15"/>
                      </a:lnTo>
                      <a:lnTo>
                        <a:pt x="79" y="10"/>
                      </a:lnTo>
                      <a:lnTo>
                        <a:pt x="91" y="6"/>
                      </a:lnTo>
                      <a:lnTo>
                        <a:pt x="104" y="2"/>
                      </a:lnTo>
                      <a:lnTo>
                        <a:pt x="116" y="1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43" y="1"/>
                      </a:lnTo>
                      <a:lnTo>
                        <a:pt x="155" y="2"/>
                      </a:lnTo>
                      <a:lnTo>
                        <a:pt x="168" y="6"/>
                      </a:lnTo>
                      <a:lnTo>
                        <a:pt x="180" y="10"/>
                      </a:lnTo>
                      <a:lnTo>
                        <a:pt x="191" y="15"/>
                      </a:lnTo>
                      <a:lnTo>
                        <a:pt x="202" y="22"/>
                      </a:lnTo>
                      <a:lnTo>
                        <a:pt x="212" y="30"/>
                      </a:lnTo>
                      <a:lnTo>
                        <a:pt x="221" y="38"/>
                      </a:lnTo>
                      <a:lnTo>
                        <a:pt x="229" y="47"/>
                      </a:lnTo>
                      <a:lnTo>
                        <a:pt x="237" y="57"/>
                      </a:lnTo>
                      <a:lnTo>
                        <a:pt x="243" y="67"/>
                      </a:lnTo>
                      <a:lnTo>
                        <a:pt x="248" y="79"/>
                      </a:lnTo>
                      <a:lnTo>
                        <a:pt x="252" y="91"/>
                      </a:lnTo>
                      <a:lnTo>
                        <a:pt x="256" y="104"/>
                      </a:lnTo>
                      <a:lnTo>
                        <a:pt x="258" y="115"/>
                      </a:lnTo>
                      <a:lnTo>
                        <a:pt x="259" y="130"/>
                      </a:lnTo>
                      <a:lnTo>
                        <a:pt x="259" y="130"/>
                      </a:lnTo>
                      <a:lnTo>
                        <a:pt x="258" y="143"/>
                      </a:lnTo>
                      <a:lnTo>
                        <a:pt x="256" y="156"/>
                      </a:lnTo>
                      <a:lnTo>
                        <a:pt x="252" y="167"/>
                      </a:lnTo>
                      <a:lnTo>
                        <a:pt x="248" y="179"/>
                      </a:lnTo>
                      <a:lnTo>
                        <a:pt x="243" y="191"/>
                      </a:lnTo>
                      <a:lnTo>
                        <a:pt x="237" y="201"/>
                      </a:lnTo>
                      <a:lnTo>
                        <a:pt x="229" y="212"/>
                      </a:lnTo>
                      <a:lnTo>
                        <a:pt x="221" y="221"/>
                      </a:lnTo>
                      <a:lnTo>
                        <a:pt x="212" y="229"/>
                      </a:lnTo>
                      <a:lnTo>
                        <a:pt x="202" y="236"/>
                      </a:lnTo>
                      <a:lnTo>
                        <a:pt x="191" y="243"/>
                      </a:lnTo>
                      <a:lnTo>
                        <a:pt x="180" y="248"/>
                      </a:lnTo>
                      <a:lnTo>
                        <a:pt x="168" y="252"/>
                      </a:lnTo>
                      <a:lnTo>
                        <a:pt x="155" y="256"/>
                      </a:lnTo>
                      <a:lnTo>
                        <a:pt x="143" y="257"/>
                      </a:lnTo>
                      <a:lnTo>
                        <a:pt x="129" y="258"/>
                      </a:lnTo>
                      <a:lnTo>
                        <a:pt x="129" y="258"/>
                      </a:lnTo>
                      <a:close/>
                      <a:moveTo>
                        <a:pt x="99" y="70"/>
                      </a:moveTo>
                      <a:lnTo>
                        <a:pt x="99" y="196"/>
                      </a:lnTo>
                      <a:lnTo>
                        <a:pt x="189" y="131"/>
                      </a:lnTo>
                      <a:lnTo>
                        <a:pt x="99" y="7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67" name="文本框 266"/>
              <p:cNvSpPr txBox="1"/>
              <p:nvPr/>
            </p:nvSpPr>
            <p:spPr>
              <a:xfrm>
                <a:off x="558800" y="4530809"/>
                <a:ext cx="9972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活动执行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9" name="矩形 298"/>
            <p:cNvSpPr/>
            <p:nvPr/>
          </p:nvSpPr>
          <p:spPr bwMode="auto">
            <a:xfrm>
              <a:off x="1913732" y="1829789"/>
              <a:ext cx="7355854" cy="1070854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0" name="组合 299"/>
            <p:cNvGrpSpPr/>
            <p:nvPr/>
          </p:nvGrpSpPr>
          <p:grpSpPr>
            <a:xfrm>
              <a:off x="2083062" y="1967816"/>
              <a:ext cx="3262742" cy="781029"/>
              <a:chOff x="2072135" y="1960404"/>
              <a:chExt cx="3262742" cy="892956"/>
            </a:xfrm>
          </p:grpSpPr>
          <p:sp>
            <p:nvSpPr>
              <p:cNvPr id="302" name="矩形: 圆角 301"/>
              <p:cNvSpPr/>
              <p:nvPr/>
            </p:nvSpPr>
            <p:spPr bwMode="auto">
              <a:xfrm>
                <a:off x="3984702" y="1960404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产品</a:t>
                </a:r>
                <a:r>
                  <a:rPr kumimoji="1" lang="en-US" altLang="zh-CN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/</a:t>
                </a: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权益配置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 bwMode="auto">
              <a:xfrm>
                <a:off x="2072135" y="1960404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触点配置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 bwMode="auto">
              <a:xfrm>
                <a:off x="3973775" y="2490799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智能策略配置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0" name="文本框 309"/>
            <p:cNvSpPr txBox="1"/>
            <p:nvPr/>
          </p:nvSpPr>
          <p:spPr>
            <a:xfrm>
              <a:off x="1682750" y="5217487"/>
              <a:ext cx="12750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endParaRPr lang="zh-CN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1" name="矩形 310"/>
            <p:cNvSpPr/>
            <p:nvPr/>
          </p:nvSpPr>
          <p:spPr>
            <a:xfrm>
              <a:off x="1913733" y="5314820"/>
              <a:ext cx="1536462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用户登录客户端</a:t>
              </a: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APP</a:t>
              </a: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，</a:t>
              </a: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APP</a:t>
              </a: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首页展示轮播图等推荐运营位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2" name="矩形 311"/>
            <p:cNvSpPr/>
            <p:nvPr/>
          </p:nvSpPr>
          <p:spPr>
            <a:xfrm>
              <a:off x="3843924" y="5314820"/>
              <a:ext cx="1532252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策略中心推送展示列表，并按客户进行个性化优选排序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5819833" y="5314820"/>
              <a:ext cx="1559169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客户对列表展示产品不感兴趣，刷新推荐列表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7732400" y="5314820"/>
              <a:ext cx="1529788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客户最终浏览到感兴趣的产品，下单订购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" r="41296" b="748"/>
            <a:stretch>
              <a:fillRect/>
            </a:stretch>
          </p:blipFill>
          <p:spPr>
            <a:xfrm>
              <a:off x="1916025" y="3090108"/>
              <a:ext cx="1537349" cy="2223050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5830742" y="3080791"/>
              <a:ext cx="1548260" cy="2232941"/>
              <a:chOff x="4058205" y="3615750"/>
              <a:chExt cx="945014" cy="1409060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4059595" y="4553693"/>
                <a:ext cx="942234" cy="471117"/>
              </a:xfrm>
              <a:prstGeom prst="rect">
                <a:avLst/>
              </a:prstGeom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4058205" y="3615750"/>
                <a:ext cx="945014" cy="471117"/>
              </a:xfrm>
              <a:prstGeom prst="rect">
                <a:avLst/>
              </a:prstGeom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4059595" y="4082650"/>
                <a:ext cx="942234" cy="471117"/>
              </a:xfrm>
              <a:prstGeom prst="rect">
                <a:avLst/>
              </a:prstGeom>
            </p:spPr>
          </p:pic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44" b="8576"/>
            <a:stretch>
              <a:fillRect/>
            </a:stretch>
          </p:blipFill>
          <p:spPr>
            <a:xfrm>
              <a:off x="7737335" y="3110861"/>
              <a:ext cx="1532251" cy="2217885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843924" y="3090108"/>
              <a:ext cx="1532252" cy="2218030"/>
              <a:chOff x="4082317" y="3218732"/>
              <a:chExt cx="945129" cy="1407724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6" cstate="screen"/>
              <a:stretch>
                <a:fillRect/>
              </a:stretch>
            </p:blipFill>
            <p:spPr>
              <a:xfrm>
                <a:off x="4082317" y="4155339"/>
                <a:ext cx="942234" cy="471117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4085212" y="3218732"/>
                <a:ext cx="942234" cy="471117"/>
              </a:xfrm>
              <a:prstGeom prst="rect">
                <a:avLst/>
              </a:prstGeom>
            </p:spPr>
          </p:pic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8" cstate="screen"/>
              <a:stretch>
                <a:fillRect/>
              </a:stretch>
            </p:blipFill>
            <p:spPr>
              <a:xfrm>
                <a:off x="4085212" y="3687035"/>
                <a:ext cx="942234" cy="471118"/>
              </a:xfrm>
              <a:prstGeom prst="rect">
                <a:avLst/>
              </a:prstGeom>
            </p:spPr>
          </p:pic>
        </p:grpSp>
        <p:sp>
          <p:nvSpPr>
            <p:cNvPr id="68" name="等腰三角形 67"/>
            <p:cNvSpPr/>
            <p:nvPr/>
          </p:nvSpPr>
          <p:spPr>
            <a:xfrm flipV="1">
              <a:off x="2561942" y="6152842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flipV="1">
              <a:off x="4534490" y="6147064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flipV="1">
              <a:off x="6485619" y="6143589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flipV="1">
              <a:off x="8380023" y="6148912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2600434" y="6359131"/>
              <a:ext cx="5922854" cy="45719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2577724" y="6278936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>
            <a:xfrm>
              <a:off x="4548874" y="6278936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496453" y="6278936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8395805" y="6278936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316985" y="649055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</a:rPr>
                <a:t>策略请求</a:t>
              </a:r>
              <a:endParaRPr lang="zh-CN" altLang="en-US" sz="105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220392" y="649055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策略刷新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135068" y="649055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下单购买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4298153" y="649055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策略匹配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080" y="155575"/>
            <a:ext cx="9552305" cy="649605"/>
          </a:xfrm>
        </p:spPr>
        <p:txBody>
          <a:bodyPr/>
          <a:lstStyle/>
          <a:p>
            <a:r>
              <a:rPr lang="zh-CN" altLang="en-US" sz="2800" b="1" dirty="0"/>
              <a:t>面向特定活动的线下推广营销</a:t>
            </a:r>
            <a:endParaRPr lang="zh-CN" altLang="en-US" sz="2800" b="1" dirty="0"/>
          </a:p>
        </p:txBody>
      </p:sp>
      <p:sp>
        <p:nvSpPr>
          <p:cNvPr id="256" name="矩形 255"/>
          <p:cNvSpPr/>
          <p:nvPr/>
        </p:nvSpPr>
        <p:spPr>
          <a:xfrm>
            <a:off x="870227" y="946570"/>
            <a:ext cx="1009528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场景分类：制定专题活动，配置推广海报、推广任务和激励规则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营销示例：线下触点全面推广冰激凌套餐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0227" y="1843174"/>
            <a:ext cx="8703388" cy="4952101"/>
            <a:chOff x="1024467" y="1834707"/>
            <a:chExt cx="8703388" cy="4952101"/>
          </a:xfrm>
        </p:grpSpPr>
        <p:grpSp>
          <p:nvGrpSpPr>
            <p:cNvPr id="258" name="组合 257"/>
            <p:cNvGrpSpPr/>
            <p:nvPr/>
          </p:nvGrpSpPr>
          <p:grpSpPr>
            <a:xfrm>
              <a:off x="1024467" y="1834707"/>
              <a:ext cx="997265" cy="1128087"/>
              <a:chOff x="558800" y="1735668"/>
              <a:chExt cx="997265" cy="1128087"/>
            </a:xfrm>
          </p:grpSpPr>
          <p:sp>
            <p:nvSpPr>
              <p:cNvPr id="259" name="矩形 258"/>
              <p:cNvSpPr/>
              <p:nvPr/>
            </p:nvSpPr>
            <p:spPr bwMode="auto">
              <a:xfrm>
                <a:off x="558800" y="1735668"/>
                <a:ext cx="997265" cy="1128087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0" name="组合 259"/>
              <p:cNvGrpSpPr/>
              <p:nvPr/>
            </p:nvGrpSpPr>
            <p:grpSpPr>
              <a:xfrm>
                <a:off x="796209" y="1904385"/>
                <a:ext cx="520358" cy="519356"/>
                <a:chOff x="1865440" y="1704409"/>
                <a:chExt cx="650865" cy="649612"/>
              </a:xfrm>
            </p:grpSpPr>
            <p:sp>
              <p:nvSpPr>
                <p:cNvPr id="262" name="椭圆 61"/>
                <p:cNvSpPr>
                  <a:spLocks noChangeArrowheads="1"/>
                </p:cNvSpPr>
                <p:nvPr/>
              </p:nvSpPr>
              <p:spPr bwMode="auto">
                <a:xfrm>
                  <a:off x="1865440" y="1704409"/>
                  <a:ext cx="650865" cy="649612"/>
                </a:xfrm>
                <a:prstGeom prst="ellipse">
                  <a:avLst/>
                </a:prstGeom>
                <a:solidFill>
                  <a:srgbClr val="0070C0"/>
                </a:solidFill>
                <a:ln w="38100" cmpd="sng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63" name="Freeform 122"/>
                <p:cNvSpPr>
                  <a:spLocks noEditPoints="1"/>
                </p:cNvSpPr>
                <p:nvPr/>
              </p:nvSpPr>
              <p:spPr bwMode="auto">
                <a:xfrm>
                  <a:off x="2008132" y="1829293"/>
                  <a:ext cx="370291" cy="393239"/>
                </a:xfrm>
                <a:custGeom>
                  <a:avLst/>
                  <a:gdLst>
                    <a:gd name="T0" fmla="*/ 234 w 258"/>
                    <a:gd name="T1" fmla="*/ 104 h 259"/>
                    <a:gd name="T2" fmla="*/ 153 w 258"/>
                    <a:gd name="T3" fmla="*/ 25 h 259"/>
                    <a:gd name="T4" fmla="*/ 178 w 258"/>
                    <a:gd name="T5" fmla="*/ 0 h 259"/>
                    <a:gd name="T6" fmla="*/ 258 w 258"/>
                    <a:gd name="T7" fmla="*/ 81 h 259"/>
                    <a:gd name="T8" fmla="*/ 234 w 258"/>
                    <a:gd name="T9" fmla="*/ 104 h 259"/>
                    <a:gd name="T10" fmla="*/ 210 w 258"/>
                    <a:gd name="T11" fmla="*/ 128 h 259"/>
                    <a:gd name="T12" fmla="*/ 210 w 258"/>
                    <a:gd name="T13" fmla="*/ 128 h 259"/>
                    <a:gd name="T14" fmla="*/ 208 w 258"/>
                    <a:gd name="T15" fmla="*/ 129 h 259"/>
                    <a:gd name="T16" fmla="*/ 193 w 258"/>
                    <a:gd name="T17" fmla="*/ 129 h 259"/>
                    <a:gd name="T18" fmla="*/ 178 w 258"/>
                    <a:gd name="T19" fmla="*/ 129 h 259"/>
                    <a:gd name="T20" fmla="*/ 161 w 258"/>
                    <a:gd name="T21" fmla="*/ 194 h 259"/>
                    <a:gd name="T22" fmla="*/ 32 w 258"/>
                    <a:gd name="T23" fmla="*/ 259 h 259"/>
                    <a:gd name="T24" fmla="*/ 16 w 258"/>
                    <a:gd name="T25" fmla="*/ 259 h 259"/>
                    <a:gd name="T26" fmla="*/ 67 w 258"/>
                    <a:gd name="T27" fmla="*/ 207 h 259"/>
                    <a:gd name="T28" fmla="*/ 67 w 258"/>
                    <a:gd name="T29" fmla="*/ 207 h 259"/>
                    <a:gd name="T30" fmla="*/ 74 w 258"/>
                    <a:gd name="T31" fmla="*/ 209 h 259"/>
                    <a:gd name="T32" fmla="*/ 80 w 258"/>
                    <a:gd name="T33" fmla="*/ 209 h 259"/>
                    <a:gd name="T34" fmla="*/ 80 w 258"/>
                    <a:gd name="T35" fmla="*/ 209 h 259"/>
                    <a:gd name="T36" fmla="*/ 87 w 258"/>
                    <a:gd name="T37" fmla="*/ 209 h 259"/>
                    <a:gd name="T38" fmla="*/ 93 w 258"/>
                    <a:gd name="T39" fmla="*/ 207 h 259"/>
                    <a:gd name="T40" fmla="*/ 98 w 258"/>
                    <a:gd name="T41" fmla="*/ 204 h 259"/>
                    <a:gd name="T42" fmla="*/ 104 w 258"/>
                    <a:gd name="T43" fmla="*/ 200 h 259"/>
                    <a:gd name="T44" fmla="*/ 107 w 258"/>
                    <a:gd name="T45" fmla="*/ 195 h 259"/>
                    <a:gd name="T46" fmla="*/ 110 w 258"/>
                    <a:gd name="T47" fmla="*/ 190 h 259"/>
                    <a:gd name="T48" fmla="*/ 113 w 258"/>
                    <a:gd name="T49" fmla="*/ 185 h 259"/>
                    <a:gd name="T50" fmla="*/ 113 w 258"/>
                    <a:gd name="T51" fmla="*/ 178 h 259"/>
                    <a:gd name="T52" fmla="*/ 113 w 258"/>
                    <a:gd name="T53" fmla="*/ 178 h 259"/>
                    <a:gd name="T54" fmla="*/ 113 w 258"/>
                    <a:gd name="T55" fmla="*/ 172 h 259"/>
                    <a:gd name="T56" fmla="*/ 110 w 258"/>
                    <a:gd name="T57" fmla="*/ 165 h 259"/>
                    <a:gd name="T58" fmla="*/ 107 w 258"/>
                    <a:gd name="T59" fmla="*/ 160 h 259"/>
                    <a:gd name="T60" fmla="*/ 104 w 258"/>
                    <a:gd name="T61" fmla="*/ 155 h 259"/>
                    <a:gd name="T62" fmla="*/ 98 w 258"/>
                    <a:gd name="T63" fmla="*/ 151 h 259"/>
                    <a:gd name="T64" fmla="*/ 93 w 258"/>
                    <a:gd name="T65" fmla="*/ 148 h 259"/>
                    <a:gd name="T66" fmla="*/ 87 w 258"/>
                    <a:gd name="T67" fmla="*/ 146 h 259"/>
                    <a:gd name="T68" fmla="*/ 80 w 258"/>
                    <a:gd name="T69" fmla="*/ 146 h 259"/>
                    <a:gd name="T70" fmla="*/ 80 w 258"/>
                    <a:gd name="T71" fmla="*/ 146 h 259"/>
                    <a:gd name="T72" fmla="*/ 74 w 258"/>
                    <a:gd name="T73" fmla="*/ 146 h 259"/>
                    <a:gd name="T74" fmla="*/ 68 w 258"/>
                    <a:gd name="T75" fmla="*/ 148 h 259"/>
                    <a:gd name="T76" fmla="*/ 62 w 258"/>
                    <a:gd name="T77" fmla="*/ 151 h 259"/>
                    <a:gd name="T78" fmla="*/ 58 w 258"/>
                    <a:gd name="T79" fmla="*/ 155 h 259"/>
                    <a:gd name="T80" fmla="*/ 54 w 258"/>
                    <a:gd name="T81" fmla="*/ 160 h 259"/>
                    <a:gd name="T82" fmla="*/ 50 w 258"/>
                    <a:gd name="T83" fmla="*/ 165 h 259"/>
                    <a:gd name="T84" fmla="*/ 49 w 258"/>
                    <a:gd name="T85" fmla="*/ 172 h 259"/>
                    <a:gd name="T86" fmla="*/ 48 w 258"/>
                    <a:gd name="T87" fmla="*/ 178 h 259"/>
                    <a:gd name="T88" fmla="*/ 48 w 258"/>
                    <a:gd name="T89" fmla="*/ 178 h 259"/>
                    <a:gd name="T90" fmla="*/ 49 w 258"/>
                    <a:gd name="T91" fmla="*/ 185 h 259"/>
                    <a:gd name="T92" fmla="*/ 52 w 258"/>
                    <a:gd name="T93" fmla="*/ 191 h 259"/>
                    <a:gd name="T94" fmla="*/ 0 w 258"/>
                    <a:gd name="T95" fmla="*/ 242 h 259"/>
                    <a:gd name="T96" fmla="*/ 0 w 258"/>
                    <a:gd name="T97" fmla="*/ 226 h 259"/>
                    <a:gd name="T98" fmla="*/ 65 w 258"/>
                    <a:gd name="T99" fmla="*/ 98 h 259"/>
                    <a:gd name="T100" fmla="*/ 130 w 258"/>
                    <a:gd name="T101" fmla="*/ 81 h 259"/>
                    <a:gd name="T102" fmla="*/ 130 w 258"/>
                    <a:gd name="T103" fmla="*/ 65 h 259"/>
                    <a:gd name="T104" fmla="*/ 130 w 258"/>
                    <a:gd name="T105" fmla="*/ 50 h 259"/>
                    <a:gd name="T106" fmla="*/ 130 w 258"/>
                    <a:gd name="T107" fmla="*/ 50 h 259"/>
                    <a:gd name="T108" fmla="*/ 130 w 258"/>
                    <a:gd name="T109" fmla="*/ 48 h 259"/>
                    <a:gd name="T110" fmla="*/ 137 w 258"/>
                    <a:gd name="T111" fmla="*/ 41 h 259"/>
                    <a:gd name="T112" fmla="*/ 217 w 258"/>
                    <a:gd name="T113" fmla="*/ 121 h 259"/>
                    <a:gd name="T114" fmla="*/ 210 w 258"/>
                    <a:gd name="T115" fmla="*/ 128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58" h="259">
                      <a:moveTo>
                        <a:pt x="234" y="104"/>
                      </a:moveTo>
                      <a:lnTo>
                        <a:pt x="153" y="25"/>
                      </a:lnTo>
                      <a:lnTo>
                        <a:pt x="178" y="0"/>
                      </a:lnTo>
                      <a:lnTo>
                        <a:pt x="258" y="81"/>
                      </a:lnTo>
                      <a:lnTo>
                        <a:pt x="234" y="104"/>
                      </a:lnTo>
                      <a:close/>
                      <a:moveTo>
                        <a:pt x="210" y="128"/>
                      </a:moveTo>
                      <a:lnTo>
                        <a:pt x="210" y="128"/>
                      </a:lnTo>
                      <a:lnTo>
                        <a:pt x="208" y="129"/>
                      </a:lnTo>
                      <a:lnTo>
                        <a:pt x="193" y="129"/>
                      </a:lnTo>
                      <a:lnTo>
                        <a:pt x="178" y="129"/>
                      </a:lnTo>
                      <a:lnTo>
                        <a:pt x="161" y="194"/>
                      </a:lnTo>
                      <a:lnTo>
                        <a:pt x="32" y="259"/>
                      </a:lnTo>
                      <a:lnTo>
                        <a:pt x="16" y="259"/>
                      </a:lnTo>
                      <a:lnTo>
                        <a:pt x="67" y="207"/>
                      </a:lnTo>
                      <a:lnTo>
                        <a:pt x="67" y="207"/>
                      </a:lnTo>
                      <a:lnTo>
                        <a:pt x="74" y="209"/>
                      </a:lnTo>
                      <a:lnTo>
                        <a:pt x="80" y="209"/>
                      </a:lnTo>
                      <a:lnTo>
                        <a:pt x="80" y="209"/>
                      </a:lnTo>
                      <a:lnTo>
                        <a:pt x="87" y="209"/>
                      </a:lnTo>
                      <a:lnTo>
                        <a:pt x="93" y="207"/>
                      </a:lnTo>
                      <a:lnTo>
                        <a:pt x="98" y="204"/>
                      </a:lnTo>
                      <a:lnTo>
                        <a:pt x="104" y="200"/>
                      </a:lnTo>
                      <a:lnTo>
                        <a:pt x="107" y="195"/>
                      </a:lnTo>
                      <a:lnTo>
                        <a:pt x="110" y="190"/>
                      </a:lnTo>
                      <a:lnTo>
                        <a:pt x="113" y="185"/>
                      </a:lnTo>
                      <a:lnTo>
                        <a:pt x="113" y="178"/>
                      </a:lnTo>
                      <a:lnTo>
                        <a:pt x="113" y="178"/>
                      </a:lnTo>
                      <a:lnTo>
                        <a:pt x="113" y="172"/>
                      </a:lnTo>
                      <a:lnTo>
                        <a:pt x="110" y="165"/>
                      </a:lnTo>
                      <a:lnTo>
                        <a:pt x="107" y="160"/>
                      </a:lnTo>
                      <a:lnTo>
                        <a:pt x="104" y="155"/>
                      </a:lnTo>
                      <a:lnTo>
                        <a:pt x="98" y="151"/>
                      </a:lnTo>
                      <a:lnTo>
                        <a:pt x="93" y="148"/>
                      </a:lnTo>
                      <a:lnTo>
                        <a:pt x="87" y="146"/>
                      </a:lnTo>
                      <a:lnTo>
                        <a:pt x="80" y="146"/>
                      </a:lnTo>
                      <a:lnTo>
                        <a:pt x="80" y="146"/>
                      </a:lnTo>
                      <a:lnTo>
                        <a:pt x="74" y="146"/>
                      </a:lnTo>
                      <a:lnTo>
                        <a:pt x="68" y="148"/>
                      </a:lnTo>
                      <a:lnTo>
                        <a:pt x="62" y="151"/>
                      </a:lnTo>
                      <a:lnTo>
                        <a:pt x="58" y="155"/>
                      </a:lnTo>
                      <a:lnTo>
                        <a:pt x="54" y="160"/>
                      </a:lnTo>
                      <a:lnTo>
                        <a:pt x="50" y="165"/>
                      </a:lnTo>
                      <a:lnTo>
                        <a:pt x="49" y="172"/>
                      </a:lnTo>
                      <a:lnTo>
                        <a:pt x="48" y="178"/>
                      </a:lnTo>
                      <a:lnTo>
                        <a:pt x="48" y="178"/>
                      </a:lnTo>
                      <a:lnTo>
                        <a:pt x="49" y="185"/>
                      </a:lnTo>
                      <a:lnTo>
                        <a:pt x="52" y="191"/>
                      </a:lnTo>
                      <a:lnTo>
                        <a:pt x="0" y="242"/>
                      </a:lnTo>
                      <a:lnTo>
                        <a:pt x="0" y="226"/>
                      </a:lnTo>
                      <a:lnTo>
                        <a:pt x="65" y="98"/>
                      </a:lnTo>
                      <a:lnTo>
                        <a:pt x="130" y="81"/>
                      </a:lnTo>
                      <a:lnTo>
                        <a:pt x="130" y="65"/>
                      </a:lnTo>
                      <a:lnTo>
                        <a:pt x="130" y="50"/>
                      </a:lnTo>
                      <a:lnTo>
                        <a:pt x="130" y="50"/>
                      </a:lnTo>
                      <a:lnTo>
                        <a:pt x="130" y="48"/>
                      </a:lnTo>
                      <a:lnTo>
                        <a:pt x="137" y="41"/>
                      </a:lnTo>
                      <a:lnTo>
                        <a:pt x="217" y="121"/>
                      </a:lnTo>
                      <a:lnTo>
                        <a:pt x="210" y="1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61" name="文本框 260"/>
              <p:cNvSpPr txBox="1"/>
              <p:nvPr/>
            </p:nvSpPr>
            <p:spPr>
              <a:xfrm>
                <a:off x="558800" y="2523153"/>
                <a:ext cx="9972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活动策划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4" name="组合 263"/>
            <p:cNvGrpSpPr/>
            <p:nvPr/>
          </p:nvGrpSpPr>
          <p:grpSpPr>
            <a:xfrm>
              <a:off x="1024467" y="3126093"/>
              <a:ext cx="997265" cy="2223048"/>
              <a:chOff x="558800" y="3027055"/>
              <a:chExt cx="997265" cy="2223048"/>
            </a:xfrm>
          </p:grpSpPr>
          <p:sp>
            <p:nvSpPr>
              <p:cNvPr id="265" name="矩形 264"/>
              <p:cNvSpPr/>
              <p:nvPr/>
            </p:nvSpPr>
            <p:spPr bwMode="auto">
              <a:xfrm>
                <a:off x="558800" y="3027055"/>
                <a:ext cx="997265" cy="2223048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6" name="组合 265"/>
              <p:cNvGrpSpPr/>
              <p:nvPr/>
            </p:nvGrpSpPr>
            <p:grpSpPr>
              <a:xfrm>
                <a:off x="786683" y="3901629"/>
                <a:ext cx="539409" cy="538370"/>
                <a:chOff x="7047111" y="1694091"/>
                <a:chExt cx="674694" cy="673395"/>
              </a:xfrm>
            </p:grpSpPr>
            <p:sp>
              <p:nvSpPr>
                <p:cNvPr id="268" name="椭圆 61"/>
                <p:cNvSpPr>
                  <a:spLocks noChangeArrowheads="1"/>
                </p:cNvSpPr>
                <p:nvPr/>
              </p:nvSpPr>
              <p:spPr bwMode="auto">
                <a:xfrm>
                  <a:off x="7047111" y="1694091"/>
                  <a:ext cx="674694" cy="673395"/>
                </a:xfrm>
                <a:prstGeom prst="ellipse">
                  <a:avLst/>
                </a:prstGeom>
                <a:solidFill>
                  <a:srgbClr val="0070C0"/>
                </a:solidFill>
                <a:ln w="38100" cmpd="sng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69" name="Freeform 296"/>
                <p:cNvSpPr>
                  <a:spLocks noEditPoints="1"/>
                </p:cNvSpPr>
                <p:nvPr/>
              </p:nvSpPr>
              <p:spPr bwMode="auto">
                <a:xfrm>
                  <a:off x="7216533" y="1850789"/>
                  <a:ext cx="360000" cy="360000"/>
                </a:xfrm>
                <a:custGeom>
                  <a:avLst/>
                  <a:gdLst>
                    <a:gd name="T0" fmla="*/ 129 w 259"/>
                    <a:gd name="T1" fmla="*/ 258 h 258"/>
                    <a:gd name="T2" fmla="*/ 104 w 259"/>
                    <a:gd name="T3" fmla="*/ 256 h 258"/>
                    <a:gd name="T4" fmla="*/ 79 w 259"/>
                    <a:gd name="T5" fmla="*/ 248 h 258"/>
                    <a:gd name="T6" fmla="*/ 57 w 259"/>
                    <a:gd name="T7" fmla="*/ 236 h 258"/>
                    <a:gd name="T8" fmla="*/ 38 w 259"/>
                    <a:gd name="T9" fmla="*/ 221 h 258"/>
                    <a:gd name="T10" fmla="*/ 22 w 259"/>
                    <a:gd name="T11" fmla="*/ 201 h 258"/>
                    <a:gd name="T12" fmla="*/ 11 w 259"/>
                    <a:gd name="T13" fmla="*/ 179 h 258"/>
                    <a:gd name="T14" fmla="*/ 3 w 259"/>
                    <a:gd name="T15" fmla="*/ 156 h 258"/>
                    <a:gd name="T16" fmla="*/ 0 w 259"/>
                    <a:gd name="T17" fmla="*/ 130 h 258"/>
                    <a:gd name="T18" fmla="*/ 1 w 259"/>
                    <a:gd name="T19" fmla="*/ 115 h 258"/>
                    <a:gd name="T20" fmla="*/ 7 w 259"/>
                    <a:gd name="T21" fmla="*/ 91 h 258"/>
                    <a:gd name="T22" fmla="*/ 16 w 259"/>
                    <a:gd name="T23" fmla="*/ 67 h 258"/>
                    <a:gd name="T24" fmla="*/ 30 w 259"/>
                    <a:gd name="T25" fmla="*/ 47 h 258"/>
                    <a:gd name="T26" fmla="*/ 47 w 259"/>
                    <a:gd name="T27" fmla="*/ 30 h 258"/>
                    <a:gd name="T28" fmla="*/ 68 w 259"/>
                    <a:gd name="T29" fmla="*/ 15 h 258"/>
                    <a:gd name="T30" fmla="*/ 91 w 259"/>
                    <a:gd name="T31" fmla="*/ 6 h 258"/>
                    <a:gd name="T32" fmla="*/ 116 w 259"/>
                    <a:gd name="T33" fmla="*/ 1 h 258"/>
                    <a:gd name="T34" fmla="*/ 129 w 259"/>
                    <a:gd name="T35" fmla="*/ 0 h 258"/>
                    <a:gd name="T36" fmla="*/ 155 w 259"/>
                    <a:gd name="T37" fmla="*/ 2 h 258"/>
                    <a:gd name="T38" fmla="*/ 180 w 259"/>
                    <a:gd name="T39" fmla="*/ 10 h 258"/>
                    <a:gd name="T40" fmla="*/ 202 w 259"/>
                    <a:gd name="T41" fmla="*/ 22 h 258"/>
                    <a:gd name="T42" fmla="*/ 221 w 259"/>
                    <a:gd name="T43" fmla="*/ 38 h 258"/>
                    <a:gd name="T44" fmla="*/ 237 w 259"/>
                    <a:gd name="T45" fmla="*/ 57 h 258"/>
                    <a:gd name="T46" fmla="*/ 248 w 259"/>
                    <a:gd name="T47" fmla="*/ 79 h 258"/>
                    <a:gd name="T48" fmla="*/ 256 w 259"/>
                    <a:gd name="T49" fmla="*/ 104 h 258"/>
                    <a:gd name="T50" fmla="*/ 259 w 259"/>
                    <a:gd name="T51" fmla="*/ 130 h 258"/>
                    <a:gd name="T52" fmla="*/ 258 w 259"/>
                    <a:gd name="T53" fmla="*/ 143 h 258"/>
                    <a:gd name="T54" fmla="*/ 252 w 259"/>
                    <a:gd name="T55" fmla="*/ 167 h 258"/>
                    <a:gd name="T56" fmla="*/ 243 w 259"/>
                    <a:gd name="T57" fmla="*/ 191 h 258"/>
                    <a:gd name="T58" fmla="*/ 229 w 259"/>
                    <a:gd name="T59" fmla="*/ 212 h 258"/>
                    <a:gd name="T60" fmla="*/ 212 w 259"/>
                    <a:gd name="T61" fmla="*/ 229 h 258"/>
                    <a:gd name="T62" fmla="*/ 191 w 259"/>
                    <a:gd name="T63" fmla="*/ 243 h 258"/>
                    <a:gd name="T64" fmla="*/ 168 w 259"/>
                    <a:gd name="T65" fmla="*/ 252 h 258"/>
                    <a:gd name="T66" fmla="*/ 143 w 259"/>
                    <a:gd name="T67" fmla="*/ 257 h 258"/>
                    <a:gd name="T68" fmla="*/ 129 w 259"/>
                    <a:gd name="T69" fmla="*/ 258 h 258"/>
                    <a:gd name="T70" fmla="*/ 99 w 259"/>
                    <a:gd name="T71" fmla="*/ 196 h 258"/>
                    <a:gd name="T72" fmla="*/ 99 w 259"/>
                    <a:gd name="T73" fmla="*/ 70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9" h="258">
                      <a:moveTo>
                        <a:pt x="129" y="258"/>
                      </a:moveTo>
                      <a:lnTo>
                        <a:pt x="129" y="258"/>
                      </a:lnTo>
                      <a:lnTo>
                        <a:pt x="116" y="257"/>
                      </a:lnTo>
                      <a:lnTo>
                        <a:pt x="104" y="256"/>
                      </a:lnTo>
                      <a:lnTo>
                        <a:pt x="91" y="252"/>
                      </a:lnTo>
                      <a:lnTo>
                        <a:pt x="79" y="248"/>
                      </a:lnTo>
                      <a:lnTo>
                        <a:pt x="68" y="243"/>
                      </a:lnTo>
                      <a:lnTo>
                        <a:pt x="57" y="236"/>
                      </a:lnTo>
                      <a:lnTo>
                        <a:pt x="47" y="229"/>
                      </a:lnTo>
                      <a:lnTo>
                        <a:pt x="38" y="221"/>
                      </a:lnTo>
                      <a:lnTo>
                        <a:pt x="30" y="212"/>
                      </a:lnTo>
                      <a:lnTo>
                        <a:pt x="22" y="201"/>
                      </a:lnTo>
                      <a:lnTo>
                        <a:pt x="16" y="191"/>
                      </a:lnTo>
                      <a:lnTo>
                        <a:pt x="11" y="179"/>
                      </a:lnTo>
                      <a:lnTo>
                        <a:pt x="7" y="167"/>
                      </a:lnTo>
                      <a:lnTo>
                        <a:pt x="3" y="156"/>
                      </a:lnTo>
                      <a:lnTo>
                        <a:pt x="1" y="143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1" y="115"/>
                      </a:lnTo>
                      <a:lnTo>
                        <a:pt x="3" y="104"/>
                      </a:lnTo>
                      <a:lnTo>
                        <a:pt x="7" y="91"/>
                      </a:lnTo>
                      <a:lnTo>
                        <a:pt x="11" y="79"/>
                      </a:lnTo>
                      <a:lnTo>
                        <a:pt x="16" y="67"/>
                      </a:lnTo>
                      <a:lnTo>
                        <a:pt x="22" y="57"/>
                      </a:lnTo>
                      <a:lnTo>
                        <a:pt x="30" y="47"/>
                      </a:lnTo>
                      <a:lnTo>
                        <a:pt x="38" y="38"/>
                      </a:lnTo>
                      <a:lnTo>
                        <a:pt x="47" y="30"/>
                      </a:lnTo>
                      <a:lnTo>
                        <a:pt x="57" y="22"/>
                      </a:lnTo>
                      <a:lnTo>
                        <a:pt x="68" y="15"/>
                      </a:lnTo>
                      <a:lnTo>
                        <a:pt x="79" y="10"/>
                      </a:lnTo>
                      <a:lnTo>
                        <a:pt x="91" y="6"/>
                      </a:lnTo>
                      <a:lnTo>
                        <a:pt x="104" y="2"/>
                      </a:lnTo>
                      <a:lnTo>
                        <a:pt x="116" y="1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43" y="1"/>
                      </a:lnTo>
                      <a:lnTo>
                        <a:pt x="155" y="2"/>
                      </a:lnTo>
                      <a:lnTo>
                        <a:pt x="168" y="6"/>
                      </a:lnTo>
                      <a:lnTo>
                        <a:pt x="180" y="10"/>
                      </a:lnTo>
                      <a:lnTo>
                        <a:pt x="191" y="15"/>
                      </a:lnTo>
                      <a:lnTo>
                        <a:pt x="202" y="22"/>
                      </a:lnTo>
                      <a:lnTo>
                        <a:pt x="212" y="30"/>
                      </a:lnTo>
                      <a:lnTo>
                        <a:pt x="221" y="38"/>
                      </a:lnTo>
                      <a:lnTo>
                        <a:pt x="229" y="47"/>
                      </a:lnTo>
                      <a:lnTo>
                        <a:pt x="237" y="57"/>
                      </a:lnTo>
                      <a:lnTo>
                        <a:pt x="243" y="67"/>
                      </a:lnTo>
                      <a:lnTo>
                        <a:pt x="248" y="79"/>
                      </a:lnTo>
                      <a:lnTo>
                        <a:pt x="252" y="91"/>
                      </a:lnTo>
                      <a:lnTo>
                        <a:pt x="256" y="104"/>
                      </a:lnTo>
                      <a:lnTo>
                        <a:pt x="258" y="115"/>
                      </a:lnTo>
                      <a:lnTo>
                        <a:pt x="259" y="130"/>
                      </a:lnTo>
                      <a:lnTo>
                        <a:pt x="259" y="130"/>
                      </a:lnTo>
                      <a:lnTo>
                        <a:pt x="258" y="143"/>
                      </a:lnTo>
                      <a:lnTo>
                        <a:pt x="256" y="156"/>
                      </a:lnTo>
                      <a:lnTo>
                        <a:pt x="252" y="167"/>
                      </a:lnTo>
                      <a:lnTo>
                        <a:pt x="248" y="179"/>
                      </a:lnTo>
                      <a:lnTo>
                        <a:pt x="243" y="191"/>
                      </a:lnTo>
                      <a:lnTo>
                        <a:pt x="237" y="201"/>
                      </a:lnTo>
                      <a:lnTo>
                        <a:pt x="229" y="212"/>
                      </a:lnTo>
                      <a:lnTo>
                        <a:pt x="221" y="221"/>
                      </a:lnTo>
                      <a:lnTo>
                        <a:pt x="212" y="229"/>
                      </a:lnTo>
                      <a:lnTo>
                        <a:pt x="202" y="236"/>
                      </a:lnTo>
                      <a:lnTo>
                        <a:pt x="191" y="243"/>
                      </a:lnTo>
                      <a:lnTo>
                        <a:pt x="180" y="248"/>
                      </a:lnTo>
                      <a:lnTo>
                        <a:pt x="168" y="252"/>
                      </a:lnTo>
                      <a:lnTo>
                        <a:pt x="155" y="256"/>
                      </a:lnTo>
                      <a:lnTo>
                        <a:pt x="143" y="257"/>
                      </a:lnTo>
                      <a:lnTo>
                        <a:pt x="129" y="258"/>
                      </a:lnTo>
                      <a:lnTo>
                        <a:pt x="129" y="258"/>
                      </a:lnTo>
                      <a:close/>
                      <a:moveTo>
                        <a:pt x="99" y="70"/>
                      </a:moveTo>
                      <a:lnTo>
                        <a:pt x="99" y="196"/>
                      </a:lnTo>
                      <a:lnTo>
                        <a:pt x="189" y="131"/>
                      </a:lnTo>
                      <a:lnTo>
                        <a:pt x="99" y="7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67" name="文本框 266"/>
              <p:cNvSpPr txBox="1"/>
              <p:nvPr/>
            </p:nvSpPr>
            <p:spPr>
              <a:xfrm>
                <a:off x="558800" y="4530809"/>
                <a:ext cx="9972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活动执行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9" name="矩形 298"/>
            <p:cNvSpPr/>
            <p:nvPr/>
          </p:nvSpPr>
          <p:spPr bwMode="auto">
            <a:xfrm>
              <a:off x="2379399" y="1872123"/>
              <a:ext cx="7348456" cy="1070854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0" name="组合 299"/>
            <p:cNvGrpSpPr/>
            <p:nvPr/>
          </p:nvGrpSpPr>
          <p:grpSpPr>
            <a:xfrm>
              <a:off x="2559010" y="2010148"/>
              <a:ext cx="5174700" cy="734487"/>
              <a:chOff x="2082416" y="1960404"/>
              <a:chExt cx="5174700" cy="839745"/>
            </a:xfrm>
          </p:grpSpPr>
          <p:sp>
            <p:nvSpPr>
              <p:cNvPr id="301" name="矩形: 圆角 300"/>
              <p:cNvSpPr/>
              <p:nvPr/>
            </p:nvSpPr>
            <p:spPr bwMode="auto">
              <a:xfrm>
                <a:off x="2082416" y="1961334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配置营销任务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2" name="矩形: 圆角 301"/>
              <p:cNvSpPr/>
              <p:nvPr/>
            </p:nvSpPr>
            <p:spPr bwMode="auto">
              <a:xfrm>
                <a:off x="3984702" y="1960404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配置</a:t>
                </a: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活动海报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矩形: 圆角 302"/>
              <p:cNvSpPr/>
              <p:nvPr/>
            </p:nvSpPr>
            <p:spPr bwMode="auto">
              <a:xfrm>
                <a:off x="5906941" y="1961089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配置线下触点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矩形: 圆角 304"/>
              <p:cNvSpPr/>
              <p:nvPr/>
            </p:nvSpPr>
            <p:spPr bwMode="auto">
              <a:xfrm>
                <a:off x="3984702" y="2437588"/>
                <a:ext cx="1350175" cy="36256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100" dirty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配置产品</a:t>
                </a:r>
                <a:endPara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0" name="文本框 309"/>
            <p:cNvSpPr txBox="1"/>
            <p:nvPr/>
          </p:nvSpPr>
          <p:spPr>
            <a:xfrm>
              <a:off x="2148417" y="5259821"/>
              <a:ext cx="12750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endParaRPr lang="zh-CN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1" name="矩形 310"/>
            <p:cNvSpPr/>
            <p:nvPr/>
          </p:nvSpPr>
          <p:spPr>
            <a:xfrm>
              <a:off x="2379400" y="5357154"/>
              <a:ext cx="1536462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营销活动发布后，触点和能人领取营销推广任务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2" name="矩形 311"/>
            <p:cNvSpPr/>
            <p:nvPr/>
          </p:nvSpPr>
          <p:spPr>
            <a:xfrm>
              <a:off x="4309591" y="5357154"/>
              <a:ext cx="1532252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能人下载活动海报，通过张贴、转发二维码等形式推广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6285500" y="5357154"/>
              <a:ext cx="1559169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客户通过能人推广接触到产品，扫码登录产品订购页面，下单订购</a:t>
              </a: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  <a:p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8198067" y="5357154"/>
              <a:ext cx="1529788" cy="8340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cs typeface="华文黑体" panose="02010600040101010101" pitchFamily="2" charset="-122"/>
                </a:rPr>
                <a:t>客户将活动二维码转发到朋友圈，其他客户订购后，客户也可获得激励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endParaRPr>
            </a:p>
          </p:txBody>
        </p:sp>
        <p:sp>
          <p:nvSpPr>
            <p:cNvPr id="316" name="等腰三角形 315"/>
            <p:cNvSpPr/>
            <p:nvPr/>
          </p:nvSpPr>
          <p:spPr>
            <a:xfrm flipV="1">
              <a:off x="3027609" y="6195176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等腰三角形 316"/>
            <p:cNvSpPr/>
            <p:nvPr/>
          </p:nvSpPr>
          <p:spPr>
            <a:xfrm flipV="1">
              <a:off x="5000157" y="6189398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等腰三角形 317"/>
            <p:cNvSpPr/>
            <p:nvPr/>
          </p:nvSpPr>
          <p:spPr>
            <a:xfrm flipV="1">
              <a:off x="6951286" y="6185923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等腰三角形 318"/>
            <p:cNvSpPr/>
            <p:nvPr/>
          </p:nvSpPr>
          <p:spPr>
            <a:xfrm flipV="1">
              <a:off x="8845690" y="6191246"/>
              <a:ext cx="233363" cy="166819"/>
            </a:xfrm>
            <a:prstGeom prst="triangle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587" tIns="35293" rIns="70587" bIns="352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3066101" y="6401465"/>
              <a:ext cx="5922854" cy="45719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3043391" y="6321270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014541" y="6321270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6962120" y="6321270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8861472" y="6321270"/>
              <a:ext cx="201798" cy="2034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文本框 326"/>
            <p:cNvSpPr txBox="1"/>
            <p:nvPr/>
          </p:nvSpPr>
          <p:spPr>
            <a:xfrm>
              <a:off x="2782652" y="6532892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</a:rPr>
                <a:t>任务领取</a:t>
              </a:r>
              <a:endParaRPr lang="zh-CN" altLang="en-US" sz="105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328" name="文本框 327"/>
            <p:cNvSpPr txBox="1"/>
            <p:nvPr/>
          </p:nvSpPr>
          <p:spPr>
            <a:xfrm>
              <a:off x="6686059" y="6532892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扫码下单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8529102" y="6524716"/>
              <a:ext cx="8579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二维码传播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文本框 330"/>
            <p:cNvSpPr txBox="1"/>
            <p:nvPr/>
          </p:nvSpPr>
          <p:spPr>
            <a:xfrm>
              <a:off x="4763820" y="6532892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海报推广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018" y="3139559"/>
              <a:ext cx="1529789" cy="222335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l="1957" b="11334"/>
            <a:stretch>
              <a:fillRect/>
            </a:stretch>
          </p:blipFill>
          <p:spPr>
            <a:xfrm>
              <a:off x="2375130" y="3153195"/>
              <a:ext cx="1550053" cy="21998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4" r="7473" b="12918"/>
            <a:stretch>
              <a:fillRect/>
            </a:stretch>
          </p:blipFill>
          <p:spPr>
            <a:xfrm>
              <a:off x="6294148" y="3153195"/>
              <a:ext cx="1550522" cy="2209412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4"/>
            <a:srcRect l="7563" t="17697" r="8012" b="10882"/>
            <a:stretch>
              <a:fillRect/>
            </a:stretch>
          </p:blipFill>
          <p:spPr>
            <a:xfrm>
              <a:off x="8188277" y="3153196"/>
              <a:ext cx="1539578" cy="220941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 txBox="1"/>
          <p:nvPr/>
        </p:nvSpPr>
        <p:spPr>
          <a:xfrm>
            <a:off x="927229" y="174096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rtlCol="0">
            <a:spAutoFit/>
          </a:bodyPr>
          <a:lstStyle>
            <a:lvl1pPr marL="411480" indent="-4114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87ABD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62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8565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zh-CN" altLang="en-US" sz="2400" b="1" dirty="0">
                <a:solidFill>
                  <a:srgbClr val="0081CC">
                    <a:lumMod val="75000"/>
                  </a:srgbClr>
                </a:solidFill>
                <a:cs typeface="宋体" panose="02010600030101010101" pitchFamily="2" charset="-122"/>
                <a:sym typeface="微软雅黑" panose="020B0503020204020204" pitchFamily="34" charset="-122"/>
              </a:rPr>
              <a:t>目录</a:t>
            </a:r>
            <a:endParaRPr lang="zh-CN" altLang="en-US" sz="2400" b="1" dirty="0">
              <a:solidFill>
                <a:srgbClr val="0081CC">
                  <a:lumMod val="75000"/>
                </a:srgbClr>
              </a:solidFill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" name="AutoShape 391"/>
          <p:cNvSpPr>
            <a:spLocks noChangeArrowheads="1"/>
          </p:cNvSpPr>
          <p:nvPr/>
        </p:nvSpPr>
        <p:spPr bwMode="gray">
          <a:xfrm>
            <a:off x="3637509" y="2385690"/>
            <a:ext cx="4641850" cy="598488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326"/>
          <p:cNvSpPr txBox="1">
            <a:spLocks noChangeArrowheads="1"/>
          </p:cNvSpPr>
          <p:nvPr/>
        </p:nvSpPr>
        <p:spPr bwMode="gray">
          <a:xfrm>
            <a:off x="4247109" y="2485703"/>
            <a:ext cx="3598862" cy="39878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>
                <a:alpha val="20000"/>
              </a:scheme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C7DC0"/>
                </a:solidFill>
                <a:sym typeface="+mn-ea"/>
              </a:rPr>
              <a:t>产品介绍</a:t>
            </a:r>
            <a:endParaRPr lang="zh-CN" altLang="en-US" dirty="0"/>
          </a:p>
        </p:txBody>
      </p:sp>
      <p:sp>
        <p:nvSpPr>
          <p:cNvPr id="19" name="Oval 381"/>
          <p:cNvSpPr>
            <a:spLocks noChangeArrowheads="1"/>
          </p:cNvSpPr>
          <p:nvPr/>
        </p:nvSpPr>
        <p:spPr bwMode="gray">
          <a:xfrm>
            <a:off x="3381921" y="2247578"/>
            <a:ext cx="600075" cy="6159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endParaRPr lang="en-US" altLang="zh-CN" sz="2800">
              <a:solidFill>
                <a:schemeClr val="bg1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AutoShape 391"/>
          <p:cNvSpPr>
            <a:spLocks noChangeArrowheads="1"/>
          </p:cNvSpPr>
          <p:nvPr/>
        </p:nvSpPr>
        <p:spPr bwMode="gray">
          <a:xfrm>
            <a:off x="3637509" y="3088953"/>
            <a:ext cx="4641850" cy="598487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21" name="Text Box 326"/>
          <p:cNvSpPr txBox="1">
            <a:spLocks noChangeArrowheads="1"/>
          </p:cNvSpPr>
          <p:nvPr/>
        </p:nvSpPr>
        <p:spPr bwMode="gray">
          <a:xfrm>
            <a:off x="4102646" y="3192140"/>
            <a:ext cx="3887788" cy="39878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1C7DC0"/>
                </a:solidFill>
                <a:sym typeface="+mn-ea"/>
              </a:rPr>
              <a:t>应用场景</a:t>
            </a:r>
            <a:endParaRPr lang="zh-CN" altLang="en-US" sz="2000" dirty="0"/>
          </a:p>
        </p:txBody>
      </p:sp>
      <p:sp>
        <p:nvSpPr>
          <p:cNvPr id="22" name="Oval 381"/>
          <p:cNvSpPr>
            <a:spLocks noChangeArrowheads="1"/>
          </p:cNvSpPr>
          <p:nvPr/>
        </p:nvSpPr>
        <p:spPr bwMode="gray">
          <a:xfrm>
            <a:off x="3381921" y="2950840"/>
            <a:ext cx="600075" cy="61595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3" name="AutoShape 391"/>
          <p:cNvSpPr>
            <a:spLocks noChangeArrowheads="1"/>
          </p:cNvSpPr>
          <p:nvPr/>
        </p:nvSpPr>
        <p:spPr bwMode="gray">
          <a:xfrm>
            <a:off x="3637509" y="3789040"/>
            <a:ext cx="4641850" cy="598488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24" name="Text Box 326"/>
          <p:cNvSpPr txBox="1">
            <a:spLocks noChangeArrowheads="1"/>
          </p:cNvSpPr>
          <p:nvPr/>
        </p:nvSpPr>
        <p:spPr bwMode="gray">
          <a:xfrm>
            <a:off x="4102646" y="3889053"/>
            <a:ext cx="3887788" cy="39878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0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srgbClr val="1C7DC0"/>
                </a:solidFill>
                <a:sym typeface="+mn-ea"/>
              </a:rPr>
              <a:t>应用案例</a:t>
            </a:r>
            <a:endParaRPr lang="zh-CN" altLang="en-US" dirty="0"/>
          </a:p>
        </p:txBody>
      </p:sp>
      <p:sp>
        <p:nvSpPr>
          <p:cNvPr id="25" name="Oval 381"/>
          <p:cNvSpPr>
            <a:spLocks noChangeArrowheads="1"/>
          </p:cNvSpPr>
          <p:nvPr/>
        </p:nvSpPr>
        <p:spPr bwMode="gray">
          <a:xfrm>
            <a:off x="3381921" y="3700140"/>
            <a:ext cx="600075" cy="61595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080" y="116840"/>
            <a:ext cx="9552305" cy="649605"/>
          </a:xfrm>
        </p:spPr>
        <p:txBody>
          <a:bodyPr/>
          <a:lstStyle/>
          <a:p>
            <a:r>
              <a:rPr lang="zh-CN" altLang="en-US" sz="2800" b="1" dirty="0"/>
              <a:t>面向特定事件的常态化自动营销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994177" y="5331037"/>
            <a:ext cx="1275006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0227" y="1905923"/>
            <a:ext cx="997265" cy="1128087"/>
            <a:chOff x="558800" y="1735668"/>
            <a:chExt cx="997265" cy="1128087"/>
          </a:xfrm>
        </p:grpSpPr>
        <p:sp>
          <p:nvSpPr>
            <p:cNvPr id="9" name="矩形 8"/>
            <p:cNvSpPr/>
            <p:nvPr/>
          </p:nvSpPr>
          <p:spPr bwMode="auto">
            <a:xfrm>
              <a:off x="558800" y="1735668"/>
              <a:ext cx="997265" cy="1128087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6209" y="1904385"/>
              <a:ext cx="520358" cy="519356"/>
              <a:chOff x="1865440" y="1704409"/>
              <a:chExt cx="650865" cy="649612"/>
            </a:xfrm>
          </p:grpSpPr>
          <p:sp>
            <p:nvSpPr>
              <p:cNvPr id="11" name="椭圆 61"/>
              <p:cNvSpPr>
                <a:spLocks noChangeArrowheads="1"/>
              </p:cNvSpPr>
              <p:nvPr/>
            </p:nvSpPr>
            <p:spPr bwMode="auto">
              <a:xfrm>
                <a:off x="1865440" y="1704409"/>
                <a:ext cx="650865" cy="649612"/>
              </a:xfrm>
              <a:prstGeom prst="ellipse">
                <a:avLst/>
              </a:prstGeom>
              <a:solidFill>
                <a:srgbClr val="0070C0"/>
              </a:solidFill>
              <a:ln w="38100" cmpd="sng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12" name="Freeform 122"/>
              <p:cNvSpPr>
                <a:spLocks noEditPoints="1"/>
              </p:cNvSpPr>
              <p:nvPr/>
            </p:nvSpPr>
            <p:spPr bwMode="auto">
              <a:xfrm>
                <a:off x="2008132" y="1829293"/>
                <a:ext cx="370291" cy="393239"/>
              </a:xfrm>
              <a:custGeom>
                <a:avLst/>
                <a:gdLst>
                  <a:gd name="T0" fmla="*/ 234 w 258"/>
                  <a:gd name="T1" fmla="*/ 104 h 259"/>
                  <a:gd name="T2" fmla="*/ 153 w 258"/>
                  <a:gd name="T3" fmla="*/ 25 h 259"/>
                  <a:gd name="T4" fmla="*/ 178 w 258"/>
                  <a:gd name="T5" fmla="*/ 0 h 259"/>
                  <a:gd name="T6" fmla="*/ 258 w 258"/>
                  <a:gd name="T7" fmla="*/ 81 h 259"/>
                  <a:gd name="T8" fmla="*/ 234 w 258"/>
                  <a:gd name="T9" fmla="*/ 104 h 259"/>
                  <a:gd name="T10" fmla="*/ 210 w 258"/>
                  <a:gd name="T11" fmla="*/ 128 h 259"/>
                  <a:gd name="T12" fmla="*/ 210 w 258"/>
                  <a:gd name="T13" fmla="*/ 128 h 259"/>
                  <a:gd name="T14" fmla="*/ 208 w 258"/>
                  <a:gd name="T15" fmla="*/ 129 h 259"/>
                  <a:gd name="T16" fmla="*/ 193 w 258"/>
                  <a:gd name="T17" fmla="*/ 129 h 259"/>
                  <a:gd name="T18" fmla="*/ 178 w 258"/>
                  <a:gd name="T19" fmla="*/ 129 h 259"/>
                  <a:gd name="T20" fmla="*/ 161 w 258"/>
                  <a:gd name="T21" fmla="*/ 194 h 259"/>
                  <a:gd name="T22" fmla="*/ 32 w 258"/>
                  <a:gd name="T23" fmla="*/ 259 h 259"/>
                  <a:gd name="T24" fmla="*/ 16 w 258"/>
                  <a:gd name="T25" fmla="*/ 259 h 259"/>
                  <a:gd name="T26" fmla="*/ 67 w 258"/>
                  <a:gd name="T27" fmla="*/ 207 h 259"/>
                  <a:gd name="T28" fmla="*/ 67 w 258"/>
                  <a:gd name="T29" fmla="*/ 207 h 259"/>
                  <a:gd name="T30" fmla="*/ 74 w 258"/>
                  <a:gd name="T31" fmla="*/ 209 h 259"/>
                  <a:gd name="T32" fmla="*/ 80 w 258"/>
                  <a:gd name="T33" fmla="*/ 209 h 259"/>
                  <a:gd name="T34" fmla="*/ 80 w 258"/>
                  <a:gd name="T35" fmla="*/ 209 h 259"/>
                  <a:gd name="T36" fmla="*/ 87 w 258"/>
                  <a:gd name="T37" fmla="*/ 209 h 259"/>
                  <a:gd name="T38" fmla="*/ 93 w 258"/>
                  <a:gd name="T39" fmla="*/ 207 h 259"/>
                  <a:gd name="T40" fmla="*/ 98 w 258"/>
                  <a:gd name="T41" fmla="*/ 204 h 259"/>
                  <a:gd name="T42" fmla="*/ 104 w 258"/>
                  <a:gd name="T43" fmla="*/ 200 h 259"/>
                  <a:gd name="T44" fmla="*/ 107 w 258"/>
                  <a:gd name="T45" fmla="*/ 195 h 259"/>
                  <a:gd name="T46" fmla="*/ 110 w 258"/>
                  <a:gd name="T47" fmla="*/ 190 h 259"/>
                  <a:gd name="T48" fmla="*/ 113 w 258"/>
                  <a:gd name="T49" fmla="*/ 185 h 259"/>
                  <a:gd name="T50" fmla="*/ 113 w 258"/>
                  <a:gd name="T51" fmla="*/ 178 h 259"/>
                  <a:gd name="T52" fmla="*/ 113 w 258"/>
                  <a:gd name="T53" fmla="*/ 178 h 259"/>
                  <a:gd name="T54" fmla="*/ 113 w 258"/>
                  <a:gd name="T55" fmla="*/ 172 h 259"/>
                  <a:gd name="T56" fmla="*/ 110 w 258"/>
                  <a:gd name="T57" fmla="*/ 165 h 259"/>
                  <a:gd name="T58" fmla="*/ 107 w 258"/>
                  <a:gd name="T59" fmla="*/ 160 h 259"/>
                  <a:gd name="T60" fmla="*/ 104 w 258"/>
                  <a:gd name="T61" fmla="*/ 155 h 259"/>
                  <a:gd name="T62" fmla="*/ 98 w 258"/>
                  <a:gd name="T63" fmla="*/ 151 h 259"/>
                  <a:gd name="T64" fmla="*/ 93 w 258"/>
                  <a:gd name="T65" fmla="*/ 148 h 259"/>
                  <a:gd name="T66" fmla="*/ 87 w 258"/>
                  <a:gd name="T67" fmla="*/ 146 h 259"/>
                  <a:gd name="T68" fmla="*/ 80 w 258"/>
                  <a:gd name="T69" fmla="*/ 146 h 259"/>
                  <a:gd name="T70" fmla="*/ 80 w 258"/>
                  <a:gd name="T71" fmla="*/ 146 h 259"/>
                  <a:gd name="T72" fmla="*/ 74 w 258"/>
                  <a:gd name="T73" fmla="*/ 146 h 259"/>
                  <a:gd name="T74" fmla="*/ 68 w 258"/>
                  <a:gd name="T75" fmla="*/ 148 h 259"/>
                  <a:gd name="T76" fmla="*/ 62 w 258"/>
                  <a:gd name="T77" fmla="*/ 151 h 259"/>
                  <a:gd name="T78" fmla="*/ 58 w 258"/>
                  <a:gd name="T79" fmla="*/ 155 h 259"/>
                  <a:gd name="T80" fmla="*/ 54 w 258"/>
                  <a:gd name="T81" fmla="*/ 160 h 259"/>
                  <a:gd name="T82" fmla="*/ 50 w 258"/>
                  <a:gd name="T83" fmla="*/ 165 h 259"/>
                  <a:gd name="T84" fmla="*/ 49 w 258"/>
                  <a:gd name="T85" fmla="*/ 172 h 259"/>
                  <a:gd name="T86" fmla="*/ 48 w 258"/>
                  <a:gd name="T87" fmla="*/ 178 h 259"/>
                  <a:gd name="T88" fmla="*/ 48 w 258"/>
                  <a:gd name="T89" fmla="*/ 178 h 259"/>
                  <a:gd name="T90" fmla="*/ 49 w 258"/>
                  <a:gd name="T91" fmla="*/ 185 h 259"/>
                  <a:gd name="T92" fmla="*/ 52 w 258"/>
                  <a:gd name="T93" fmla="*/ 191 h 259"/>
                  <a:gd name="T94" fmla="*/ 0 w 258"/>
                  <a:gd name="T95" fmla="*/ 242 h 259"/>
                  <a:gd name="T96" fmla="*/ 0 w 258"/>
                  <a:gd name="T97" fmla="*/ 226 h 259"/>
                  <a:gd name="T98" fmla="*/ 65 w 258"/>
                  <a:gd name="T99" fmla="*/ 98 h 259"/>
                  <a:gd name="T100" fmla="*/ 130 w 258"/>
                  <a:gd name="T101" fmla="*/ 81 h 259"/>
                  <a:gd name="T102" fmla="*/ 130 w 258"/>
                  <a:gd name="T103" fmla="*/ 65 h 259"/>
                  <a:gd name="T104" fmla="*/ 130 w 258"/>
                  <a:gd name="T105" fmla="*/ 50 h 259"/>
                  <a:gd name="T106" fmla="*/ 130 w 258"/>
                  <a:gd name="T107" fmla="*/ 50 h 259"/>
                  <a:gd name="T108" fmla="*/ 130 w 258"/>
                  <a:gd name="T109" fmla="*/ 48 h 259"/>
                  <a:gd name="T110" fmla="*/ 137 w 258"/>
                  <a:gd name="T111" fmla="*/ 41 h 259"/>
                  <a:gd name="T112" fmla="*/ 217 w 258"/>
                  <a:gd name="T113" fmla="*/ 121 h 259"/>
                  <a:gd name="T114" fmla="*/ 210 w 258"/>
                  <a:gd name="T115" fmla="*/ 12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8" h="259">
                    <a:moveTo>
                      <a:pt x="234" y="104"/>
                    </a:moveTo>
                    <a:lnTo>
                      <a:pt x="153" y="25"/>
                    </a:lnTo>
                    <a:lnTo>
                      <a:pt x="178" y="0"/>
                    </a:lnTo>
                    <a:lnTo>
                      <a:pt x="258" y="81"/>
                    </a:lnTo>
                    <a:lnTo>
                      <a:pt x="234" y="104"/>
                    </a:lnTo>
                    <a:close/>
                    <a:moveTo>
                      <a:pt x="210" y="128"/>
                    </a:moveTo>
                    <a:lnTo>
                      <a:pt x="210" y="128"/>
                    </a:lnTo>
                    <a:lnTo>
                      <a:pt x="208" y="129"/>
                    </a:lnTo>
                    <a:lnTo>
                      <a:pt x="193" y="129"/>
                    </a:lnTo>
                    <a:lnTo>
                      <a:pt x="178" y="129"/>
                    </a:lnTo>
                    <a:lnTo>
                      <a:pt x="161" y="194"/>
                    </a:lnTo>
                    <a:lnTo>
                      <a:pt x="32" y="259"/>
                    </a:lnTo>
                    <a:lnTo>
                      <a:pt x="16" y="259"/>
                    </a:lnTo>
                    <a:lnTo>
                      <a:pt x="67" y="207"/>
                    </a:lnTo>
                    <a:lnTo>
                      <a:pt x="67" y="207"/>
                    </a:lnTo>
                    <a:lnTo>
                      <a:pt x="74" y="209"/>
                    </a:lnTo>
                    <a:lnTo>
                      <a:pt x="80" y="209"/>
                    </a:lnTo>
                    <a:lnTo>
                      <a:pt x="80" y="209"/>
                    </a:lnTo>
                    <a:lnTo>
                      <a:pt x="87" y="209"/>
                    </a:lnTo>
                    <a:lnTo>
                      <a:pt x="93" y="207"/>
                    </a:lnTo>
                    <a:lnTo>
                      <a:pt x="98" y="204"/>
                    </a:lnTo>
                    <a:lnTo>
                      <a:pt x="104" y="200"/>
                    </a:lnTo>
                    <a:lnTo>
                      <a:pt x="107" y="195"/>
                    </a:lnTo>
                    <a:lnTo>
                      <a:pt x="110" y="190"/>
                    </a:lnTo>
                    <a:lnTo>
                      <a:pt x="113" y="185"/>
                    </a:lnTo>
                    <a:lnTo>
                      <a:pt x="113" y="178"/>
                    </a:lnTo>
                    <a:lnTo>
                      <a:pt x="113" y="178"/>
                    </a:lnTo>
                    <a:lnTo>
                      <a:pt x="113" y="172"/>
                    </a:lnTo>
                    <a:lnTo>
                      <a:pt x="110" y="165"/>
                    </a:lnTo>
                    <a:lnTo>
                      <a:pt x="107" y="160"/>
                    </a:lnTo>
                    <a:lnTo>
                      <a:pt x="104" y="155"/>
                    </a:lnTo>
                    <a:lnTo>
                      <a:pt x="98" y="151"/>
                    </a:lnTo>
                    <a:lnTo>
                      <a:pt x="93" y="148"/>
                    </a:lnTo>
                    <a:lnTo>
                      <a:pt x="87" y="146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74" y="146"/>
                    </a:lnTo>
                    <a:lnTo>
                      <a:pt x="68" y="148"/>
                    </a:lnTo>
                    <a:lnTo>
                      <a:pt x="62" y="151"/>
                    </a:lnTo>
                    <a:lnTo>
                      <a:pt x="58" y="155"/>
                    </a:lnTo>
                    <a:lnTo>
                      <a:pt x="54" y="160"/>
                    </a:lnTo>
                    <a:lnTo>
                      <a:pt x="50" y="165"/>
                    </a:lnTo>
                    <a:lnTo>
                      <a:pt x="49" y="172"/>
                    </a:lnTo>
                    <a:lnTo>
                      <a:pt x="48" y="178"/>
                    </a:lnTo>
                    <a:lnTo>
                      <a:pt x="48" y="178"/>
                    </a:lnTo>
                    <a:lnTo>
                      <a:pt x="49" y="185"/>
                    </a:lnTo>
                    <a:lnTo>
                      <a:pt x="52" y="191"/>
                    </a:lnTo>
                    <a:lnTo>
                      <a:pt x="0" y="242"/>
                    </a:lnTo>
                    <a:lnTo>
                      <a:pt x="0" y="226"/>
                    </a:lnTo>
                    <a:lnTo>
                      <a:pt x="65" y="98"/>
                    </a:lnTo>
                    <a:lnTo>
                      <a:pt x="130" y="81"/>
                    </a:lnTo>
                    <a:lnTo>
                      <a:pt x="130" y="65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0" y="48"/>
                    </a:lnTo>
                    <a:lnTo>
                      <a:pt x="137" y="41"/>
                    </a:lnTo>
                    <a:lnTo>
                      <a:pt x="217" y="121"/>
                    </a:lnTo>
                    <a:lnTo>
                      <a:pt x="210" y="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558800" y="2523153"/>
              <a:ext cx="997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活动策划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0227" y="3197309"/>
            <a:ext cx="997265" cy="2223048"/>
            <a:chOff x="558800" y="3027055"/>
            <a:chExt cx="997265" cy="2223048"/>
          </a:xfrm>
        </p:grpSpPr>
        <p:sp>
          <p:nvSpPr>
            <p:cNvPr id="8" name="矩形 7"/>
            <p:cNvSpPr/>
            <p:nvPr/>
          </p:nvSpPr>
          <p:spPr bwMode="auto">
            <a:xfrm>
              <a:off x="558800" y="3027055"/>
              <a:ext cx="997265" cy="222304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6683" y="3901629"/>
              <a:ext cx="539409" cy="538370"/>
              <a:chOff x="7047111" y="1694091"/>
              <a:chExt cx="674694" cy="673395"/>
            </a:xfrm>
          </p:grpSpPr>
          <p:sp>
            <p:nvSpPr>
              <p:cNvPr id="14" name="椭圆 61"/>
              <p:cNvSpPr>
                <a:spLocks noChangeArrowheads="1"/>
              </p:cNvSpPr>
              <p:nvPr/>
            </p:nvSpPr>
            <p:spPr bwMode="auto">
              <a:xfrm>
                <a:off x="7047111" y="1694091"/>
                <a:ext cx="674694" cy="673395"/>
              </a:xfrm>
              <a:prstGeom prst="ellipse">
                <a:avLst/>
              </a:prstGeom>
              <a:solidFill>
                <a:srgbClr val="0070C0"/>
              </a:solidFill>
              <a:ln w="38100" cmpd="sng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15" name="Freeform 296"/>
              <p:cNvSpPr>
                <a:spLocks noEditPoints="1"/>
              </p:cNvSpPr>
              <p:nvPr/>
            </p:nvSpPr>
            <p:spPr bwMode="auto">
              <a:xfrm>
                <a:off x="7216533" y="1850789"/>
                <a:ext cx="360000" cy="360000"/>
              </a:xfrm>
              <a:custGeom>
                <a:avLst/>
                <a:gdLst>
                  <a:gd name="T0" fmla="*/ 129 w 259"/>
                  <a:gd name="T1" fmla="*/ 258 h 258"/>
                  <a:gd name="T2" fmla="*/ 104 w 259"/>
                  <a:gd name="T3" fmla="*/ 256 h 258"/>
                  <a:gd name="T4" fmla="*/ 79 w 259"/>
                  <a:gd name="T5" fmla="*/ 248 h 258"/>
                  <a:gd name="T6" fmla="*/ 57 w 259"/>
                  <a:gd name="T7" fmla="*/ 236 h 258"/>
                  <a:gd name="T8" fmla="*/ 38 w 259"/>
                  <a:gd name="T9" fmla="*/ 221 h 258"/>
                  <a:gd name="T10" fmla="*/ 22 w 259"/>
                  <a:gd name="T11" fmla="*/ 201 h 258"/>
                  <a:gd name="T12" fmla="*/ 11 w 259"/>
                  <a:gd name="T13" fmla="*/ 179 h 258"/>
                  <a:gd name="T14" fmla="*/ 3 w 259"/>
                  <a:gd name="T15" fmla="*/ 156 h 258"/>
                  <a:gd name="T16" fmla="*/ 0 w 259"/>
                  <a:gd name="T17" fmla="*/ 130 h 258"/>
                  <a:gd name="T18" fmla="*/ 1 w 259"/>
                  <a:gd name="T19" fmla="*/ 115 h 258"/>
                  <a:gd name="T20" fmla="*/ 7 w 259"/>
                  <a:gd name="T21" fmla="*/ 91 h 258"/>
                  <a:gd name="T22" fmla="*/ 16 w 259"/>
                  <a:gd name="T23" fmla="*/ 67 h 258"/>
                  <a:gd name="T24" fmla="*/ 30 w 259"/>
                  <a:gd name="T25" fmla="*/ 47 h 258"/>
                  <a:gd name="T26" fmla="*/ 47 w 259"/>
                  <a:gd name="T27" fmla="*/ 30 h 258"/>
                  <a:gd name="T28" fmla="*/ 68 w 259"/>
                  <a:gd name="T29" fmla="*/ 15 h 258"/>
                  <a:gd name="T30" fmla="*/ 91 w 259"/>
                  <a:gd name="T31" fmla="*/ 6 h 258"/>
                  <a:gd name="T32" fmla="*/ 116 w 259"/>
                  <a:gd name="T33" fmla="*/ 1 h 258"/>
                  <a:gd name="T34" fmla="*/ 129 w 259"/>
                  <a:gd name="T35" fmla="*/ 0 h 258"/>
                  <a:gd name="T36" fmla="*/ 155 w 259"/>
                  <a:gd name="T37" fmla="*/ 2 h 258"/>
                  <a:gd name="T38" fmla="*/ 180 w 259"/>
                  <a:gd name="T39" fmla="*/ 10 h 258"/>
                  <a:gd name="T40" fmla="*/ 202 w 259"/>
                  <a:gd name="T41" fmla="*/ 22 h 258"/>
                  <a:gd name="T42" fmla="*/ 221 w 259"/>
                  <a:gd name="T43" fmla="*/ 38 h 258"/>
                  <a:gd name="T44" fmla="*/ 237 w 259"/>
                  <a:gd name="T45" fmla="*/ 57 h 258"/>
                  <a:gd name="T46" fmla="*/ 248 w 259"/>
                  <a:gd name="T47" fmla="*/ 79 h 258"/>
                  <a:gd name="T48" fmla="*/ 256 w 259"/>
                  <a:gd name="T49" fmla="*/ 104 h 258"/>
                  <a:gd name="T50" fmla="*/ 259 w 259"/>
                  <a:gd name="T51" fmla="*/ 130 h 258"/>
                  <a:gd name="T52" fmla="*/ 258 w 259"/>
                  <a:gd name="T53" fmla="*/ 143 h 258"/>
                  <a:gd name="T54" fmla="*/ 252 w 259"/>
                  <a:gd name="T55" fmla="*/ 167 h 258"/>
                  <a:gd name="T56" fmla="*/ 243 w 259"/>
                  <a:gd name="T57" fmla="*/ 191 h 258"/>
                  <a:gd name="T58" fmla="*/ 229 w 259"/>
                  <a:gd name="T59" fmla="*/ 212 h 258"/>
                  <a:gd name="T60" fmla="*/ 212 w 259"/>
                  <a:gd name="T61" fmla="*/ 229 h 258"/>
                  <a:gd name="T62" fmla="*/ 191 w 259"/>
                  <a:gd name="T63" fmla="*/ 243 h 258"/>
                  <a:gd name="T64" fmla="*/ 168 w 259"/>
                  <a:gd name="T65" fmla="*/ 252 h 258"/>
                  <a:gd name="T66" fmla="*/ 143 w 259"/>
                  <a:gd name="T67" fmla="*/ 257 h 258"/>
                  <a:gd name="T68" fmla="*/ 129 w 259"/>
                  <a:gd name="T69" fmla="*/ 258 h 258"/>
                  <a:gd name="T70" fmla="*/ 99 w 259"/>
                  <a:gd name="T71" fmla="*/ 196 h 258"/>
                  <a:gd name="T72" fmla="*/ 99 w 259"/>
                  <a:gd name="T73" fmla="*/ 7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9" h="258">
                    <a:moveTo>
                      <a:pt x="129" y="258"/>
                    </a:moveTo>
                    <a:lnTo>
                      <a:pt x="129" y="258"/>
                    </a:lnTo>
                    <a:lnTo>
                      <a:pt x="116" y="257"/>
                    </a:lnTo>
                    <a:lnTo>
                      <a:pt x="104" y="256"/>
                    </a:lnTo>
                    <a:lnTo>
                      <a:pt x="91" y="252"/>
                    </a:lnTo>
                    <a:lnTo>
                      <a:pt x="79" y="248"/>
                    </a:lnTo>
                    <a:lnTo>
                      <a:pt x="68" y="243"/>
                    </a:lnTo>
                    <a:lnTo>
                      <a:pt x="57" y="236"/>
                    </a:lnTo>
                    <a:lnTo>
                      <a:pt x="47" y="229"/>
                    </a:lnTo>
                    <a:lnTo>
                      <a:pt x="38" y="221"/>
                    </a:lnTo>
                    <a:lnTo>
                      <a:pt x="30" y="212"/>
                    </a:lnTo>
                    <a:lnTo>
                      <a:pt x="22" y="201"/>
                    </a:lnTo>
                    <a:lnTo>
                      <a:pt x="16" y="191"/>
                    </a:lnTo>
                    <a:lnTo>
                      <a:pt x="11" y="179"/>
                    </a:lnTo>
                    <a:lnTo>
                      <a:pt x="7" y="167"/>
                    </a:lnTo>
                    <a:lnTo>
                      <a:pt x="3" y="156"/>
                    </a:lnTo>
                    <a:lnTo>
                      <a:pt x="1" y="143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" y="115"/>
                    </a:lnTo>
                    <a:lnTo>
                      <a:pt x="3" y="104"/>
                    </a:lnTo>
                    <a:lnTo>
                      <a:pt x="7" y="91"/>
                    </a:lnTo>
                    <a:lnTo>
                      <a:pt x="11" y="79"/>
                    </a:lnTo>
                    <a:lnTo>
                      <a:pt x="16" y="67"/>
                    </a:lnTo>
                    <a:lnTo>
                      <a:pt x="22" y="57"/>
                    </a:lnTo>
                    <a:lnTo>
                      <a:pt x="30" y="47"/>
                    </a:lnTo>
                    <a:lnTo>
                      <a:pt x="38" y="38"/>
                    </a:lnTo>
                    <a:lnTo>
                      <a:pt x="47" y="30"/>
                    </a:lnTo>
                    <a:lnTo>
                      <a:pt x="57" y="22"/>
                    </a:lnTo>
                    <a:lnTo>
                      <a:pt x="68" y="15"/>
                    </a:lnTo>
                    <a:lnTo>
                      <a:pt x="79" y="10"/>
                    </a:lnTo>
                    <a:lnTo>
                      <a:pt x="91" y="6"/>
                    </a:lnTo>
                    <a:lnTo>
                      <a:pt x="104" y="2"/>
                    </a:lnTo>
                    <a:lnTo>
                      <a:pt x="116" y="1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43" y="1"/>
                    </a:lnTo>
                    <a:lnTo>
                      <a:pt x="155" y="2"/>
                    </a:lnTo>
                    <a:lnTo>
                      <a:pt x="168" y="6"/>
                    </a:lnTo>
                    <a:lnTo>
                      <a:pt x="180" y="10"/>
                    </a:lnTo>
                    <a:lnTo>
                      <a:pt x="191" y="15"/>
                    </a:lnTo>
                    <a:lnTo>
                      <a:pt x="202" y="22"/>
                    </a:lnTo>
                    <a:lnTo>
                      <a:pt x="212" y="30"/>
                    </a:lnTo>
                    <a:lnTo>
                      <a:pt x="221" y="38"/>
                    </a:lnTo>
                    <a:lnTo>
                      <a:pt x="229" y="47"/>
                    </a:lnTo>
                    <a:lnTo>
                      <a:pt x="237" y="57"/>
                    </a:lnTo>
                    <a:lnTo>
                      <a:pt x="243" y="67"/>
                    </a:lnTo>
                    <a:lnTo>
                      <a:pt x="248" y="79"/>
                    </a:lnTo>
                    <a:lnTo>
                      <a:pt x="252" y="91"/>
                    </a:lnTo>
                    <a:lnTo>
                      <a:pt x="256" y="104"/>
                    </a:lnTo>
                    <a:lnTo>
                      <a:pt x="258" y="115"/>
                    </a:lnTo>
                    <a:lnTo>
                      <a:pt x="259" y="130"/>
                    </a:lnTo>
                    <a:lnTo>
                      <a:pt x="259" y="130"/>
                    </a:lnTo>
                    <a:lnTo>
                      <a:pt x="258" y="143"/>
                    </a:lnTo>
                    <a:lnTo>
                      <a:pt x="256" y="156"/>
                    </a:lnTo>
                    <a:lnTo>
                      <a:pt x="252" y="167"/>
                    </a:lnTo>
                    <a:lnTo>
                      <a:pt x="248" y="179"/>
                    </a:lnTo>
                    <a:lnTo>
                      <a:pt x="243" y="191"/>
                    </a:lnTo>
                    <a:lnTo>
                      <a:pt x="237" y="201"/>
                    </a:lnTo>
                    <a:lnTo>
                      <a:pt x="229" y="212"/>
                    </a:lnTo>
                    <a:lnTo>
                      <a:pt x="221" y="221"/>
                    </a:lnTo>
                    <a:lnTo>
                      <a:pt x="212" y="229"/>
                    </a:lnTo>
                    <a:lnTo>
                      <a:pt x="202" y="236"/>
                    </a:lnTo>
                    <a:lnTo>
                      <a:pt x="191" y="243"/>
                    </a:lnTo>
                    <a:lnTo>
                      <a:pt x="180" y="248"/>
                    </a:lnTo>
                    <a:lnTo>
                      <a:pt x="168" y="252"/>
                    </a:lnTo>
                    <a:lnTo>
                      <a:pt x="155" y="256"/>
                    </a:lnTo>
                    <a:lnTo>
                      <a:pt x="143" y="257"/>
                    </a:lnTo>
                    <a:lnTo>
                      <a:pt x="129" y="258"/>
                    </a:lnTo>
                    <a:lnTo>
                      <a:pt x="129" y="258"/>
                    </a:lnTo>
                    <a:close/>
                    <a:moveTo>
                      <a:pt x="99" y="70"/>
                    </a:moveTo>
                    <a:lnTo>
                      <a:pt x="99" y="196"/>
                    </a:lnTo>
                    <a:lnTo>
                      <a:pt x="189" y="131"/>
                    </a:lnTo>
                    <a:lnTo>
                      <a:pt x="99" y="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558800" y="4530809"/>
              <a:ext cx="997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活动执行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225160" y="5428370"/>
            <a:ext cx="1536462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事件中心监测用户位置数据，感知到客户到达营业厅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400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面范围内，且停留超过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15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分钟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55351" y="5428370"/>
            <a:ext cx="1532252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基于活动策略配置，为客户推荐家庭套餐的店内优惠活动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  <a:p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31260" y="5428370"/>
            <a:ext cx="1559169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营销短信下发至客户手机，并发送营业厅地址，引导客户到店体验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  <a:p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43827" y="5428370"/>
            <a:ext cx="1529788" cy="83409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华文黑体" panose="02010600040101010101" pitchFamily="2" charset="-122"/>
              </a:rPr>
              <a:t>客户到店后，在营业人员的引导下体验产品，扫描二维码参与活动，完后续互动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07940" y="6604108"/>
            <a:ext cx="71882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</a:rPr>
              <a:t>事件监测</a:t>
            </a:r>
            <a:endParaRPr lang="zh-CN" altLang="en-US" sz="1050" b="1" dirty="0">
              <a:latin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31819" y="6604108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活动推送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46495" y="6604108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到店体验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09580" y="6604108"/>
            <a:ext cx="7162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策略匹配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225160" y="1943339"/>
            <a:ext cx="7348456" cy="1070854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04770" y="2081364"/>
            <a:ext cx="7096371" cy="734487"/>
            <a:chOff x="2082416" y="1960404"/>
            <a:chExt cx="7096371" cy="839745"/>
          </a:xfrm>
        </p:grpSpPr>
        <p:sp>
          <p:nvSpPr>
            <p:cNvPr id="5" name="矩形: 圆角 4"/>
            <p:cNvSpPr/>
            <p:nvPr/>
          </p:nvSpPr>
          <p:spPr bwMode="auto">
            <a:xfrm>
              <a:off x="2082416" y="1961334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事件配置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矩形: 圆角 50"/>
            <p:cNvSpPr/>
            <p:nvPr/>
          </p:nvSpPr>
          <p:spPr bwMode="auto">
            <a:xfrm>
              <a:off x="3984702" y="1960404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kumimoji="1" lang="en-US" altLang="zh-CN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权益配置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/>
            <p:cNvSpPr/>
            <p:nvPr/>
          </p:nvSpPr>
          <p:spPr bwMode="auto">
            <a:xfrm>
              <a:off x="5906941" y="1961089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触点配置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: 圆角 52"/>
            <p:cNvSpPr/>
            <p:nvPr/>
          </p:nvSpPr>
          <p:spPr bwMode="auto">
            <a:xfrm>
              <a:off x="7828612" y="1960404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波次互动配置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4" name="矩形: 圆角 53"/>
            <p:cNvSpPr/>
            <p:nvPr/>
          </p:nvSpPr>
          <p:spPr bwMode="auto">
            <a:xfrm>
              <a:off x="3984702" y="2437588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智能策略配置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: 圆角 57"/>
            <p:cNvSpPr/>
            <p:nvPr/>
          </p:nvSpPr>
          <p:spPr bwMode="auto">
            <a:xfrm>
              <a:off x="5906941" y="2430866"/>
              <a:ext cx="1350175" cy="36256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交互频次配置</a:t>
              </a:r>
              <a:endParaRPr kumimoji="1"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870227" y="946570"/>
            <a:ext cx="1009528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场景分类：定义场景事件，配置场景下的营销推荐策略和实时推送渠道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营销示例：实现监测用户在营业厅附近驻留后，快速推荐到店营销活动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12069" r="17471" b="11200"/>
          <a:stretch>
            <a:fillRect/>
          </a:stretch>
        </p:blipFill>
        <p:spPr>
          <a:xfrm>
            <a:off x="2221191" y="3205321"/>
            <a:ext cx="1529787" cy="2214873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3" r="29745" b="590"/>
          <a:stretch>
            <a:fillRect/>
          </a:stretch>
        </p:blipFill>
        <p:spPr>
          <a:xfrm>
            <a:off x="6149697" y="3205321"/>
            <a:ext cx="1536462" cy="222304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3" r="7502"/>
          <a:stretch>
            <a:fillRect/>
          </a:stretch>
        </p:blipFill>
        <p:spPr>
          <a:xfrm>
            <a:off x="8014447" y="3194700"/>
            <a:ext cx="1559168" cy="223366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7496"/>
          <a:stretch>
            <a:fillRect/>
          </a:stretch>
        </p:blipFill>
        <p:spPr bwMode="auto">
          <a:xfrm>
            <a:off x="4157814" y="3205321"/>
            <a:ext cx="1529787" cy="2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等腰三角形 54"/>
          <p:cNvSpPr/>
          <p:nvPr/>
        </p:nvSpPr>
        <p:spPr>
          <a:xfrm flipV="1">
            <a:off x="2873369" y="626636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4845917" y="6260590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6797046" y="6257115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8691450" y="626243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flipV="1">
            <a:off x="2873369" y="626636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flipV="1">
            <a:off x="4845917" y="6260590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flipV="1">
            <a:off x="6797046" y="6257115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flipV="1">
            <a:off x="8691450" y="6262438"/>
            <a:ext cx="233363" cy="166819"/>
          </a:xfrm>
          <a:prstGeom prst="triangl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87" tIns="35293" rIns="70587" bIns="35293"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911861" y="6472657"/>
            <a:ext cx="5922854" cy="45719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889151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4860301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807880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707232" y="6392462"/>
            <a:ext cx="201798" cy="2034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 txBox="1"/>
          <p:nvPr/>
        </p:nvSpPr>
        <p:spPr>
          <a:xfrm>
            <a:off x="927229" y="174096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rtlCol="0">
            <a:spAutoFit/>
          </a:bodyPr>
          <a:lstStyle>
            <a:lvl1pPr marL="411480" indent="-4114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87ABD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62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87ABD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8565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zh-CN" altLang="en-US" sz="2400" b="1" dirty="0">
                <a:solidFill>
                  <a:srgbClr val="0081CC">
                    <a:lumMod val="75000"/>
                  </a:srgbClr>
                </a:solidFill>
                <a:cs typeface="宋体" panose="02010600030101010101" pitchFamily="2" charset="-122"/>
                <a:sym typeface="微软雅黑" panose="020B0503020204020204" pitchFamily="34" charset="-122"/>
              </a:rPr>
              <a:t>目录</a:t>
            </a:r>
            <a:endParaRPr lang="zh-CN" altLang="en-US" sz="2400" b="1" dirty="0">
              <a:solidFill>
                <a:srgbClr val="0081CC">
                  <a:lumMod val="75000"/>
                </a:srgbClr>
              </a:solidFill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" name="AutoShape 391"/>
          <p:cNvSpPr>
            <a:spLocks noChangeArrowheads="1"/>
          </p:cNvSpPr>
          <p:nvPr/>
        </p:nvSpPr>
        <p:spPr bwMode="gray">
          <a:xfrm>
            <a:off x="3637509" y="2385690"/>
            <a:ext cx="4641850" cy="598488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326"/>
          <p:cNvSpPr txBox="1">
            <a:spLocks noChangeArrowheads="1"/>
          </p:cNvSpPr>
          <p:nvPr/>
        </p:nvSpPr>
        <p:spPr bwMode="gray">
          <a:xfrm>
            <a:off x="4247744" y="2488878"/>
            <a:ext cx="3598862" cy="39878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C7DC0"/>
                </a:solidFill>
                <a:sym typeface="+mn-ea"/>
              </a:rPr>
              <a:t>产品介绍</a:t>
            </a:r>
            <a:endParaRPr lang="zh-CN" altLang="en-US" dirty="0"/>
          </a:p>
        </p:txBody>
      </p:sp>
      <p:sp>
        <p:nvSpPr>
          <p:cNvPr id="19" name="Oval 381"/>
          <p:cNvSpPr>
            <a:spLocks noChangeArrowheads="1"/>
          </p:cNvSpPr>
          <p:nvPr/>
        </p:nvSpPr>
        <p:spPr bwMode="gray">
          <a:xfrm>
            <a:off x="3381921" y="2247578"/>
            <a:ext cx="600075" cy="61595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endParaRPr lang="en-US" altLang="zh-CN" sz="2800">
              <a:solidFill>
                <a:schemeClr val="bg1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AutoShape 391"/>
          <p:cNvSpPr>
            <a:spLocks noChangeArrowheads="1"/>
          </p:cNvSpPr>
          <p:nvPr/>
        </p:nvSpPr>
        <p:spPr bwMode="gray">
          <a:xfrm>
            <a:off x="3637509" y="3088953"/>
            <a:ext cx="4641850" cy="598487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21" name="Text Box 326"/>
          <p:cNvSpPr txBox="1">
            <a:spLocks noChangeArrowheads="1"/>
          </p:cNvSpPr>
          <p:nvPr/>
        </p:nvSpPr>
        <p:spPr bwMode="gray">
          <a:xfrm>
            <a:off x="4102646" y="3192140"/>
            <a:ext cx="3887788" cy="39878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1C7DC0"/>
                </a:solidFill>
                <a:sym typeface="+mn-ea"/>
              </a:rPr>
              <a:t>应用场景</a:t>
            </a:r>
            <a:endParaRPr lang="zh-CN" altLang="en-US" sz="2000" dirty="0"/>
          </a:p>
        </p:txBody>
      </p:sp>
      <p:sp>
        <p:nvSpPr>
          <p:cNvPr id="22" name="Oval 381"/>
          <p:cNvSpPr>
            <a:spLocks noChangeArrowheads="1"/>
          </p:cNvSpPr>
          <p:nvPr/>
        </p:nvSpPr>
        <p:spPr bwMode="gray">
          <a:xfrm>
            <a:off x="3381921" y="2950840"/>
            <a:ext cx="600075" cy="61595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3" name="AutoShape 391"/>
          <p:cNvSpPr>
            <a:spLocks noChangeArrowheads="1"/>
          </p:cNvSpPr>
          <p:nvPr/>
        </p:nvSpPr>
        <p:spPr bwMode="gray">
          <a:xfrm>
            <a:off x="3637509" y="3789040"/>
            <a:ext cx="4641850" cy="598488"/>
          </a:xfrm>
          <a:prstGeom prst="roundRect">
            <a:avLst>
              <a:gd name="adj" fmla="val 5000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24" name="Text Box 326"/>
          <p:cNvSpPr txBox="1">
            <a:spLocks noChangeArrowheads="1"/>
          </p:cNvSpPr>
          <p:nvPr/>
        </p:nvSpPr>
        <p:spPr bwMode="gray">
          <a:xfrm>
            <a:off x="4102646" y="3889053"/>
            <a:ext cx="3887788" cy="39878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0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srgbClr val="1C7DC0"/>
                </a:solidFill>
                <a:sym typeface="+mn-ea"/>
              </a:rPr>
              <a:t>应用案例</a:t>
            </a:r>
            <a:endParaRPr lang="zh-CN" altLang="en-US" dirty="0"/>
          </a:p>
        </p:txBody>
      </p:sp>
      <p:sp>
        <p:nvSpPr>
          <p:cNvPr id="25" name="Oval 381"/>
          <p:cNvSpPr>
            <a:spLocks noChangeArrowheads="1"/>
          </p:cNvSpPr>
          <p:nvPr/>
        </p:nvSpPr>
        <p:spPr bwMode="gray">
          <a:xfrm>
            <a:off x="3381921" y="3700140"/>
            <a:ext cx="600075" cy="6159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</a:rPr>
              <a:t>3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3120" y="116205"/>
            <a:ext cx="9552305" cy="649605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项目案例</a:t>
            </a:r>
            <a:r>
              <a:rPr lang="en-US" altLang="zh-CN" sz="2800" b="1" dirty="0"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cs typeface="微软雅黑" panose="020B0503020204020204" pitchFamily="34" charset="-122"/>
              </a:rPr>
              <a:t>：</a:t>
            </a:r>
            <a:r>
              <a:rPr lang="en-US" altLang="zh-CN" sz="2800" b="1" dirty="0">
                <a:cs typeface="微软雅黑" panose="020B0503020204020204" pitchFamily="34" charset="-122"/>
              </a:rPr>
              <a:t>XX</a:t>
            </a:r>
            <a:r>
              <a:rPr lang="zh-CN" altLang="en-US" sz="2800" b="1" dirty="0">
                <a:cs typeface="微软雅黑" panose="020B0503020204020204" pitchFamily="34" charset="-122"/>
              </a:rPr>
              <a:t>政务数据精准推送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250" y="1092835"/>
            <a:ext cx="108400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b="1" dirty="0">
                <a:solidFill>
                  <a:srgbClr val="473B9B"/>
                </a:solidFill>
              </a:rPr>
              <a:t>将城市运行相关的人口、企业、交通、经济、建筑、资产等要素信息在</a:t>
            </a:r>
            <a:r>
              <a:rPr lang="en-US" altLang="zh-CN" b="1" dirty="0">
                <a:solidFill>
                  <a:srgbClr val="473B9B"/>
                </a:solidFill>
              </a:rPr>
              <a:t>GIS</a:t>
            </a:r>
            <a:r>
              <a:rPr lang="zh-CN" altLang="en-US" b="1" dirty="0">
                <a:solidFill>
                  <a:srgbClr val="473B9B"/>
                </a:solidFill>
              </a:rPr>
              <a:t>地图上全方位标注展示</a:t>
            </a:r>
            <a:endParaRPr lang="en-US" altLang="zh-CN" b="1" dirty="0">
              <a:solidFill>
                <a:srgbClr val="473B9B"/>
              </a:solidFill>
            </a:endParaRPr>
          </a:p>
          <a:p>
            <a:r>
              <a:rPr lang="zh-CN" altLang="en-US" b="1" dirty="0">
                <a:solidFill>
                  <a:srgbClr val="473B9B"/>
                </a:solidFill>
              </a:rPr>
              <a:t>同时采用简明而要的数据图表，直观呈现各维度运行指数状态</a:t>
            </a:r>
            <a:endParaRPr lang="zh-CN" altLang="en-US" b="1" dirty="0">
              <a:solidFill>
                <a:srgbClr val="473B9B"/>
              </a:solidFill>
            </a:endParaRPr>
          </a:p>
        </p:txBody>
      </p:sp>
      <p:pic>
        <p:nvPicPr>
          <p:cNvPr id="7" name="图片 6" descr="电脑游戏的截图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0170" y="1924685"/>
            <a:ext cx="11866245" cy="43713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080" y="116205"/>
            <a:ext cx="9552305" cy="649605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项目案例</a:t>
            </a:r>
            <a:r>
              <a:rPr lang="en-US" altLang="zh-CN" sz="2800" b="1" dirty="0">
                <a:cs typeface="微软雅黑" panose="020B0503020204020204" pitchFamily="34" charset="-122"/>
              </a:rPr>
              <a:t>2</a:t>
            </a:r>
            <a:r>
              <a:rPr lang="zh-CN" altLang="en-US" sz="2800" b="1" dirty="0">
                <a:cs typeface="微软雅黑" panose="020B0503020204020204" pitchFamily="34" charset="-122"/>
              </a:rPr>
              <a:t>：某运营商客户画像服务平台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7080" y="931379"/>
            <a:ext cx="10899140" cy="5303686"/>
            <a:chOff x="81" y="953"/>
            <a:chExt cx="14227" cy="6885"/>
          </a:xfrm>
        </p:grpSpPr>
        <p:sp>
          <p:nvSpPr>
            <p:cNvPr id="58" name="左中括号 57"/>
            <p:cNvSpPr/>
            <p:nvPr/>
          </p:nvSpPr>
          <p:spPr>
            <a:xfrm>
              <a:off x="10837" y="1861"/>
              <a:ext cx="239" cy="5847"/>
            </a:xfrm>
            <a:prstGeom prst="leftBracket">
              <a:avLst>
                <a:gd name="adj" fmla="val 97903"/>
              </a:avLst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1076" y="1661"/>
              <a:ext cx="1113" cy="844"/>
              <a:chOff x="1161583" y="1168515"/>
              <a:chExt cx="1173078" cy="889873"/>
            </a:xfrm>
          </p:grpSpPr>
          <p:pic>
            <p:nvPicPr>
              <p:cNvPr id="64" name="图片 63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84427" y="1418687"/>
                <a:ext cx="727389" cy="639701"/>
              </a:xfrm>
              <a:prstGeom prst="roundRect">
                <a:avLst/>
              </a:prstGeom>
            </p:spPr>
          </p:pic>
          <p:sp>
            <p:nvSpPr>
              <p:cNvPr id="65" name="标题 2"/>
              <p:cNvSpPr txBox="1"/>
              <p:nvPr/>
            </p:nvSpPr>
            <p:spPr bwMode="auto">
              <a:xfrm>
                <a:off x="1161583" y="1168515"/>
                <a:ext cx="1173078" cy="2108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750" dirty="0"/>
                  <a:t>人工客服</a:t>
                </a:r>
                <a:endParaRPr lang="zh-CN" altLang="en-US" sz="75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109" y="3788"/>
              <a:ext cx="1113" cy="840"/>
              <a:chOff x="2474591" y="1176420"/>
              <a:chExt cx="1173078" cy="885172"/>
            </a:xfrm>
          </p:grpSpPr>
          <p:pic>
            <p:nvPicPr>
              <p:cNvPr id="67" name="图片 6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14825" y="1421891"/>
                <a:ext cx="727389" cy="639701"/>
              </a:xfrm>
              <a:prstGeom prst="roundRect">
                <a:avLst/>
              </a:prstGeom>
            </p:spPr>
          </p:pic>
          <p:sp>
            <p:nvSpPr>
              <p:cNvPr id="68" name="标题 2"/>
              <p:cNvSpPr txBox="1"/>
              <p:nvPr/>
            </p:nvSpPr>
            <p:spPr bwMode="auto">
              <a:xfrm>
                <a:off x="2474591" y="1176420"/>
                <a:ext cx="1173078" cy="2108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750" dirty="0"/>
                  <a:t>微信公众号</a:t>
                </a:r>
                <a:endParaRPr lang="zh-CN" altLang="en-US" sz="750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125" y="2729"/>
              <a:ext cx="1113" cy="827"/>
              <a:chOff x="6154953" y="1186941"/>
              <a:chExt cx="1173079" cy="871445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5316" y="1418685"/>
                <a:ext cx="733847" cy="639701"/>
              </a:xfrm>
              <a:prstGeom prst="roundRect">
                <a:avLst/>
              </a:prstGeom>
            </p:spPr>
          </p:pic>
          <p:sp>
            <p:nvSpPr>
              <p:cNvPr id="71" name="标题 2"/>
              <p:cNvSpPr txBox="1"/>
              <p:nvPr/>
            </p:nvSpPr>
            <p:spPr bwMode="auto">
              <a:xfrm>
                <a:off x="6154953" y="1186941"/>
                <a:ext cx="1173079" cy="2108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750" dirty="0"/>
                  <a:t>短信通知</a:t>
                </a:r>
                <a:endParaRPr lang="zh-CN" altLang="en-US" sz="750" dirty="0"/>
              </a:p>
            </p:txBody>
          </p:sp>
        </p:grpSp>
        <p:grpSp>
          <p:nvGrpSpPr>
            <p:cNvPr id="72" name="组合 41"/>
            <p:cNvGrpSpPr/>
            <p:nvPr/>
          </p:nvGrpSpPr>
          <p:grpSpPr>
            <a:xfrm>
              <a:off x="13539" y="4121"/>
              <a:ext cx="769" cy="817"/>
              <a:chOff x="8015288" y="1735138"/>
              <a:chExt cx="1295401" cy="1312862"/>
            </a:xfrm>
            <a:solidFill>
              <a:srgbClr val="0070C0"/>
            </a:solidFill>
          </p:grpSpPr>
          <p:sp>
            <p:nvSpPr>
              <p:cNvPr id="73" name="Freeform 5"/>
              <p:cNvSpPr/>
              <p:nvPr/>
            </p:nvSpPr>
            <p:spPr bwMode="auto">
              <a:xfrm>
                <a:off x="8015288" y="2030413"/>
                <a:ext cx="769938" cy="1017587"/>
              </a:xfrm>
              <a:custGeom>
                <a:avLst/>
                <a:gdLst>
                  <a:gd name="T0" fmla="*/ 485 w 485"/>
                  <a:gd name="T1" fmla="*/ 290 h 641"/>
                  <a:gd name="T2" fmla="*/ 459 w 485"/>
                  <a:gd name="T3" fmla="*/ 252 h 641"/>
                  <a:gd name="T4" fmla="*/ 427 w 485"/>
                  <a:gd name="T5" fmla="*/ 217 h 641"/>
                  <a:gd name="T6" fmla="*/ 393 w 485"/>
                  <a:gd name="T7" fmla="*/ 191 h 641"/>
                  <a:gd name="T8" fmla="*/ 354 w 485"/>
                  <a:gd name="T9" fmla="*/ 171 h 641"/>
                  <a:gd name="T10" fmla="*/ 350 w 485"/>
                  <a:gd name="T11" fmla="*/ 133 h 641"/>
                  <a:gd name="T12" fmla="*/ 366 w 485"/>
                  <a:gd name="T13" fmla="*/ 123 h 641"/>
                  <a:gd name="T14" fmla="*/ 393 w 485"/>
                  <a:gd name="T15" fmla="*/ 97 h 641"/>
                  <a:gd name="T16" fmla="*/ 411 w 485"/>
                  <a:gd name="T17" fmla="*/ 66 h 641"/>
                  <a:gd name="T18" fmla="*/ 421 w 485"/>
                  <a:gd name="T19" fmla="*/ 32 h 641"/>
                  <a:gd name="T20" fmla="*/ 421 w 485"/>
                  <a:gd name="T21" fmla="*/ 14 h 641"/>
                  <a:gd name="T22" fmla="*/ 352 w 485"/>
                  <a:gd name="T23" fmla="*/ 0 h 641"/>
                  <a:gd name="T24" fmla="*/ 348 w 485"/>
                  <a:gd name="T25" fmla="*/ 6 h 641"/>
                  <a:gd name="T26" fmla="*/ 332 w 485"/>
                  <a:gd name="T27" fmla="*/ 16 h 641"/>
                  <a:gd name="T28" fmla="*/ 294 w 485"/>
                  <a:gd name="T29" fmla="*/ 26 h 641"/>
                  <a:gd name="T30" fmla="*/ 262 w 485"/>
                  <a:gd name="T31" fmla="*/ 28 h 641"/>
                  <a:gd name="T32" fmla="*/ 205 w 485"/>
                  <a:gd name="T33" fmla="*/ 20 h 641"/>
                  <a:gd name="T34" fmla="*/ 185 w 485"/>
                  <a:gd name="T35" fmla="*/ 12 h 641"/>
                  <a:gd name="T36" fmla="*/ 173 w 485"/>
                  <a:gd name="T37" fmla="*/ 0 h 641"/>
                  <a:gd name="T38" fmla="*/ 108 w 485"/>
                  <a:gd name="T39" fmla="*/ 0 h 641"/>
                  <a:gd name="T40" fmla="*/ 108 w 485"/>
                  <a:gd name="T41" fmla="*/ 14 h 641"/>
                  <a:gd name="T42" fmla="*/ 113 w 485"/>
                  <a:gd name="T43" fmla="*/ 50 h 641"/>
                  <a:gd name="T44" fmla="*/ 127 w 485"/>
                  <a:gd name="T45" fmla="*/ 82 h 641"/>
                  <a:gd name="T46" fmla="*/ 151 w 485"/>
                  <a:gd name="T47" fmla="*/ 111 h 641"/>
                  <a:gd name="T48" fmla="*/ 179 w 485"/>
                  <a:gd name="T49" fmla="*/ 133 h 641"/>
                  <a:gd name="T50" fmla="*/ 177 w 485"/>
                  <a:gd name="T51" fmla="*/ 171 h 641"/>
                  <a:gd name="T52" fmla="*/ 157 w 485"/>
                  <a:gd name="T53" fmla="*/ 179 h 641"/>
                  <a:gd name="T54" fmla="*/ 123 w 485"/>
                  <a:gd name="T55" fmla="*/ 201 h 641"/>
                  <a:gd name="T56" fmla="*/ 90 w 485"/>
                  <a:gd name="T57" fmla="*/ 230 h 641"/>
                  <a:gd name="T58" fmla="*/ 62 w 485"/>
                  <a:gd name="T59" fmla="*/ 262 h 641"/>
                  <a:gd name="T60" fmla="*/ 40 w 485"/>
                  <a:gd name="T61" fmla="*/ 300 h 641"/>
                  <a:gd name="T62" fmla="*/ 22 w 485"/>
                  <a:gd name="T63" fmla="*/ 340 h 641"/>
                  <a:gd name="T64" fmla="*/ 8 w 485"/>
                  <a:gd name="T65" fmla="*/ 387 h 641"/>
                  <a:gd name="T66" fmla="*/ 2 w 485"/>
                  <a:gd name="T67" fmla="*/ 433 h 641"/>
                  <a:gd name="T68" fmla="*/ 0 w 485"/>
                  <a:gd name="T69" fmla="*/ 459 h 641"/>
                  <a:gd name="T70" fmla="*/ 6 w 485"/>
                  <a:gd name="T71" fmla="*/ 514 h 641"/>
                  <a:gd name="T72" fmla="*/ 30 w 485"/>
                  <a:gd name="T73" fmla="*/ 542 h 641"/>
                  <a:gd name="T74" fmla="*/ 88 w 485"/>
                  <a:gd name="T75" fmla="*/ 588 h 641"/>
                  <a:gd name="T76" fmla="*/ 155 w 485"/>
                  <a:gd name="T77" fmla="*/ 620 h 641"/>
                  <a:gd name="T78" fmla="*/ 227 w 485"/>
                  <a:gd name="T79" fmla="*/ 639 h 641"/>
                  <a:gd name="T80" fmla="*/ 266 w 485"/>
                  <a:gd name="T81" fmla="*/ 641 h 641"/>
                  <a:gd name="T82" fmla="*/ 306 w 485"/>
                  <a:gd name="T83" fmla="*/ 639 h 641"/>
                  <a:gd name="T84" fmla="*/ 346 w 485"/>
                  <a:gd name="T85" fmla="*/ 631 h 641"/>
                  <a:gd name="T86" fmla="*/ 385 w 485"/>
                  <a:gd name="T87" fmla="*/ 618 h 641"/>
                  <a:gd name="T88" fmla="*/ 421 w 485"/>
                  <a:gd name="T89" fmla="*/ 600 h 641"/>
                  <a:gd name="T90" fmla="*/ 407 w 485"/>
                  <a:gd name="T91" fmla="*/ 584 h 641"/>
                  <a:gd name="T92" fmla="*/ 389 w 485"/>
                  <a:gd name="T93" fmla="*/ 564 h 641"/>
                  <a:gd name="T94" fmla="*/ 389 w 485"/>
                  <a:gd name="T95" fmla="*/ 560 h 641"/>
                  <a:gd name="T96" fmla="*/ 385 w 485"/>
                  <a:gd name="T97" fmla="*/ 508 h 641"/>
                  <a:gd name="T98" fmla="*/ 387 w 485"/>
                  <a:gd name="T99" fmla="*/ 475 h 641"/>
                  <a:gd name="T100" fmla="*/ 399 w 485"/>
                  <a:gd name="T101" fmla="*/ 413 h 641"/>
                  <a:gd name="T102" fmla="*/ 425 w 485"/>
                  <a:gd name="T103" fmla="*/ 357 h 641"/>
                  <a:gd name="T104" fmla="*/ 463 w 485"/>
                  <a:gd name="T105" fmla="*/ 308 h 641"/>
                  <a:gd name="T106" fmla="*/ 485 w 485"/>
                  <a:gd name="T107" fmla="*/ 29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5" h="641">
                    <a:moveTo>
                      <a:pt x="485" y="290"/>
                    </a:moveTo>
                    <a:lnTo>
                      <a:pt x="485" y="290"/>
                    </a:lnTo>
                    <a:lnTo>
                      <a:pt x="471" y="270"/>
                    </a:lnTo>
                    <a:lnTo>
                      <a:pt x="459" y="252"/>
                    </a:lnTo>
                    <a:lnTo>
                      <a:pt x="443" y="234"/>
                    </a:lnTo>
                    <a:lnTo>
                      <a:pt x="427" y="217"/>
                    </a:lnTo>
                    <a:lnTo>
                      <a:pt x="411" y="203"/>
                    </a:lnTo>
                    <a:lnTo>
                      <a:pt x="393" y="191"/>
                    </a:lnTo>
                    <a:lnTo>
                      <a:pt x="372" y="181"/>
                    </a:lnTo>
                    <a:lnTo>
                      <a:pt x="354" y="171"/>
                    </a:lnTo>
                    <a:lnTo>
                      <a:pt x="314" y="155"/>
                    </a:lnTo>
                    <a:lnTo>
                      <a:pt x="350" y="133"/>
                    </a:lnTo>
                    <a:lnTo>
                      <a:pt x="350" y="133"/>
                    </a:lnTo>
                    <a:lnTo>
                      <a:pt x="366" y="123"/>
                    </a:lnTo>
                    <a:lnTo>
                      <a:pt x="380" y="111"/>
                    </a:lnTo>
                    <a:lnTo>
                      <a:pt x="393" y="97"/>
                    </a:lnTo>
                    <a:lnTo>
                      <a:pt x="403" y="82"/>
                    </a:lnTo>
                    <a:lnTo>
                      <a:pt x="411" y="66"/>
                    </a:lnTo>
                    <a:lnTo>
                      <a:pt x="417" y="50"/>
                    </a:lnTo>
                    <a:lnTo>
                      <a:pt x="421" y="32"/>
                    </a:lnTo>
                    <a:lnTo>
                      <a:pt x="421" y="14"/>
                    </a:lnTo>
                    <a:lnTo>
                      <a:pt x="421" y="14"/>
                    </a:lnTo>
                    <a:lnTo>
                      <a:pt x="421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48" y="6"/>
                    </a:lnTo>
                    <a:lnTo>
                      <a:pt x="340" y="12"/>
                    </a:lnTo>
                    <a:lnTo>
                      <a:pt x="332" y="16"/>
                    </a:lnTo>
                    <a:lnTo>
                      <a:pt x="320" y="20"/>
                    </a:lnTo>
                    <a:lnTo>
                      <a:pt x="294" y="26"/>
                    </a:lnTo>
                    <a:lnTo>
                      <a:pt x="262" y="28"/>
                    </a:lnTo>
                    <a:lnTo>
                      <a:pt x="262" y="28"/>
                    </a:lnTo>
                    <a:lnTo>
                      <a:pt x="231" y="26"/>
                    </a:lnTo>
                    <a:lnTo>
                      <a:pt x="205" y="20"/>
                    </a:lnTo>
                    <a:lnTo>
                      <a:pt x="193" y="16"/>
                    </a:lnTo>
                    <a:lnTo>
                      <a:pt x="185" y="12"/>
                    </a:lnTo>
                    <a:lnTo>
                      <a:pt x="177" y="6"/>
                    </a:lnTo>
                    <a:lnTo>
                      <a:pt x="17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0" y="32"/>
                    </a:lnTo>
                    <a:lnTo>
                      <a:pt x="113" y="50"/>
                    </a:lnTo>
                    <a:lnTo>
                      <a:pt x="119" y="66"/>
                    </a:lnTo>
                    <a:lnTo>
                      <a:pt x="127" y="82"/>
                    </a:lnTo>
                    <a:lnTo>
                      <a:pt x="139" y="97"/>
                    </a:lnTo>
                    <a:lnTo>
                      <a:pt x="151" y="111"/>
                    </a:lnTo>
                    <a:lnTo>
                      <a:pt x="163" y="123"/>
                    </a:lnTo>
                    <a:lnTo>
                      <a:pt x="179" y="133"/>
                    </a:lnTo>
                    <a:lnTo>
                      <a:pt x="215" y="155"/>
                    </a:lnTo>
                    <a:lnTo>
                      <a:pt x="177" y="171"/>
                    </a:lnTo>
                    <a:lnTo>
                      <a:pt x="177" y="171"/>
                    </a:lnTo>
                    <a:lnTo>
                      <a:pt x="157" y="179"/>
                    </a:lnTo>
                    <a:lnTo>
                      <a:pt x="141" y="189"/>
                    </a:lnTo>
                    <a:lnTo>
                      <a:pt x="123" y="201"/>
                    </a:lnTo>
                    <a:lnTo>
                      <a:pt x="106" y="215"/>
                    </a:lnTo>
                    <a:lnTo>
                      <a:pt x="90" y="230"/>
                    </a:lnTo>
                    <a:lnTo>
                      <a:pt x="76" y="246"/>
                    </a:lnTo>
                    <a:lnTo>
                      <a:pt x="62" y="262"/>
                    </a:lnTo>
                    <a:lnTo>
                      <a:pt x="50" y="280"/>
                    </a:lnTo>
                    <a:lnTo>
                      <a:pt x="40" y="300"/>
                    </a:lnTo>
                    <a:lnTo>
                      <a:pt x="30" y="320"/>
                    </a:lnTo>
                    <a:lnTo>
                      <a:pt x="22" y="340"/>
                    </a:lnTo>
                    <a:lnTo>
                      <a:pt x="14" y="363"/>
                    </a:lnTo>
                    <a:lnTo>
                      <a:pt x="8" y="387"/>
                    </a:lnTo>
                    <a:lnTo>
                      <a:pt x="4" y="409"/>
                    </a:lnTo>
                    <a:lnTo>
                      <a:pt x="2" y="433"/>
                    </a:lnTo>
                    <a:lnTo>
                      <a:pt x="0" y="459"/>
                    </a:lnTo>
                    <a:lnTo>
                      <a:pt x="0" y="459"/>
                    </a:lnTo>
                    <a:lnTo>
                      <a:pt x="2" y="485"/>
                    </a:lnTo>
                    <a:lnTo>
                      <a:pt x="6" y="514"/>
                    </a:lnTo>
                    <a:lnTo>
                      <a:pt x="6" y="514"/>
                    </a:lnTo>
                    <a:lnTo>
                      <a:pt x="30" y="542"/>
                    </a:lnTo>
                    <a:lnTo>
                      <a:pt x="58" y="566"/>
                    </a:lnTo>
                    <a:lnTo>
                      <a:pt x="88" y="588"/>
                    </a:lnTo>
                    <a:lnTo>
                      <a:pt x="121" y="606"/>
                    </a:lnTo>
                    <a:lnTo>
                      <a:pt x="155" y="620"/>
                    </a:lnTo>
                    <a:lnTo>
                      <a:pt x="189" y="633"/>
                    </a:lnTo>
                    <a:lnTo>
                      <a:pt x="227" y="639"/>
                    </a:lnTo>
                    <a:lnTo>
                      <a:pt x="266" y="641"/>
                    </a:lnTo>
                    <a:lnTo>
                      <a:pt x="266" y="641"/>
                    </a:lnTo>
                    <a:lnTo>
                      <a:pt x="286" y="641"/>
                    </a:lnTo>
                    <a:lnTo>
                      <a:pt x="306" y="639"/>
                    </a:lnTo>
                    <a:lnTo>
                      <a:pt x="326" y="635"/>
                    </a:lnTo>
                    <a:lnTo>
                      <a:pt x="346" y="631"/>
                    </a:lnTo>
                    <a:lnTo>
                      <a:pt x="366" y="625"/>
                    </a:lnTo>
                    <a:lnTo>
                      <a:pt x="385" y="618"/>
                    </a:lnTo>
                    <a:lnTo>
                      <a:pt x="403" y="610"/>
                    </a:lnTo>
                    <a:lnTo>
                      <a:pt x="421" y="600"/>
                    </a:lnTo>
                    <a:lnTo>
                      <a:pt x="421" y="600"/>
                    </a:lnTo>
                    <a:lnTo>
                      <a:pt x="407" y="584"/>
                    </a:lnTo>
                    <a:lnTo>
                      <a:pt x="393" y="568"/>
                    </a:lnTo>
                    <a:lnTo>
                      <a:pt x="389" y="564"/>
                    </a:lnTo>
                    <a:lnTo>
                      <a:pt x="389" y="560"/>
                    </a:lnTo>
                    <a:lnTo>
                      <a:pt x="389" y="560"/>
                    </a:lnTo>
                    <a:lnTo>
                      <a:pt x="385" y="534"/>
                    </a:lnTo>
                    <a:lnTo>
                      <a:pt x="385" y="508"/>
                    </a:lnTo>
                    <a:lnTo>
                      <a:pt x="385" y="508"/>
                    </a:lnTo>
                    <a:lnTo>
                      <a:pt x="387" y="475"/>
                    </a:lnTo>
                    <a:lnTo>
                      <a:pt x="391" y="443"/>
                    </a:lnTo>
                    <a:lnTo>
                      <a:pt x="399" y="413"/>
                    </a:lnTo>
                    <a:lnTo>
                      <a:pt x="411" y="383"/>
                    </a:lnTo>
                    <a:lnTo>
                      <a:pt x="425" y="357"/>
                    </a:lnTo>
                    <a:lnTo>
                      <a:pt x="443" y="332"/>
                    </a:lnTo>
                    <a:lnTo>
                      <a:pt x="463" y="308"/>
                    </a:lnTo>
                    <a:lnTo>
                      <a:pt x="485" y="290"/>
                    </a:lnTo>
                    <a:lnTo>
                      <a:pt x="485" y="29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6"/>
              <p:cNvSpPr>
                <a:spLocks noEditPoints="1"/>
              </p:cNvSpPr>
              <p:nvPr/>
            </p:nvSpPr>
            <p:spPr bwMode="auto">
              <a:xfrm>
                <a:off x="8154988" y="1735138"/>
                <a:ext cx="557213" cy="298450"/>
              </a:xfrm>
              <a:custGeom>
                <a:avLst/>
                <a:gdLst>
                  <a:gd name="T0" fmla="*/ 176 w 351"/>
                  <a:gd name="T1" fmla="*/ 0 h 188"/>
                  <a:gd name="T2" fmla="*/ 141 w 351"/>
                  <a:gd name="T3" fmla="*/ 5 h 188"/>
                  <a:gd name="T4" fmla="*/ 109 w 351"/>
                  <a:gd name="T5" fmla="*/ 15 h 188"/>
                  <a:gd name="T6" fmla="*/ 81 w 351"/>
                  <a:gd name="T7" fmla="*/ 29 h 188"/>
                  <a:gd name="T8" fmla="*/ 55 w 351"/>
                  <a:gd name="T9" fmla="*/ 49 h 188"/>
                  <a:gd name="T10" fmla="*/ 35 w 351"/>
                  <a:gd name="T11" fmla="*/ 71 h 188"/>
                  <a:gd name="T12" fmla="*/ 16 w 351"/>
                  <a:gd name="T13" fmla="*/ 99 h 188"/>
                  <a:gd name="T14" fmla="*/ 6 w 351"/>
                  <a:gd name="T15" fmla="*/ 129 h 188"/>
                  <a:gd name="T16" fmla="*/ 0 w 351"/>
                  <a:gd name="T17" fmla="*/ 160 h 188"/>
                  <a:gd name="T18" fmla="*/ 85 w 351"/>
                  <a:gd name="T19" fmla="*/ 160 h 188"/>
                  <a:gd name="T20" fmla="*/ 91 w 351"/>
                  <a:gd name="T21" fmla="*/ 166 h 188"/>
                  <a:gd name="T22" fmla="*/ 107 w 351"/>
                  <a:gd name="T23" fmla="*/ 176 h 188"/>
                  <a:gd name="T24" fmla="*/ 143 w 351"/>
                  <a:gd name="T25" fmla="*/ 186 h 188"/>
                  <a:gd name="T26" fmla="*/ 176 w 351"/>
                  <a:gd name="T27" fmla="*/ 188 h 188"/>
                  <a:gd name="T28" fmla="*/ 234 w 351"/>
                  <a:gd name="T29" fmla="*/ 180 h 188"/>
                  <a:gd name="T30" fmla="*/ 254 w 351"/>
                  <a:gd name="T31" fmla="*/ 172 h 188"/>
                  <a:gd name="T32" fmla="*/ 266 w 351"/>
                  <a:gd name="T33" fmla="*/ 160 h 188"/>
                  <a:gd name="T34" fmla="*/ 351 w 351"/>
                  <a:gd name="T35" fmla="*/ 160 h 188"/>
                  <a:gd name="T36" fmla="*/ 349 w 351"/>
                  <a:gd name="T37" fmla="*/ 144 h 188"/>
                  <a:gd name="T38" fmla="*/ 341 w 351"/>
                  <a:gd name="T39" fmla="*/ 113 h 188"/>
                  <a:gd name="T40" fmla="*/ 327 w 351"/>
                  <a:gd name="T41" fmla="*/ 85 h 188"/>
                  <a:gd name="T42" fmla="*/ 307 w 351"/>
                  <a:gd name="T43" fmla="*/ 59 h 188"/>
                  <a:gd name="T44" fmla="*/ 282 w 351"/>
                  <a:gd name="T45" fmla="*/ 37 h 188"/>
                  <a:gd name="T46" fmla="*/ 256 w 351"/>
                  <a:gd name="T47" fmla="*/ 21 h 188"/>
                  <a:gd name="T48" fmla="*/ 226 w 351"/>
                  <a:gd name="T49" fmla="*/ 9 h 188"/>
                  <a:gd name="T50" fmla="*/ 194 w 351"/>
                  <a:gd name="T51" fmla="*/ 3 h 188"/>
                  <a:gd name="T52" fmla="*/ 176 w 351"/>
                  <a:gd name="T53" fmla="*/ 0 h 188"/>
                  <a:gd name="T54" fmla="*/ 176 w 351"/>
                  <a:gd name="T55" fmla="*/ 131 h 188"/>
                  <a:gd name="T56" fmla="*/ 164 w 351"/>
                  <a:gd name="T57" fmla="*/ 129 h 188"/>
                  <a:gd name="T58" fmla="*/ 147 w 351"/>
                  <a:gd name="T59" fmla="*/ 113 h 188"/>
                  <a:gd name="T60" fmla="*/ 145 w 351"/>
                  <a:gd name="T61" fmla="*/ 101 h 188"/>
                  <a:gd name="T62" fmla="*/ 145 w 351"/>
                  <a:gd name="T63" fmla="*/ 95 h 188"/>
                  <a:gd name="T64" fmla="*/ 153 w 351"/>
                  <a:gd name="T65" fmla="*/ 79 h 188"/>
                  <a:gd name="T66" fmla="*/ 170 w 351"/>
                  <a:gd name="T67" fmla="*/ 71 h 188"/>
                  <a:gd name="T68" fmla="*/ 176 w 351"/>
                  <a:gd name="T69" fmla="*/ 71 h 188"/>
                  <a:gd name="T70" fmla="*/ 188 w 351"/>
                  <a:gd name="T71" fmla="*/ 73 h 188"/>
                  <a:gd name="T72" fmla="*/ 204 w 351"/>
                  <a:gd name="T73" fmla="*/ 89 h 188"/>
                  <a:gd name="T74" fmla="*/ 206 w 351"/>
                  <a:gd name="T75" fmla="*/ 101 h 188"/>
                  <a:gd name="T76" fmla="*/ 206 w 351"/>
                  <a:gd name="T77" fmla="*/ 107 h 188"/>
                  <a:gd name="T78" fmla="*/ 198 w 351"/>
                  <a:gd name="T79" fmla="*/ 123 h 188"/>
                  <a:gd name="T80" fmla="*/ 182 w 351"/>
                  <a:gd name="T81" fmla="*/ 131 h 188"/>
                  <a:gd name="T82" fmla="*/ 176 w 351"/>
                  <a:gd name="T83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1" h="188">
                    <a:moveTo>
                      <a:pt x="176" y="0"/>
                    </a:moveTo>
                    <a:lnTo>
                      <a:pt x="176" y="0"/>
                    </a:lnTo>
                    <a:lnTo>
                      <a:pt x="157" y="3"/>
                    </a:lnTo>
                    <a:lnTo>
                      <a:pt x="141" y="5"/>
                    </a:lnTo>
                    <a:lnTo>
                      <a:pt x="125" y="9"/>
                    </a:lnTo>
                    <a:lnTo>
                      <a:pt x="109" y="15"/>
                    </a:lnTo>
                    <a:lnTo>
                      <a:pt x="95" y="21"/>
                    </a:lnTo>
                    <a:lnTo>
                      <a:pt x="81" y="29"/>
                    </a:lnTo>
                    <a:lnTo>
                      <a:pt x="69" y="37"/>
                    </a:lnTo>
                    <a:lnTo>
                      <a:pt x="55" y="49"/>
                    </a:lnTo>
                    <a:lnTo>
                      <a:pt x="45" y="59"/>
                    </a:lnTo>
                    <a:lnTo>
                      <a:pt x="35" y="71"/>
                    </a:lnTo>
                    <a:lnTo>
                      <a:pt x="25" y="85"/>
                    </a:lnTo>
                    <a:lnTo>
                      <a:pt x="16" y="99"/>
                    </a:lnTo>
                    <a:lnTo>
                      <a:pt x="10" y="113"/>
                    </a:lnTo>
                    <a:lnTo>
                      <a:pt x="6" y="129"/>
                    </a:lnTo>
                    <a:lnTo>
                      <a:pt x="2" y="144"/>
                    </a:lnTo>
                    <a:lnTo>
                      <a:pt x="0" y="160"/>
                    </a:lnTo>
                    <a:lnTo>
                      <a:pt x="22" y="160"/>
                    </a:lnTo>
                    <a:lnTo>
                      <a:pt x="85" y="160"/>
                    </a:lnTo>
                    <a:lnTo>
                      <a:pt x="85" y="160"/>
                    </a:lnTo>
                    <a:lnTo>
                      <a:pt x="91" y="166"/>
                    </a:lnTo>
                    <a:lnTo>
                      <a:pt x="97" y="172"/>
                    </a:lnTo>
                    <a:lnTo>
                      <a:pt x="107" y="176"/>
                    </a:lnTo>
                    <a:lnTo>
                      <a:pt x="117" y="180"/>
                    </a:lnTo>
                    <a:lnTo>
                      <a:pt x="143" y="186"/>
                    </a:lnTo>
                    <a:lnTo>
                      <a:pt x="176" y="188"/>
                    </a:lnTo>
                    <a:lnTo>
                      <a:pt x="176" y="188"/>
                    </a:lnTo>
                    <a:lnTo>
                      <a:pt x="206" y="186"/>
                    </a:lnTo>
                    <a:lnTo>
                      <a:pt x="234" y="180"/>
                    </a:lnTo>
                    <a:lnTo>
                      <a:pt x="244" y="176"/>
                    </a:lnTo>
                    <a:lnTo>
                      <a:pt x="254" y="172"/>
                    </a:lnTo>
                    <a:lnTo>
                      <a:pt x="260" y="166"/>
                    </a:lnTo>
                    <a:lnTo>
                      <a:pt x="266" y="160"/>
                    </a:lnTo>
                    <a:lnTo>
                      <a:pt x="335" y="160"/>
                    </a:lnTo>
                    <a:lnTo>
                      <a:pt x="351" y="160"/>
                    </a:lnTo>
                    <a:lnTo>
                      <a:pt x="351" y="160"/>
                    </a:lnTo>
                    <a:lnTo>
                      <a:pt x="349" y="144"/>
                    </a:lnTo>
                    <a:lnTo>
                      <a:pt x="345" y="129"/>
                    </a:lnTo>
                    <a:lnTo>
                      <a:pt x="341" y="113"/>
                    </a:lnTo>
                    <a:lnTo>
                      <a:pt x="333" y="99"/>
                    </a:lnTo>
                    <a:lnTo>
                      <a:pt x="327" y="85"/>
                    </a:lnTo>
                    <a:lnTo>
                      <a:pt x="317" y="71"/>
                    </a:lnTo>
                    <a:lnTo>
                      <a:pt x="307" y="59"/>
                    </a:lnTo>
                    <a:lnTo>
                      <a:pt x="294" y="49"/>
                    </a:lnTo>
                    <a:lnTo>
                      <a:pt x="282" y="37"/>
                    </a:lnTo>
                    <a:lnTo>
                      <a:pt x="270" y="29"/>
                    </a:lnTo>
                    <a:lnTo>
                      <a:pt x="256" y="21"/>
                    </a:lnTo>
                    <a:lnTo>
                      <a:pt x="242" y="15"/>
                    </a:lnTo>
                    <a:lnTo>
                      <a:pt x="226" y="9"/>
                    </a:lnTo>
                    <a:lnTo>
                      <a:pt x="210" y="5"/>
                    </a:lnTo>
                    <a:lnTo>
                      <a:pt x="194" y="3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  <a:moveTo>
                      <a:pt x="176" y="131"/>
                    </a:moveTo>
                    <a:lnTo>
                      <a:pt x="176" y="131"/>
                    </a:lnTo>
                    <a:lnTo>
                      <a:pt x="170" y="131"/>
                    </a:lnTo>
                    <a:lnTo>
                      <a:pt x="164" y="129"/>
                    </a:lnTo>
                    <a:lnTo>
                      <a:pt x="153" y="123"/>
                    </a:lnTo>
                    <a:lnTo>
                      <a:pt x="147" y="113"/>
                    </a:lnTo>
                    <a:lnTo>
                      <a:pt x="145" y="107"/>
                    </a:lnTo>
                    <a:lnTo>
                      <a:pt x="145" y="101"/>
                    </a:lnTo>
                    <a:lnTo>
                      <a:pt x="145" y="101"/>
                    </a:lnTo>
                    <a:lnTo>
                      <a:pt x="145" y="95"/>
                    </a:lnTo>
                    <a:lnTo>
                      <a:pt x="147" y="89"/>
                    </a:lnTo>
                    <a:lnTo>
                      <a:pt x="153" y="79"/>
                    </a:lnTo>
                    <a:lnTo>
                      <a:pt x="164" y="73"/>
                    </a:lnTo>
                    <a:lnTo>
                      <a:pt x="170" y="71"/>
                    </a:lnTo>
                    <a:lnTo>
                      <a:pt x="176" y="71"/>
                    </a:lnTo>
                    <a:lnTo>
                      <a:pt x="176" y="71"/>
                    </a:lnTo>
                    <a:lnTo>
                      <a:pt x="182" y="71"/>
                    </a:lnTo>
                    <a:lnTo>
                      <a:pt x="188" y="73"/>
                    </a:lnTo>
                    <a:lnTo>
                      <a:pt x="198" y="79"/>
                    </a:lnTo>
                    <a:lnTo>
                      <a:pt x="204" y="89"/>
                    </a:lnTo>
                    <a:lnTo>
                      <a:pt x="206" y="95"/>
                    </a:lnTo>
                    <a:lnTo>
                      <a:pt x="206" y="101"/>
                    </a:lnTo>
                    <a:lnTo>
                      <a:pt x="206" y="101"/>
                    </a:lnTo>
                    <a:lnTo>
                      <a:pt x="206" y="107"/>
                    </a:lnTo>
                    <a:lnTo>
                      <a:pt x="204" y="113"/>
                    </a:lnTo>
                    <a:lnTo>
                      <a:pt x="198" y="123"/>
                    </a:lnTo>
                    <a:lnTo>
                      <a:pt x="188" y="129"/>
                    </a:lnTo>
                    <a:lnTo>
                      <a:pt x="182" y="131"/>
                    </a:lnTo>
                    <a:lnTo>
                      <a:pt x="176" y="131"/>
                    </a:lnTo>
                    <a:lnTo>
                      <a:pt x="176" y="131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8705851" y="2295525"/>
                <a:ext cx="604838" cy="733425"/>
              </a:xfrm>
              <a:custGeom>
                <a:avLst/>
                <a:gdLst>
                  <a:gd name="T0" fmla="*/ 226 w 381"/>
                  <a:gd name="T1" fmla="*/ 111 h 462"/>
                  <a:gd name="T2" fmla="*/ 252 w 381"/>
                  <a:gd name="T3" fmla="*/ 95 h 462"/>
                  <a:gd name="T4" fmla="*/ 274 w 381"/>
                  <a:gd name="T5" fmla="*/ 79 h 462"/>
                  <a:gd name="T6" fmla="*/ 290 w 381"/>
                  <a:gd name="T7" fmla="*/ 59 h 462"/>
                  <a:gd name="T8" fmla="*/ 300 w 381"/>
                  <a:gd name="T9" fmla="*/ 36 h 462"/>
                  <a:gd name="T10" fmla="*/ 304 w 381"/>
                  <a:gd name="T11" fmla="*/ 10 h 462"/>
                  <a:gd name="T12" fmla="*/ 302 w 381"/>
                  <a:gd name="T13" fmla="*/ 0 h 462"/>
                  <a:gd name="T14" fmla="*/ 254 w 381"/>
                  <a:gd name="T15" fmla="*/ 0 h 462"/>
                  <a:gd name="T16" fmla="*/ 250 w 381"/>
                  <a:gd name="T17" fmla="*/ 4 h 462"/>
                  <a:gd name="T18" fmla="*/ 232 w 381"/>
                  <a:gd name="T19" fmla="*/ 14 h 462"/>
                  <a:gd name="T20" fmla="*/ 191 w 381"/>
                  <a:gd name="T21" fmla="*/ 20 h 462"/>
                  <a:gd name="T22" fmla="*/ 169 w 381"/>
                  <a:gd name="T23" fmla="*/ 18 h 462"/>
                  <a:gd name="T24" fmla="*/ 137 w 381"/>
                  <a:gd name="T25" fmla="*/ 8 h 462"/>
                  <a:gd name="T26" fmla="*/ 127 w 381"/>
                  <a:gd name="T27" fmla="*/ 0 h 462"/>
                  <a:gd name="T28" fmla="*/ 78 w 381"/>
                  <a:gd name="T29" fmla="*/ 0 h 462"/>
                  <a:gd name="T30" fmla="*/ 78 w 381"/>
                  <a:gd name="T31" fmla="*/ 10 h 462"/>
                  <a:gd name="T32" fmla="*/ 78 w 381"/>
                  <a:gd name="T33" fmla="*/ 22 h 462"/>
                  <a:gd name="T34" fmla="*/ 84 w 381"/>
                  <a:gd name="T35" fmla="*/ 48 h 462"/>
                  <a:gd name="T36" fmla="*/ 99 w 381"/>
                  <a:gd name="T37" fmla="*/ 71 h 462"/>
                  <a:gd name="T38" fmla="*/ 117 w 381"/>
                  <a:gd name="T39" fmla="*/ 89 h 462"/>
                  <a:gd name="T40" fmla="*/ 155 w 381"/>
                  <a:gd name="T41" fmla="*/ 111 h 462"/>
                  <a:gd name="T42" fmla="*/ 127 w 381"/>
                  <a:gd name="T43" fmla="*/ 123 h 462"/>
                  <a:gd name="T44" fmla="*/ 101 w 381"/>
                  <a:gd name="T45" fmla="*/ 137 h 462"/>
                  <a:gd name="T46" fmla="*/ 54 w 381"/>
                  <a:gd name="T47" fmla="*/ 175 h 462"/>
                  <a:gd name="T48" fmla="*/ 20 w 381"/>
                  <a:gd name="T49" fmla="*/ 230 h 462"/>
                  <a:gd name="T50" fmla="*/ 2 w 381"/>
                  <a:gd name="T51" fmla="*/ 294 h 462"/>
                  <a:gd name="T52" fmla="*/ 0 w 381"/>
                  <a:gd name="T53" fmla="*/ 331 h 462"/>
                  <a:gd name="T54" fmla="*/ 0 w 381"/>
                  <a:gd name="T55" fmla="*/ 349 h 462"/>
                  <a:gd name="T56" fmla="*/ 4 w 381"/>
                  <a:gd name="T57" fmla="*/ 369 h 462"/>
                  <a:gd name="T58" fmla="*/ 42 w 381"/>
                  <a:gd name="T59" fmla="*/ 407 h 462"/>
                  <a:gd name="T60" fmla="*/ 87 w 381"/>
                  <a:gd name="T61" fmla="*/ 435 h 462"/>
                  <a:gd name="T62" fmla="*/ 137 w 381"/>
                  <a:gd name="T63" fmla="*/ 453 h 462"/>
                  <a:gd name="T64" fmla="*/ 191 w 381"/>
                  <a:gd name="T65" fmla="*/ 462 h 462"/>
                  <a:gd name="T66" fmla="*/ 191 w 381"/>
                  <a:gd name="T67" fmla="*/ 462 h 462"/>
                  <a:gd name="T68" fmla="*/ 217 w 381"/>
                  <a:gd name="T69" fmla="*/ 460 h 462"/>
                  <a:gd name="T70" fmla="*/ 270 w 381"/>
                  <a:gd name="T71" fmla="*/ 445 h 462"/>
                  <a:gd name="T72" fmla="*/ 318 w 381"/>
                  <a:gd name="T73" fmla="*/ 423 h 462"/>
                  <a:gd name="T74" fmla="*/ 361 w 381"/>
                  <a:gd name="T75" fmla="*/ 389 h 462"/>
                  <a:gd name="T76" fmla="*/ 379 w 381"/>
                  <a:gd name="T77" fmla="*/ 369 h 462"/>
                  <a:gd name="T78" fmla="*/ 381 w 381"/>
                  <a:gd name="T79" fmla="*/ 331 h 462"/>
                  <a:gd name="T80" fmla="*/ 381 w 381"/>
                  <a:gd name="T81" fmla="*/ 312 h 462"/>
                  <a:gd name="T82" fmla="*/ 371 w 381"/>
                  <a:gd name="T83" fmla="*/ 260 h 462"/>
                  <a:gd name="T84" fmla="*/ 344 w 381"/>
                  <a:gd name="T85" fmla="*/ 202 h 462"/>
                  <a:gd name="T86" fmla="*/ 304 w 381"/>
                  <a:gd name="T87" fmla="*/ 155 h 462"/>
                  <a:gd name="T88" fmla="*/ 268 w 381"/>
                  <a:gd name="T89" fmla="*/ 129 h 462"/>
                  <a:gd name="T90" fmla="*/ 254 w 381"/>
                  <a:gd name="T91" fmla="*/ 12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1" h="462">
                    <a:moveTo>
                      <a:pt x="254" y="123"/>
                    </a:moveTo>
                    <a:lnTo>
                      <a:pt x="226" y="111"/>
                    </a:lnTo>
                    <a:lnTo>
                      <a:pt x="252" y="95"/>
                    </a:lnTo>
                    <a:lnTo>
                      <a:pt x="252" y="95"/>
                    </a:lnTo>
                    <a:lnTo>
                      <a:pt x="264" y="89"/>
                    </a:lnTo>
                    <a:lnTo>
                      <a:pt x="274" y="79"/>
                    </a:lnTo>
                    <a:lnTo>
                      <a:pt x="282" y="71"/>
                    </a:lnTo>
                    <a:lnTo>
                      <a:pt x="290" y="59"/>
                    </a:lnTo>
                    <a:lnTo>
                      <a:pt x="296" y="48"/>
                    </a:lnTo>
                    <a:lnTo>
                      <a:pt x="300" y="36"/>
                    </a:lnTo>
                    <a:lnTo>
                      <a:pt x="302" y="22"/>
                    </a:lnTo>
                    <a:lnTo>
                      <a:pt x="304" y="1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0" y="4"/>
                    </a:lnTo>
                    <a:lnTo>
                      <a:pt x="246" y="8"/>
                    </a:lnTo>
                    <a:lnTo>
                      <a:pt x="232" y="14"/>
                    </a:lnTo>
                    <a:lnTo>
                      <a:pt x="211" y="18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69" y="18"/>
                    </a:lnTo>
                    <a:lnTo>
                      <a:pt x="151" y="14"/>
                    </a:lnTo>
                    <a:lnTo>
                      <a:pt x="137" y="8"/>
                    </a:lnTo>
                    <a:lnTo>
                      <a:pt x="131" y="4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22"/>
                    </a:lnTo>
                    <a:lnTo>
                      <a:pt x="80" y="36"/>
                    </a:lnTo>
                    <a:lnTo>
                      <a:pt x="84" y="48"/>
                    </a:lnTo>
                    <a:lnTo>
                      <a:pt x="91" y="59"/>
                    </a:lnTo>
                    <a:lnTo>
                      <a:pt x="99" y="71"/>
                    </a:lnTo>
                    <a:lnTo>
                      <a:pt x="107" y="79"/>
                    </a:lnTo>
                    <a:lnTo>
                      <a:pt x="117" y="89"/>
                    </a:lnTo>
                    <a:lnTo>
                      <a:pt x="129" y="95"/>
                    </a:lnTo>
                    <a:lnTo>
                      <a:pt x="155" y="111"/>
                    </a:lnTo>
                    <a:lnTo>
                      <a:pt x="127" y="123"/>
                    </a:lnTo>
                    <a:lnTo>
                      <a:pt x="127" y="123"/>
                    </a:lnTo>
                    <a:lnTo>
                      <a:pt x="113" y="129"/>
                    </a:lnTo>
                    <a:lnTo>
                      <a:pt x="101" y="137"/>
                    </a:lnTo>
                    <a:lnTo>
                      <a:pt x="76" y="155"/>
                    </a:lnTo>
                    <a:lnTo>
                      <a:pt x="54" y="175"/>
                    </a:lnTo>
                    <a:lnTo>
                      <a:pt x="36" y="202"/>
                    </a:lnTo>
                    <a:lnTo>
                      <a:pt x="20" y="230"/>
                    </a:lnTo>
                    <a:lnTo>
                      <a:pt x="10" y="260"/>
                    </a:lnTo>
                    <a:lnTo>
                      <a:pt x="2" y="294"/>
                    </a:lnTo>
                    <a:lnTo>
                      <a:pt x="0" y="312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0" y="349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22" y="389"/>
                    </a:lnTo>
                    <a:lnTo>
                      <a:pt x="42" y="407"/>
                    </a:lnTo>
                    <a:lnTo>
                      <a:pt x="62" y="423"/>
                    </a:lnTo>
                    <a:lnTo>
                      <a:pt x="87" y="435"/>
                    </a:lnTo>
                    <a:lnTo>
                      <a:pt x="111" y="445"/>
                    </a:lnTo>
                    <a:lnTo>
                      <a:pt x="137" y="453"/>
                    </a:lnTo>
                    <a:lnTo>
                      <a:pt x="163" y="460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217" y="460"/>
                    </a:lnTo>
                    <a:lnTo>
                      <a:pt x="246" y="453"/>
                    </a:lnTo>
                    <a:lnTo>
                      <a:pt x="270" y="445"/>
                    </a:lnTo>
                    <a:lnTo>
                      <a:pt x="294" y="435"/>
                    </a:lnTo>
                    <a:lnTo>
                      <a:pt x="318" y="423"/>
                    </a:lnTo>
                    <a:lnTo>
                      <a:pt x="340" y="407"/>
                    </a:lnTo>
                    <a:lnTo>
                      <a:pt x="361" y="389"/>
                    </a:lnTo>
                    <a:lnTo>
                      <a:pt x="379" y="369"/>
                    </a:lnTo>
                    <a:lnTo>
                      <a:pt x="379" y="369"/>
                    </a:lnTo>
                    <a:lnTo>
                      <a:pt x="381" y="349"/>
                    </a:lnTo>
                    <a:lnTo>
                      <a:pt x="381" y="331"/>
                    </a:lnTo>
                    <a:lnTo>
                      <a:pt x="381" y="331"/>
                    </a:lnTo>
                    <a:lnTo>
                      <a:pt x="381" y="312"/>
                    </a:lnTo>
                    <a:lnTo>
                      <a:pt x="379" y="294"/>
                    </a:lnTo>
                    <a:lnTo>
                      <a:pt x="371" y="260"/>
                    </a:lnTo>
                    <a:lnTo>
                      <a:pt x="361" y="230"/>
                    </a:lnTo>
                    <a:lnTo>
                      <a:pt x="344" y="202"/>
                    </a:lnTo>
                    <a:lnTo>
                      <a:pt x="326" y="175"/>
                    </a:lnTo>
                    <a:lnTo>
                      <a:pt x="304" y="155"/>
                    </a:lnTo>
                    <a:lnTo>
                      <a:pt x="280" y="137"/>
                    </a:lnTo>
                    <a:lnTo>
                      <a:pt x="268" y="129"/>
                    </a:lnTo>
                    <a:lnTo>
                      <a:pt x="254" y="123"/>
                    </a:lnTo>
                    <a:lnTo>
                      <a:pt x="254" y="12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8804276" y="2071688"/>
                <a:ext cx="403225" cy="214312"/>
              </a:xfrm>
              <a:custGeom>
                <a:avLst/>
                <a:gdLst>
                  <a:gd name="T0" fmla="*/ 127 w 254"/>
                  <a:gd name="T1" fmla="*/ 0 h 135"/>
                  <a:gd name="T2" fmla="*/ 127 w 254"/>
                  <a:gd name="T3" fmla="*/ 0 h 135"/>
                  <a:gd name="T4" fmla="*/ 103 w 254"/>
                  <a:gd name="T5" fmla="*/ 2 h 135"/>
                  <a:gd name="T6" fmla="*/ 81 w 254"/>
                  <a:gd name="T7" fmla="*/ 10 h 135"/>
                  <a:gd name="T8" fmla="*/ 59 w 254"/>
                  <a:gd name="T9" fmla="*/ 20 h 135"/>
                  <a:gd name="T10" fmla="*/ 41 w 254"/>
                  <a:gd name="T11" fmla="*/ 34 h 135"/>
                  <a:gd name="T12" fmla="*/ 27 w 254"/>
                  <a:gd name="T13" fmla="*/ 50 h 135"/>
                  <a:gd name="T14" fmla="*/ 14 w 254"/>
                  <a:gd name="T15" fmla="*/ 71 h 135"/>
                  <a:gd name="T16" fmla="*/ 4 w 254"/>
                  <a:gd name="T17" fmla="*/ 93 h 135"/>
                  <a:gd name="T18" fmla="*/ 0 w 254"/>
                  <a:gd name="T19" fmla="*/ 115 h 135"/>
                  <a:gd name="T20" fmla="*/ 16 w 254"/>
                  <a:gd name="T21" fmla="*/ 115 h 135"/>
                  <a:gd name="T22" fmla="*/ 63 w 254"/>
                  <a:gd name="T23" fmla="*/ 115 h 135"/>
                  <a:gd name="T24" fmla="*/ 63 w 254"/>
                  <a:gd name="T25" fmla="*/ 115 h 135"/>
                  <a:gd name="T26" fmla="*/ 67 w 254"/>
                  <a:gd name="T27" fmla="*/ 119 h 135"/>
                  <a:gd name="T28" fmla="*/ 71 w 254"/>
                  <a:gd name="T29" fmla="*/ 123 h 135"/>
                  <a:gd name="T30" fmla="*/ 85 w 254"/>
                  <a:gd name="T31" fmla="*/ 129 h 135"/>
                  <a:gd name="T32" fmla="*/ 105 w 254"/>
                  <a:gd name="T33" fmla="*/ 133 h 135"/>
                  <a:gd name="T34" fmla="*/ 127 w 254"/>
                  <a:gd name="T35" fmla="*/ 135 h 135"/>
                  <a:gd name="T36" fmla="*/ 127 w 254"/>
                  <a:gd name="T37" fmla="*/ 135 h 135"/>
                  <a:gd name="T38" fmla="*/ 149 w 254"/>
                  <a:gd name="T39" fmla="*/ 133 h 135"/>
                  <a:gd name="T40" fmla="*/ 170 w 254"/>
                  <a:gd name="T41" fmla="*/ 129 h 135"/>
                  <a:gd name="T42" fmla="*/ 184 w 254"/>
                  <a:gd name="T43" fmla="*/ 123 h 135"/>
                  <a:gd name="T44" fmla="*/ 188 w 254"/>
                  <a:gd name="T45" fmla="*/ 119 h 135"/>
                  <a:gd name="T46" fmla="*/ 192 w 254"/>
                  <a:gd name="T47" fmla="*/ 115 h 135"/>
                  <a:gd name="T48" fmla="*/ 242 w 254"/>
                  <a:gd name="T49" fmla="*/ 115 h 135"/>
                  <a:gd name="T50" fmla="*/ 254 w 254"/>
                  <a:gd name="T51" fmla="*/ 115 h 135"/>
                  <a:gd name="T52" fmla="*/ 254 w 254"/>
                  <a:gd name="T53" fmla="*/ 115 h 135"/>
                  <a:gd name="T54" fmla="*/ 250 w 254"/>
                  <a:gd name="T55" fmla="*/ 93 h 135"/>
                  <a:gd name="T56" fmla="*/ 240 w 254"/>
                  <a:gd name="T57" fmla="*/ 71 h 135"/>
                  <a:gd name="T58" fmla="*/ 228 w 254"/>
                  <a:gd name="T59" fmla="*/ 50 h 135"/>
                  <a:gd name="T60" fmla="*/ 214 w 254"/>
                  <a:gd name="T61" fmla="*/ 34 h 135"/>
                  <a:gd name="T62" fmla="*/ 196 w 254"/>
                  <a:gd name="T63" fmla="*/ 20 h 135"/>
                  <a:gd name="T64" fmla="*/ 174 w 254"/>
                  <a:gd name="T65" fmla="*/ 10 h 135"/>
                  <a:gd name="T66" fmla="*/ 151 w 254"/>
                  <a:gd name="T67" fmla="*/ 2 h 135"/>
                  <a:gd name="T68" fmla="*/ 127 w 254"/>
                  <a:gd name="T69" fmla="*/ 0 h 135"/>
                  <a:gd name="T70" fmla="*/ 127 w 254"/>
                  <a:gd name="T71" fmla="*/ 0 h 135"/>
                  <a:gd name="T72" fmla="*/ 127 w 254"/>
                  <a:gd name="T73" fmla="*/ 95 h 135"/>
                  <a:gd name="T74" fmla="*/ 127 w 254"/>
                  <a:gd name="T75" fmla="*/ 95 h 135"/>
                  <a:gd name="T76" fmla="*/ 119 w 254"/>
                  <a:gd name="T77" fmla="*/ 93 h 135"/>
                  <a:gd name="T78" fmla="*/ 111 w 254"/>
                  <a:gd name="T79" fmla="*/ 89 h 135"/>
                  <a:gd name="T80" fmla="*/ 107 w 254"/>
                  <a:gd name="T81" fmla="*/ 81 h 135"/>
                  <a:gd name="T82" fmla="*/ 105 w 254"/>
                  <a:gd name="T83" fmla="*/ 73 h 135"/>
                  <a:gd name="T84" fmla="*/ 105 w 254"/>
                  <a:gd name="T85" fmla="*/ 73 h 135"/>
                  <a:gd name="T86" fmla="*/ 107 w 254"/>
                  <a:gd name="T87" fmla="*/ 65 h 135"/>
                  <a:gd name="T88" fmla="*/ 111 w 254"/>
                  <a:gd name="T89" fmla="*/ 56 h 135"/>
                  <a:gd name="T90" fmla="*/ 119 w 254"/>
                  <a:gd name="T91" fmla="*/ 52 h 135"/>
                  <a:gd name="T92" fmla="*/ 127 w 254"/>
                  <a:gd name="T93" fmla="*/ 50 h 135"/>
                  <a:gd name="T94" fmla="*/ 127 w 254"/>
                  <a:gd name="T95" fmla="*/ 50 h 135"/>
                  <a:gd name="T96" fmla="*/ 135 w 254"/>
                  <a:gd name="T97" fmla="*/ 52 h 135"/>
                  <a:gd name="T98" fmla="*/ 143 w 254"/>
                  <a:gd name="T99" fmla="*/ 56 h 135"/>
                  <a:gd name="T100" fmla="*/ 147 w 254"/>
                  <a:gd name="T101" fmla="*/ 65 h 135"/>
                  <a:gd name="T102" fmla="*/ 149 w 254"/>
                  <a:gd name="T103" fmla="*/ 73 h 135"/>
                  <a:gd name="T104" fmla="*/ 149 w 254"/>
                  <a:gd name="T105" fmla="*/ 73 h 135"/>
                  <a:gd name="T106" fmla="*/ 147 w 254"/>
                  <a:gd name="T107" fmla="*/ 81 h 135"/>
                  <a:gd name="T108" fmla="*/ 143 w 254"/>
                  <a:gd name="T109" fmla="*/ 89 h 135"/>
                  <a:gd name="T110" fmla="*/ 135 w 254"/>
                  <a:gd name="T111" fmla="*/ 93 h 135"/>
                  <a:gd name="T112" fmla="*/ 127 w 254"/>
                  <a:gd name="T113" fmla="*/ 95 h 135"/>
                  <a:gd name="T114" fmla="*/ 127 w 254"/>
                  <a:gd name="T115" fmla="*/ 9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4" h="135">
                    <a:moveTo>
                      <a:pt x="127" y="0"/>
                    </a:moveTo>
                    <a:lnTo>
                      <a:pt x="127" y="0"/>
                    </a:lnTo>
                    <a:lnTo>
                      <a:pt x="103" y="2"/>
                    </a:lnTo>
                    <a:lnTo>
                      <a:pt x="81" y="10"/>
                    </a:lnTo>
                    <a:lnTo>
                      <a:pt x="59" y="20"/>
                    </a:lnTo>
                    <a:lnTo>
                      <a:pt x="41" y="34"/>
                    </a:lnTo>
                    <a:lnTo>
                      <a:pt x="27" y="50"/>
                    </a:lnTo>
                    <a:lnTo>
                      <a:pt x="14" y="71"/>
                    </a:lnTo>
                    <a:lnTo>
                      <a:pt x="4" y="93"/>
                    </a:lnTo>
                    <a:lnTo>
                      <a:pt x="0" y="115"/>
                    </a:lnTo>
                    <a:lnTo>
                      <a:pt x="16" y="115"/>
                    </a:lnTo>
                    <a:lnTo>
                      <a:pt x="63" y="115"/>
                    </a:lnTo>
                    <a:lnTo>
                      <a:pt x="63" y="115"/>
                    </a:lnTo>
                    <a:lnTo>
                      <a:pt x="67" y="119"/>
                    </a:lnTo>
                    <a:lnTo>
                      <a:pt x="71" y="123"/>
                    </a:lnTo>
                    <a:lnTo>
                      <a:pt x="85" y="129"/>
                    </a:lnTo>
                    <a:lnTo>
                      <a:pt x="105" y="133"/>
                    </a:lnTo>
                    <a:lnTo>
                      <a:pt x="127" y="135"/>
                    </a:lnTo>
                    <a:lnTo>
                      <a:pt x="127" y="135"/>
                    </a:lnTo>
                    <a:lnTo>
                      <a:pt x="149" y="133"/>
                    </a:lnTo>
                    <a:lnTo>
                      <a:pt x="170" y="129"/>
                    </a:lnTo>
                    <a:lnTo>
                      <a:pt x="184" y="123"/>
                    </a:lnTo>
                    <a:lnTo>
                      <a:pt x="188" y="119"/>
                    </a:lnTo>
                    <a:lnTo>
                      <a:pt x="192" y="115"/>
                    </a:lnTo>
                    <a:lnTo>
                      <a:pt x="242" y="115"/>
                    </a:lnTo>
                    <a:lnTo>
                      <a:pt x="254" y="115"/>
                    </a:lnTo>
                    <a:lnTo>
                      <a:pt x="254" y="115"/>
                    </a:lnTo>
                    <a:lnTo>
                      <a:pt x="250" y="93"/>
                    </a:lnTo>
                    <a:lnTo>
                      <a:pt x="240" y="71"/>
                    </a:lnTo>
                    <a:lnTo>
                      <a:pt x="228" y="50"/>
                    </a:lnTo>
                    <a:lnTo>
                      <a:pt x="214" y="34"/>
                    </a:lnTo>
                    <a:lnTo>
                      <a:pt x="196" y="20"/>
                    </a:lnTo>
                    <a:lnTo>
                      <a:pt x="174" y="10"/>
                    </a:lnTo>
                    <a:lnTo>
                      <a:pt x="151" y="2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127" y="95"/>
                    </a:moveTo>
                    <a:lnTo>
                      <a:pt x="127" y="95"/>
                    </a:lnTo>
                    <a:lnTo>
                      <a:pt x="119" y="93"/>
                    </a:lnTo>
                    <a:lnTo>
                      <a:pt x="111" y="89"/>
                    </a:lnTo>
                    <a:lnTo>
                      <a:pt x="107" y="8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65"/>
                    </a:lnTo>
                    <a:lnTo>
                      <a:pt x="111" y="56"/>
                    </a:lnTo>
                    <a:lnTo>
                      <a:pt x="119" y="52"/>
                    </a:lnTo>
                    <a:lnTo>
                      <a:pt x="127" y="50"/>
                    </a:lnTo>
                    <a:lnTo>
                      <a:pt x="127" y="50"/>
                    </a:lnTo>
                    <a:lnTo>
                      <a:pt x="135" y="52"/>
                    </a:lnTo>
                    <a:lnTo>
                      <a:pt x="143" y="56"/>
                    </a:lnTo>
                    <a:lnTo>
                      <a:pt x="147" y="6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7" y="81"/>
                    </a:lnTo>
                    <a:lnTo>
                      <a:pt x="143" y="89"/>
                    </a:lnTo>
                    <a:lnTo>
                      <a:pt x="135" y="93"/>
                    </a:lnTo>
                    <a:lnTo>
                      <a:pt x="127" y="95"/>
                    </a:lnTo>
                    <a:lnTo>
                      <a:pt x="127" y="9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11987" y="4124"/>
              <a:ext cx="1359" cy="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例：微信渠道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天最多推送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1920" y="2030"/>
              <a:ext cx="1359" cy="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例：客服渠道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天最多推送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1986" y="3086"/>
              <a:ext cx="1360" cy="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例：短信渠道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天最多推送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 bwMode="auto">
            <a:xfrm>
              <a:off x="10929" y="6888"/>
              <a:ext cx="1652" cy="4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lvl="0" algn="ctr"/>
              <a:r>
                <a:rPr lang="zh-CN" altLang="en-US" sz="750" dirty="0">
                  <a:sym typeface="Microsoft YaHei" panose="020B0503020204020204" pitchFamily="34" charset="-122"/>
                </a:rPr>
                <a:t>热点互联网渠道</a:t>
              </a:r>
              <a:endParaRPr lang="zh-CN" altLang="en-US" sz="750" dirty="0">
                <a:sym typeface="Microsoft YaHei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2235" y="7192"/>
              <a:ext cx="1384" cy="4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/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Microsoft YaHei" panose="020B0503020204020204" pitchFamily="34" charset="-122"/>
                </a:rPr>
                <a:t>例：通过imei号碰撞的方式，实现精准数据投放到抖音、快手等app进行</a:t>
              </a:r>
              <a:endPara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11324" y="7231"/>
              <a:ext cx="683" cy="607"/>
              <a:chOff x="9556" y="5014"/>
              <a:chExt cx="1680" cy="1680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9556" y="5014"/>
                <a:ext cx="1680" cy="1680"/>
              </a:xfrm>
              <a:prstGeom prst="roundRect">
                <a:avLst/>
              </a:prstGeom>
              <a:solidFill>
                <a:srgbClr val="2DA0FF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 dirty="0">
                  <a:solidFill>
                    <a:srgbClr val="405F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88" name="KSO_Shape"/>
              <p:cNvSpPr/>
              <p:nvPr/>
            </p:nvSpPr>
            <p:spPr bwMode="auto">
              <a:xfrm>
                <a:off x="9869" y="5443"/>
                <a:ext cx="1055" cy="890"/>
              </a:xfrm>
              <a:custGeom>
                <a:avLst/>
                <a:gdLst>
                  <a:gd name="T0" fmla="*/ 332222 w 2301876"/>
                  <a:gd name="T1" fmla="*/ 1410232 h 1941513"/>
                  <a:gd name="T2" fmla="*/ 321717 w 2301876"/>
                  <a:gd name="T3" fmla="*/ 1470415 h 1941513"/>
                  <a:gd name="T4" fmla="*/ 382384 w 2301876"/>
                  <a:gd name="T5" fmla="*/ 1525343 h 1941513"/>
                  <a:gd name="T6" fmla="*/ 696485 w 2301876"/>
                  <a:gd name="T7" fmla="*/ 1509573 h 1941513"/>
                  <a:gd name="T8" fmla="*/ 723010 w 2301876"/>
                  <a:gd name="T9" fmla="*/ 1444398 h 1941513"/>
                  <a:gd name="T10" fmla="*/ 671273 w 2301876"/>
                  <a:gd name="T11" fmla="*/ 1380797 h 1941513"/>
                  <a:gd name="T12" fmla="*/ 1348867 w 2301876"/>
                  <a:gd name="T13" fmla="*/ 1247408 h 1941513"/>
                  <a:gd name="T14" fmla="*/ 1327043 w 2301876"/>
                  <a:gd name="T15" fmla="*/ 1320445 h 1941513"/>
                  <a:gd name="T16" fmla="*/ 1593934 w 2301876"/>
                  <a:gd name="T17" fmla="*/ 1356438 h 1941513"/>
                  <a:gd name="T18" fmla="*/ 1647838 w 2301876"/>
                  <a:gd name="T19" fmla="*/ 1303105 h 1941513"/>
                  <a:gd name="T20" fmla="*/ 1606030 w 2301876"/>
                  <a:gd name="T21" fmla="*/ 1239789 h 1941513"/>
                  <a:gd name="T22" fmla="*/ 1529191 w 2301876"/>
                  <a:gd name="T23" fmla="*/ 516517 h 1941513"/>
                  <a:gd name="T24" fmla="*/ 1584982 w 2301876"/>
                  <a:gd name="T25" fmla="*/ 576970 h 1941513"/>
                  <a:gd name="T26" fmla="*/ 1601035 w 2301876"/>
                  <a:gd name="T27" fmla="*/ 667649 h 1941513"/>
                  <a:gd name="T28" fmla="*/ 1640510 w 2301876"/>
                  <a:gd name="T29" fmla="*/ 716799 h 1941513"/>
                  <a:gd name="T30" fmla="*/ 1583140 w 2301876"/>
                  <a:gd name="T31" fmla="*/ 840071 h 1941513"/>
                  <a:gd name="T32" fmla="*/ 1691827 w 2301876"/>
                  <a:gd name="T33" fmla="*/ 916820 h 1941513"/>
                  <a:gd name="T34" fmla="*/ 1229710 w 2301876"/>
                  <a:gd name="T35" fmla="*/ 1106063 h 1941513"/>
                  <a:gd name="T36" fmla="*/ 1284448 w 2301876"/>
                  <a:gd name="T37" fmla="*/ 909460 h 1941513"/>
                  <a:gd name="T38" fmla="*/ 1396556 w 2301876"/>
                  <a:gd name="T39" fmla="*/ 836654 h 1941513"/>
                  <a:gd name="T40" fmla="*/ 1335239 w 2301876"/>
                  <a:gd name="T41" fmla="*/ 712857 h 1941513"/>
                  <a:gd name="T42" fmla="*/ 1370240 w 2301876"/>
                  <a:gd name="T43" fmla="*/ 660815 h 1941513"/>
                  <a:gd name="T44" fmla="*/ 1388398 w 2301876"/>
                  <a:gd name="T45" fmla="*/ 571451 h 1941513"/>
                  <a:gd name="T46" fmla="*/ 1446031 w 2301876"/>
                  <a:gd name="T47" fmla="*/ 514152 h 1941513"/>
                  <a:gd name="T48" fmla="*/ 570227 w 2301876"/>
                  <a:gd name="T49" fmla="*/ 477627 h 1941513"/>
                  <a:gd name="T50" fmla="*/ 641756 w 2301876"/>
                  <a:gd name="T51" fmla="*/ 549062 h 1941513"/>
                  <a:gd name="T52" fmla="*/ 661216 w 2301876"/>
                  <a:gd name="T53" fmla="*/ 657005 h 1941513"/>
                  <a:gd name="T54" fmla="*/ 633078 w 2301876"/>
                  <a:gd name="T55" fmla="*/ 739471 h 1941513"/>
                  <a:gd name="T56" fmla="*/ 574697 w 2301876"/>
                  <a:gd name="T57" fmla="*/ 792786 h 1941513"/>
                  <a:gd name="T58" fmla="*/ 708552 w 2301876"/>
                  <a:gd name="T59" fmla="*/ 915697 h 1941513"/>
                  <a:gd name="T60" fmla="*/ 815320 w 2301876"/>
                  <a:gd name="T61" fmla="*/ 1036508 h 1941513"/>
                  <a:gd name="T62" fmla="*/ 222836 w 2301876"/>
                  <a:gd name="T63" fmla="*/ 1047276 h 1941513"/>
                  <a:gd name="T64" fmla="*/ 324870 w 2301876"/>
                  <a:gd name="T65" fmla="*/ 922526 h 1941513"/>
                  <a:gd name="T66" fmla="*/ 473189 w 2301876"/>
                  <a:gd name="T67" fmla="*/ 794886 h 1941513"/>
                  <a:gd name="T68" fmla="*/ 413493 w 2301876"/>
                  <a:gd name="T69" fmla="*/ 744461 h 1941513"/>
                  <a:gd name="T70" fmla="*/ 382462 w 2301876"/>
                  <a:gd name="T71" fmla="*/ 663570 h 1941513"/>
                  <a:gd name="T72" fmla="*/ 397978 w 2301876"/>
                  <a:gd name="T73" fmla="*/ 556154 h 1941513"/>
                  <a:gd name="T74" fmla="*/ 466878 w 2301876"/>
                  <a:gd name="T75" fmla="*/ 480778 h 1941513"/>
                  <a:gd name="T76" fmla="*/ 140242 w 2301876"/>
                  <a:gd name="T77" fmla="*/ 134558 h 1941513"/>
                  <a:gd name="T78" fmla="*/ 133677 w 2301876"/>
                  <a:gd name="T79" fmla="*/ 1210760 h 1941513"/>
                  <a:gd name="T80" fmla="*/ 198545 w 2301876"/>
                  <a:gd name="T81" fmla="*/ 1290654 h 1941513"/>
                  <a:gd name="T82" fmla="*/ 905010 w 2301876"/>
                  <a:gd name="T83" fmla="*/ 1223901 h 1941513"/>
                  <a:gd name="T84" fmla="*/ 906061 w 2301876"/>
                  <a:gd name="T85" fmla="*/ 137186 h 1941513"/>
                  <a:gd name="T86" fmla="*/ 1795088 w 2301876"/>
                  <a:gd name="T87" fmla="*/ 130835 h 1941513"/>
                  <a:gd name="T88" fmla="*/ 1869239 w 2301876"/>
                  <a:gd name="T89" fmla="*/ 166040 h 1941513"/>
                  <a:gd name="T90" fmla="*/ 1904211 w 2301876"/>
                  <a:gd name="T91" fmla="*/ 240391 h 1941513"/>
                  <a:gd name="T92" fmla="*/ 1879757 w 2301876"/>
                  <a:gd name="T93" fmla="*/ 1330166 h 1941513"/>
                  <a:gd name="T94" fmla="*/ 1769057 w 2301876"/>
                  <a:gd name="T95" fmla="*/ 1410033 h 1941513"/>
                  <a:gd name="T96" fmla="*/ 1237904 w 2301876"/>
                  <a:gd name="T97" fmla="*/ 1415550 h 1941513"/>
                  <a:gd name="T98" fmla="*/ 1189785 w 2301876"/>
                  <a:gd name="T99" fmla="*/ 1139429 h 1941513"/>
                  <a:gd name="T100" fmla="*/ 1756435 w 2301876"/>
                  <a:gd name="T101" fmla="*/ 1159921 h 1941513"/>
                  <a:gd name="T102" fmla="*/ 1799821 w 2301876"/>
                  <a:gd name="T103" fmla="*/ 1088198 h 1941513"/>
                  <a:gd name="T104" fmla="*/ 898445 w 2301876"/>
                  <a:gd name="T105" fmla="*/ 262 h 1941513"/>
                  <a:gd name="T106" fmla="*/ 992990 w 2301876"/>
                  <a:gd name="T107" fmla="*/ 39421 h 1941513"/>
                  <a:gd name="T108" fmla="*/ 1041313 w 2301876"/>
                  <a:gd name="T109" fmla="*/ 129302 h 1941513"/>
                  <a:gd name="T110" fmla="*/ 1017414 w 2301876"/>
                  <a:gd name="T111" fmla="*/ 1483030 h 1941513"/>
                  <a:gd name="T112" fmla="*/ 887939 w 2301876"/>
                  <a:gd name="T113" fmla="*/ 1588417 h 1941513"/>
                  <a:gd name="T114" fmla="*/ 200909 w 2301876"/>
                  <a:gd name="T115" fmla="*/ 1599454 h 1941513"/>
                  <a:gd name="T116" fmla="*/ 45959 w 2301876"/>
                  <a:gd name="T117" fmla="*/ 1513779 h 1941513"/>
                  <a:gd name="T118" fmla="*/ 0 w 2301876"/>
                  <a:gd name="T119" fmla="*/ 152429 h 1941513"/>
                  <a:gd name="T120" fmla="*/ 34667 w 2301876"/>
                  <a:gd name="T121" fmla="*/ 55452 h 1941513"/>
                  <a:gd name="T122" fmla="*/ 121596 w 2301876"/>
                  <a:gd name="T123" fmla="*/ 2891 h 194151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01876" h="1941513">
                    <a:moveTo>
                      <a:pt x="475693" y="1664563"/>
                    </a:moveTo>
                    <a:lnTo>
                      <a:pt x="471250" y="1664880"/>
                    </a:lnTo>
                    <a:lnTo>
                      <a:pt x="466490" y="1665198"/>
                    </a:lnTo>
                    <a:lnTo>
                      <a:pt x="462047" y="1665515"/>
                    </a:lnTo>
                    <a:lnTo>
                      <a:pt x="457605" y="1666468"/>
                    </a:lnTo>
                    <a:lnTo>
                      <a:pt x="453162" y="1667421"/>
                    </a:lnTo>
                    <a:lnTo>
                      <a:pt x="449354" y="1668691"/>
                    </a:lnTo>
                    <a:lnTo>
                      <a:pt x="440786" y="1671550"/>
                    </a:lnTo>
                    <a:lnTo>
                      <a:pt x="433170" y="1675679"/>
                    </a:lnTo>
                    <a:lnTo>
                      <a:pt x="425553" y="1680125"/>
                    </a:lnTo>
                    <a:lnTo>
                      <a:pt x="418572" y="1685207"/>
                    </a:lnTo>
                    <a:lnTo>
                      <a:pt x="412542" y="1691241"/>
                    </a:lnTo>
                    <a:lnTo>
                      <a:pt x="406513" y="1697276"/>
                    </a:lnTo>
                    <a:lnTo>
                      <a:pt x="401435" y="1704263"/>
                    </a:lnTo>
                    <a:lnTo>
                      <a:pt x="396993" y="1711886"/>
                    </a:lnTo>
                    <a:lnTo>
                      <a:pt x="392867" y="1719508"/>
                    </a:lnTo>
                    <a:lnTo>
                      <a:pt x="390011" y="1728083"/>
                    </a:lnTo>
                    <a:lnTo>
                      <a:pt x="388742" y="1732212"/>
                    </a:lnTo>
                    <a:lnTo>
                      <a:pt x="387790" y="1736341"/>
                    </a:lnTo>
                    <a:lnTo>
                      <a:pt x="386838" y="1740787"/>
                    </a:lnTo>
                    <a:lnTo>
                      <a:pt x="386203" y="1745552"/>
                    </a:lnTo>
                    <a:lnTo>
                      <a:pt x="385886" y="1749998"/>
                    </a:lnTo>
                    <a:lnTo>
                      <a:pt x="385886" y="1754444"/>
                    </a:lnTo>
                    <a:lnTo>
                      <a:pt x="385886" y="1759209"/>
                    </a:lnTo>
                    <a:lnTo>
                      <a:pt x="386203" y="1763655"/>
                    </a:lnTo>
                    <a:lnTo>
                      <a:pt x="386838" y="1768419"/>
                    </a:lnTo>
                    <a:lnTo>
                      <a:pt x="387790" y="1772865"/>
                    </a:lnTo>
                    <a:lnTo>
                      <a:pt x="388742" y="1776994"/>
                    </a:lnTo>
                    <a:lnTo>
                      <a:pt x="390011" y="1781441"/>
                    </a:lnTo>
                    <a:lnTo>
                      <a:pt x="392867" y="1789698"/>
                    </a:lnTo>
                    <a:lnTo>
                      <a:pt x="396993" y="1797639"/>
                    </a:lnTo>
                    <a:lnTo>
                      <a:pt x="401435" y="1804943"/>
                    </a:lnTo>
                    <a:lnTo>
                      <a:pt x="406513" y="1812248"/>
                    </a:lnTo>
                    <a:lnTo>
                      <a:pt x="412542" y="1818283"/>
                    </a:lnTo>
                    <a:lnTo>
                      <a:pt x="418572" y="1824317"/>
                    </a:lnTo>
                    <a:lnTo>
                      <a:pt x="425553" y="1829399"/>
                    </a:lnTo>
                    <a:lnTo>
                      <a:pt x="433170" y="1833845"/>
                    </a:lnTo>
                    <a:lnTo>
                      <a:pt x="440786" y="1837657"/>
                    </a:lnTo>
                    <a:lnTo>
                      <a:pt x="449354" y="1840515"/>
                    </a:lnTo>
                    <a:lnTo>
                      <a:pt x="453162" y="1842103"/>
                    </a:lnTo>
                    <a:lnTo>
                      <a:pt x="457605" y="1842738"/>
                    </a:lnTo>
                    <a:lnTo>
                      <a:pt x="462047" y="1843374"/>
                    </a:lnTo>
                    <a:lnTo>
                      <a:pt x="466490" y="1844326"/>
                    </a:lnTo>
                    <a:lnTo>
                      <a:pt x="471250" y="1844644"/>
                    </a:lnTo>
                    <a:lnTo>
                      <a:pt x="475693" y="1844644"/>
                    </a:lnTo>
                    <a:lnTo>
                      <a:pt x="784465" y="1844644"/>
                    </a:lnTo>
                    <a:lnTo>
                      <a:pt x="788908" y="1844644"/>
                    </a:lnTo>
                    <a:lnTo>
                      <a:pt x="793668" y="1844326"/>
                    </a:lnTo>
                    <a:lnTo>
                      <a:pt x="798111" y="1843374"/>
                    </a:lnTo>
                    <a:lnTo>
                      <a:pt x="802553" y="1842738"/>
                    </a:lnTo>
                    <a:lnTo>
                      <a:pt x="806996" y="1842103"/>
                    </a:lnTo>
                    <a:lnTo>
                      <a:pt x="811122" y="1840515"/>
                    </a:lnTo>
                    <a:lnTo>
                      <a:pt x="819690" y="1837657"/>
                    </a:lnTo>
                    <a:lnTo>
                      <a:pt x="827306" y="1833845"/>
                    </a:lnTo>
                    <a:lnTo>
                      <a:pt x="834605" y="1829399"/>
                    </a:lnTo>
                    <a:lnTo>
                      <a:pt x="841586" y="1824317"/>
                    </a:lnTo>
                    <a:lnTo>
                      <a:pt x="847933" y="1818283"/>
                    </a:lnTo>
                    <a:lnTo>
                      <a:pt x="853963" y="1812248"/>
                    </a:lnTo>
                    <a:lnTo>
                      <a:pt x="859040" y="1804943"/>
                    </a:lnTo>
                    <a:lnTo>
                      <a:pt x="863483" y="1797639"/>
                    </a:lnTo>
                    <a:lnTo>
                      <a:pt x="867608" y="1789698"/>
                    </a:lnTo>
                    <a:lnTo>
                      <a:pt x="870464" y="1781441"/>
                    </a:lnTo>
                    <a:lnTo>
                      <a:pt x="871734" y="1776994"/>
                    </a:lnTo>
                    <a:lnTo>
                      <a:pt x="872686" y="1772865"/>
                    </a:lnTo>
                    <a:lnTo>
                      <a:pt x="873320" y="1768419"/>
                    </a:lnTo>
                    <a:lnTo>
                      <a:pt x="873638" y="1763655"/>
                    </a:lnTo>
                    <a:lnTo>
                      <a:pt x="874272" y="1759209"/>
                    </a:lnTo>
                    <a:lnTo>
                      <a:pt x="874590" y="1754444"/>
                    </a:lnTo>
                    <a:lnTo>
                      <a:pt x="874272" y="1749998"/>
                    </a:lnTo>
                    <a:lnTo>
                      <a:pt x="873638" y="1745552"/>
                    </a:lnTo>
                    <a:lnTo>
                      <a:pt x="873320" y="1740787"/>
                    </a:lnTo>
                    <a:lnTo>
                      <a:pt x="872686" y="1736341"/>
                    </a:lnTo>
                    <a:lnTo>
                      <a:pt x="871734" y="1732212"/>
                    </a:lnTo>
                    <a:lnTo>
                      <a:pt x="870464" y="1728083"/>
                    </a:lnTo>
                    <a:lnTo>
                      <a:pt x="867608" y="1719508"/>
                    </a:lnTo>
                    <a:lnTo>
                      <a:pt x="863483" y="1711886"/>
                    </a:lnTo>
                    <a:lnTo>
                      <a:pt x="859040" y="1704263"/>
                    </a:lnTo>
                    <a:lnTo>
                      <a:pt x="853963" y="1697276"/>
                    </a:lnTo>
                    <a:lnTo>
                      <a:pt x="847933" y="1691241"/>
                    </a:lnTo>
                    <a:lnTo>
                      <a:pt x="841586" y="1685207"/>
                    </a:lnTo>
                    <a:lnTo>
                      <a:pt x="834605" y="1680125"/>
                    </a:lnTo>
                    <a:lnTo>
                      <a:pt x="827306" y="1675679"/>
                    </a:lnTo>
                    <a:lnTo>
                      <a:pt x="819690" y="1671550"/>
                    </a:lnTo>
                    <a:lnTo>
                      <a:pt x="811122" y="1668691"/>
                    </a:lnTo>
                    <a:lnTo>
                      <a:pt x="806996" y="1667421"/>
                    </a:lnTo>
                    <a:lnTo>
                      <a:pt x="802553" y="1666468"/>
                    </a:lnTo>
                    <a:lnTo>
                      <a:pt x="798111" y="1665515"/>
                    </a:lnTo>
                    <a:lnTo>
                      <a:pt x="793668" y="1665198"/>
                    </a:lnTo>
                    <a:lnTo>
                      <a:pt x="788908" y="1664880"/>
                    </a:lnTo>
                    <a:lnTo>
                      <a:pt x="784465" y="1664563"/>
                    </a:lnTo>
                    <a:lnTo>
                      <a:pt x="475693" y="1664563"/>
                    </a:lnTo>
                    <a:close/>
                    <a:moveTo>
                      <a:pt x="1670551" y="1495108"/>
                    </a:moveTo>
                    <a:lnTo>
                      <a:pt x="1662926" y="1495425"/>
                    </a:lnTo>
                    <a:lnTo>
                      <a:pt x="1655936" y="1496695"/>
                    </a:lnTo>
                    <a:lnTo>
                      <a:pt x="1648946" y="1498283"/>
                    </a:lnTo>
                    <a:lnTo>
                      <a:pt x="1642274" y="1500823"/>
                    </a:lnTo>
                    <a:lnTo>
                      <a:pt x="1636237" y="1503998"/>
                    </a:lnTo>
                    <a:lnTo>
                      <a:pt x="1629882" y="1507490"/>
                    </a:lnTo>
                    <a:lnTo>
                      <a:pt x="1624481" y="1511618"/>
                    </a:lnTo>
                    <a:lnTo>
                      <a:pt x="1619080" y="1516380"/>
                    </a:lnTo>
                    <a:lnTo>
                      <a:pt x="1614631" y="1521778"/>
                    </a:lnTo>
                    <a:lnTo>
                      <a:pt x="1610183" y="1527175"/>
                    </a:lnTo>
                    <a:lnTo>
                      <a:pt x="1606688" y="1533208"/>
                    </a:lnTo>
                    <a:lnTo>
                      <a:pt x="1603511" y="1539240"/>
                    </a:lnTo>
                    <a:lnTo>
                      <a:pt x="1601605" y="1545908"/>
                    </a:lnTo>
                    <a:lnTo>
                      <a:pt x="1599698" y="1552893"/>
                    </a:lnTo>
                    <a:lnTo>
                      <a:pt x="1598427" y="1559878"/>
                    </a:lnTo>
                    <a:lnTo>
                      <a:pt x="1598110" y="1567498"/>
                    </a:lnTo>
                    <a:lnTo>
                      <a:pt x="1598427" y="1574800"/>
                    </a:lnTo>
                    <a:lnTo>
                      <a:pt x="1599698" y="1582103"/>
                    </a:lnTo>
                    <a:lnTo>
                      <a:pt x="1601605" y="1589088"/>
                    </a:lnTo>
                    <a:lnTo>
                      <a:pt x="1603511" y="1595755"/>
                    </a:lnTo>
                    <a:lnTo>
                      <a:pt x="1606688" y="1602105"/>
                    </a:lnTo>
                    <a:lnTo>
                      <a:pt x="1610183" y="1607820"/>
                    </a:lnTo>
                    <a:lnTo>
                      <a:pt x="1614631" y="1613535"/>
                    </a:lnTo>
                    <a:lnTo>
                      <a:pt x="1619080" y="1618615"/>
                    </a:lnTo>
                    <a:lnTo>
                      <a:pt x="1624481" y="1623378"/>
                    </a:lnTo>
                    <a:lnTo>
                      <a:pt x="1629882" y="1627505"/>
                    </a:lnTo>
                    <a:lnTo>
                      <a:pt x="1636237" y="1630998"/>
                    </a:lnTo>
                    <a:lnTo>
                      <a:pt x="1642274" y="1634173"/>
                    </a:lnTo>
                    <a:lnTo>
                      <a:pt x="1648946" y="1636713"/>
                    </a:lnTo>
                    <a:lnTo>
                      <a:pt x="1655936" y="1638300"/>
                    </a:lnTo>
                    <a:lnTo>
                      <a:pt x="1662926" y="1639253"/>
                    </a:lnTo>
                    <a:lnTo>
                      <a:pt x="1670551" y="1639570"/>
                    </a:lnTo>
                    <a:lnTo>
                      <a:pt x="1918697" y="1639570"/>
                    </a:lnTo>
                    <a:lnTo>
                      <a:pt x="1926004" y="1639253"/>
                    </a:lnTo>
                    <a:lnTo>
                      <a:pt x="1933630" y="1638300"/>
                    </a:lnTo>
                    <a:lnTo>
                      <a:pt x="1940620" y="1636713"/>
                    </a:lnTo>
                    <a:lnTo>
                      <a:pt x="1947292" y="1634173"/>
                    </a:lnTo>
                    <a:lnTo>
                      <a:pt x="1953329" y="1630998"/>
                    </a:lnTo>
                    <a:lnTo>
                      <a:pt x="1959366" y="1627505"/>
                    </a:lnTo>
                    <a:lnTo>
                      <a:pt x="1964767" y="1623378"/>
                    </a:lnTo>
                    <a:lnTo>
                      <a:pt x="1970168" y="1618615"/>
                    </a:lnTo>
                    <a:lnTo>
                      <a:pt x="1974934" y="1613535"/>
                    </a:lnTo>
                    <a:lnTo>
                      <a:pt x="1979065" y="1607820"/>
                    </a:lnTo>
                    <a:lnTo>
                      <a:pt x="1982560" y="1602105"/>
                    </a:lnTo>
                    <a:lnTo>
                      <a:pt x="1985419" y="1595755"/>
                    </a:lnTo>
                    <a:lnTo>
                      <a:pt x="1988279" y="1589088"/>
                    </a:lnTo>
                    <a:lnTo>
                      <a:pt x="1989868" y="1582103"/>
                    </a:lnTo>
                    <a:lnTo>
                      <a:pt x="1991138" y="1574800"/>
                    </a:lnTo>
                    <a:lnTo>
                      <a:pt x="1991456" y="1567498"/>
                    </a:lnTo>
                    <a:lnTo>
                      <a:pt x="1991138" y="1559878"/>
                    </a:lnTo>
                    <a:lnTo>
                      <a:pt x="1989868" y="1552893"/>
                    </a:lnTo>
                    <a:lnTo>
                      <a:pt x="1988279" y="1545908"/>
                    </a:lnTo>
                    <a:lnTo>
                      <a:pt x="1985419" y="1539240"/>
                    </a:lnTo>
                    <a:lnTo>
                      <a:pt x="1982560" y="1533208"/>
                    </a:lnTo>
                    <a:lnTo>
                      <a:pt x="1979065" y="1527175"/>
                    </a:lnTo>
                    <a:lnTo>
                      <a:pt x="1974934" y="1521778"/>
                    </a:lnTo>
                    <a:lnTo>
                      <a:pt x="1970168" y="1516380"/>
                    </a:lnTo>
                    <a:lnTo>
                      <a:pt x="1964767" y="1511618"/>
                    </a:lnTo>
                    <a:lnTo>
                      <a:pt x="1959366" y="1507490"/>
                    </a:lnTo>
                    <a:lnTo>
                      <a:pt x="1953329" y="1503998"/>
                    </a:lnTo>
                    <a:lnTo>
                      <a:pt x="1947292" y="1500823"/>
                    </a:lnTo>
                    <a:lnTo>
                      <a:pt x="1940620" y="1498283"/>
                    </a:lnTo>
                    <a:lnTo>
                      <a:pt x="1933630" y="1496695"/>
                    </a:lnTo>
                    <a:lnTo>
                      <a:pt x="1926004" y="1495425"/>
                    </a:lnTo>
                    <a:lnTo>
                      <a:pt x="1918697" y="1495108"/>
                    </a:lnTo>
                    <a:lnTo>
                      <a:pt x="1670551" y="1495108"/>
                    </a:lnTo>
                    <a:close/>
                    <a:moveTo>
                      <a:pt x="1787673" y="611187"/>
                    </a:moveTo>
                    <a:lnTo>
                      <a:pt x="1794669" y="611187"/>
                    </a:lnTo>
                    <a:lnTo>
                      <a:pt x="1801665" y="611187"/>
                    </a:lnTo>
                    <a:lnTo>
                      <a:pt x="1808661" y="612140"/>
                    </a:lnTo>
                    <a:lnTo>
                      <a:pt x="1815338" y="613093"/>
                    </a:lnTo>
                    <a:lnTo>
                      <a:pt x="1822016" y="614681"/>
                    </a:lnTo>
                    <a:lnTo>
                      <a:pt x="1828694" y="616587"/>
                    </a:lnTo>
                    <a:lnTo>
                      <a:pt x="1835372" y="618810"/>
                    </a:lnTo>
                    <a:lnTo>
                      <a:pt x="1841732" y="621352"/>
                    </a:lnTo>
                    <a:lnTo>
                      <a:pt x="1847773" y="624210"/>
                    </a:lnTo>
                    <a:lnTo>
                      <a:pt x="1853815" y="627387"/>
                    </a:lnTo>
                    <a:lnTo>
                      <a:pt x="1859539" y="631198"/>
                    </a:lnTo>
                    <a:lnTo>
                      <a:pt x="1865581" y="635010"/>
                    </a:lnTo>
                    <a:lnTo>
                      <a:pt x="1870987" y="639457"/>
                    </a:lnTo>
                    <a:lnTo>
                      <a:pt x="1876393" y="643904"/>
                    </a:lnTo>
                    <a:lnTo>
                      <a:pt x="1881480" y="648986"/>
                    </a:lnTo>
                    <a:lnTo>
                      <a:pt x="1886568" y="654068"/>
                    </a:lnTo>
                    <a:lnTo>
                      <a:pt x="1891338" y="659151"/>
                    </a:lnTo>
                    <a:lnTo>
                      <a:pt x="1895790" y="665186"/>
                    </a:lnTo>
                    <a:lnTo>
                      <a:pt x="1900242" y="670903"/>
                    </a:lnTo>
                    <a:lnTo>
                      <a:pt x="1904376" y="677256"/>
                    </a:lnTo>
                    <a:lnTo>
                      <a:pt x="1908192" y="683609"/>
                    </a:lnTo>
                    <a:lnTo>
                      <a:pt x="1911690" y="690597"/>
                    </a:lnTo>
                    <a:lnTo>
                      <a:pt x="1915188" y="697267"/>
                    </a:lnTo>
                    <a:lnTo>
                      <a:pt x="1918049" y="704255"/>
                    </a:lnTo>
                    <a:lnTo>
                      <a:pt x="1920593" y="711561"/>
                    </a:lnTo>
                    <a:lnTo>
                      <a:pt x="1923137" y="718867"/>
                    </a:lnTo>
                    <a:lnTo>
                      <a:pt x="1925363" y="726808"/>
                    </a:lnTo>
                    <a:lnTo>
                      <a:pt x="1927271" y="734431"/>
                    </a:lnTo>
                    <a:lnTo>
                      <a:pt x="1928861" y="742690"/>
                    </a:lnTo>
                    <a:lnTo>
                      <a:pt x="1929815" y="750631"/>
                    </a:lnTo>
                    <a:lnTo>
                      <a:pt x="1930451" y="758889"/>
                    </a:lnTo>
                    <a:lnTo>
                      <a:pt x="1931405" y="767466"/>
                    </a:lnTo>
                    <a:lnTo>
                      <a:pt x="1931405" y="775724"/>
                    </a:lnTo>
                    <a:lnTo>
                      <a:pt x="1931723" y="784301"/>
                    </a:lnTo>
                    <a:lnTo>
                      <a:pt x="1932359" y="791924"/>
                    </a:lnTo>
                    <a:lnTo>
                      <a:pt x="1933313" y="799865"/>
                    </a:lnTo>
                    <a:lnTo>
                      <a:pt x="1934585" y="806853"/>
                    </a:lnTo>
                    <a:lnTo>
                      <a:pt x="1936175" y="813206"/>
                    </a:lnTo>
                    <a:lnTo>
                      <a:pt x="1938401" y="819241"/>
                    </a:lnTo>
                    <a:lnTo>
                      <a:pt x="1940627" y="824958"/>
                    </a:lnTo>
                    <a:lnTo>
                      <a:pt x="1943171" y="830041"/>
                    </a:lnTo>
                    <a:lnTo>
                      <a:pt x="1945715" y="834805"/>
                    </a:lnTo>
                    <a:lnTo>
                      <a:pt x="1948576" y="839252"/>
                    </a:lnTo>
                    <a:lnTo>
                      <a:pt x="1951756" y="843381"/>
                    </a:lnTo>
                    <a:lnTo>
                      <a:pt x="1954936" y="846875"/>
                    </a:lnTo>
                    <a:lnTo>
                      <a:pt x="1958116" y="850687"/>
                    </a:lnTo>
                    <a:lnTo>
                      <a:pt x="1961614" y="853546"/>
                    </a:lnTo>
                    <a:lnTo>
                      <a:pt x="1965430" y="856087"/>
                    </a:lnTo>
                    <a:lnTo>
                      <a:pt x="1968610" y="858946"/>
                    </a:lnTo>
                    <a:lnTo>
                      <a:pt x="1975606" y="862757"/>
                    </a:lnTo>
                    <a:lnTo>
                      <a:pt x="1982284" y="866251"/>
                    </a:lnTo>
                    <a:lnTo>
                      <a:pt x="1988643" y="868475"/>
                    </a:lnTo>
                    <a:lnTo>
                      <a:pt x="1994049" y="869745"/>
                    </a:lnTo>
                    <a:lnTo>
                      <a:pt x="1998819" y="871016"/>
                    </a:lnTo>
                    <a:lnTo>
                      <a:pt x="2002635" y="871334"/>
                    </a:lnTo>
                    <a:lnTo>
                      <a:pt x="2005815" y="871651"/>
                    </a:lnTo>
                    <a:lnTo>
                      <a:pt x="2005815" y="932320"/>
                    </a:lnTo>
                    <a:lnTo>
                      <a:pt x="1841096" y="932320"/>
                    </a:lnTo>
                    <a:lnTo>
                      <a:pt x="1841096" y="997119"/>
                    </a:lnTo>
                    <a:lnTo>
                      <a:pt x="1853815" y="999025"/>
                    </a:lnTo>
                    <a:lnTo>
                      <a:pt x="1865899" y="1001566"/>
                    </a:lnTo>
                    <a:lnTo>
                      <a:pt x="1877983" y="1004107"/>
                    </a:lnTo>
                    <a:lnTo>
                      <a:pt x="1890066" y="1007601"/>
                    </a:lnTo>
                    <a:lnTo>
                      <a:pt x="1901514" y="1011095"/>
                    </a:lnTo>
                    <a:lnTo>
                      <a:pt x="1912962" y="1015224"/>
                    </a:lnTo>
                    <a:lnTo>
                      <a:pt x="1923773" y="1019354"/>
                    </a:lnTo>
                    <a:lnTo>
                      <a:pt x="1934903" y="1024118"/>
                    </a:lnTo>
                    <a:lnTo>
                      <a:pt x="1945715" y="1029200"/>
                    </a:lnTo>
                    <a:lnTo>
                      <a:pt x="1956208" y="1034918"/>
                    </a:lnTo>
                    <a:lnTo>
                      <a:pt x="1966384" y="1040635"/>
                    </a:lnTo>
                    <a:lnTo>
                      <a:pt x="1976242" y="1046988"/>
                    </a:lnTo>
                    <a:lnTo>
                      <a:pt x="1986099" y="1053659"/>
                    </a:lnTo>
                    <a:lnTo>
                      <a:pt x="1995321" y="1060329"/>
                    </a:lnTo>
                    <a:lnTo>
                      <a:pt x="2003907" y="1067635"/>
                    </a:lnTo>
                    <a:lnTo>
                      <a:pt x="2012811" y="1074940"/>
                    </a:lnTo>
                    <a:lnTo>
                      <a:pt x="2021396" y="1082881"/>
                    </a:lnTo>
                    <a:lnTo>
                      <a:pt x="2029028" y="1090822"/>
                    </a:lnTo>
                    <a:lnTo>
                      <a:pt x="2036978" y="1099081"/>
                    </a:lnTo>
                    <a:lnTo>
                      <a:pt x="2044292" y="1107975"/>
                    </a:lnTo>
                    <a:lnTo>
                      <a:pt x="2051288" y="1116551"/>
                    </a:lnTo>
                    <a:lnTo>
                      <a:pt x="2057965" y="1125445"/>
                    </a:lnTo>
                    <a:lnTo>
                      <a:pt x="2064325" y="1135292"/>
                    </a:lnTo>
                    <a:lnTo>
                      <a:pt x="2069731" y="1144821"/>
                    </a:lnTo>
                    <a:lnTo>
                      <a:pt x="2075455" y="1154350"/>
                    </a:lnTo>
                    <a:lnTo>
                      <a:pt x="2080225" y="1164515"/>
                    </a:lnTo>
                    <a:lnTo>
                      <a:pt x="2084995" y="1174679"/>
                    </a:lnTo>
                    <a:lnTo>
                      <a:pt x="2089128" y="1185161"/>
                    </a:lnTo>
                    <a:lnTo>
                      <a:pt x="2092626" y="1195643"/>
                    </a:lnTo>
                    <a:lnTo>
                      <a:pt x="2095488" y="1206761"/>
                    </a:lnTo>
                    <a:lnTo>
                      <a:pt x="2098668" y="1217560"/>
                    </a:lnTo>
                    <a:lnTo>
                      <a:pt x="2100894" y="1228995"/>
                    </a:lnTo>
                    <a:lnTo>
                      <a:pt x="2103438" y="1336675"/>
                    </a:lnTo>
                    <a:lnTo>
                      <a:pt x="1485900" y="1336675"/>
                    </a:lnTo>
                    <a:lnTo>
                      <a:pt x="1488444" y="1228995"/>
                    </a:lnTo>
                    <a:lnTo>
                      <a:pt x="1490670" y="1217560"/>
                    </a:lnTo>
                    <a:lnTo>
                      <a:pt x="1493214" y="1206761"/>
                    </a:lnTo>
                    <a:lnTo>
                      <a:pt x="1496712" y="1195643"/>
                    </a:lnTo>
                    <a:lnTo>
                      <a:pt x="1500210" y="1185161"/>
                    </a:lnTo>
                    <a:lnTo>
                      <a:pt x="1504343" y="1174679"/>
                    </a:lnTo>
                    <a:lnTo>
                      <a:pt x="1508795" y="1164515"/>
                    </a:lnTo>
                    <a:lnTo>
                      <a:pt x="1513565" y="1154350"/>
                    </a:lnTo>
                    <a:lnTo>
                      <a:pt x="1519289" y="1144821"/>
                    </a:lnTo>
                    <a:lnTo>
                      <a:pt x="1525013" y="1135292"/>
                    </a:lnTo>
                    <a:lnTo>
                      <a:pt x="1531055" y="1125763"/>
                    </a:lnTo>
                    <a:lnTo>
                      <a:pt x="1537732" y="1116551"/>
                    </a:lnTo>
                    <a:lnTo>
                      <a:pt x="1544728" y="1107975"/>
                    </a:lnTo>
                    <a:lnTo>
                      <a:pt x="1552042" y="1099081"/>
                    </a:lnTo>
                    <a:lnTo>
                      <a:pt x="1559674" y="1090822"/>
                    </a:lnTo>
                    <a:lnTo>
                      <a:pt x="1567942" y="1082881"/>
                    </a:lnTo>
                    <a:lnTo>
                      <a:pt x="1576209" y="1074940"/>
                    </a:lnTo>
                    <a:lnTo>
                      <a:pt x="1584795" y="1067635"/>
                    </a:lnTo>
                    <a:lnTo>
                      <a:pt x="1593699" y="1060329"/>
                    </a:lnTo>
                    <a:lnTo>
                      <a:pt x="1603239" y="1053659"/>
                    </a:lnTo>
                    <a:lnTo>
                      <a:pt x="1613096" y="1046988"/>
                    </a:lnTo>
                    <a:lnTo>
                      <a:pt x="1622954" y="1040635"/>
                    </a:lnTo>
                    <a:lnTo>
                      <a:pt x="1632812" y="1034918"/>
                    </a:lnTo>
                    <a:lnTo>
                      <a:pt x="1643305" y="1029200"/>
                    </a:lnTo>
                    <a:lnTo>
                      <a:pt x="1654117" y="1024118"/>
                    </a:lnTo>
                    <a:lnTo>
                      <a:pt x="1664929" y="1019671"/>
                    </a:lnTo>
                    <a:lnTo>
                      <a:pt x="1676058" y="1015224"/>
                    </a:lnTo>
                    <a:lnTo>
                      <a:pt x="1687506" y="1011095"/>
                    </a:lnTo>
                    <a:lnTo>
                      <a:pt x="1699272" y="1007601"/>
                    </a:lnTo>
                    <a:lnTo>
                      <a:pt x="1711355" y="1004107"/>
                    </a:lnTo>
                    <a:lnTo>
                      <a:pt x="1723439" y="1001566"/>
                    </a:lnTo>
                    <a:lnTo>
                      <a:pt x="1735523" y="999025"/>
                    </a:lnTo>
                    <a:lnTo>
                      <a:pt x="1747924" y="997119"/>
                    </a:lnTo>
                    <a:lnTo>
                      <a:pt x="1747924" y="932320"/>
                    </a:lnTo>
                    <a:lnTo>
                      <a:pt x="1583205" y="932320"/>
                    </a:lnTo>
                    <a:lnTo>
                      <a:pt x="1583205" y="871651"/>
                    </a:lnTo>
                    <a:lnTo>
                      <a:pt x="1586385" y="871334"/>
                    </a:lnTo>
                    <a:lnTo>
                      <a:pt x="1590201" y="870698"/>
                    </a:lnTo>
                    <a:lnTo>
                      <a:pt x="1594971" y="869110"/>
                    </a:lnTo>
                    <a:lnTo>
                      <a:pt x="1600377" y="867204"/>
                    </a:lnTo>
                    <a:lnTo>
                      <a:pt x="1606736" y="864663"/>
                    </a:lnTo>
                    <a:lnTo>
                      <a:pt x="1613414" y="861487"/>
                    </a:lnTo>
                    <a:lnTo>
                      <a:pt x="1620410" y="857358"/>
                    </a:lnTo>
                    <a:lnTo>
                      <a:pt x="1624226" y="854816"/>
                    </a:lnTo>
                    <a:lnTo>
                      <a:pt x="1627406" y="851958"/>
                    </a:lnTo>
                    <a:lnTo>
                      <a:pt x="1630586" y="848464"/>
                    </a:lnTo>
                    <a:lnTo>
                      <a:pt x="1634084" y="845287"/>
                    </a:lnTo>
                    <a:lnTo>
                      <a:pt x="1637264" y="841476"/>
                    </a:lnTo>
                    <a:lnTo>
                      <a:pt x="1640444" y="837346"/>
                    </a:lnTo>
                    <a:lnTo>
                      <a:pt x="1643305" y="832899"/>
                    </a:lnTo>
                    <a:lnTo>
                      <a:pt x="1646167" y="828135"/>
                    </a:lnTo>
                    <a:lnTo>
                      <a:pt x="1648393" y="823052"/>
                    </a:lnTo>
                    <a:lnTo>
                      <a:pt x="1650619" y="817653"/>
                    </a:lnTo>
                    <a:lnTo>
                      <a:pt x="1652845" y="811617"/>
                    </a:lnTo>
                    <a:lnTo>
                      <a:pt x="1654435" y="805265"/>
                    </a:lnTo>
                    <a:lnTo>
                      <a:pt x="1655707" y="798594"/>
                    </a:lnTo>
                    <a:lnTo>
                      <a:pt x="1656979" y="791289"/>
                    </a:lnTo>
                    <a:lnTo>
                      <a:pt x="1657297" y="783983"/>
                    </a:lnTo>
                    <a:lnTo>
                      <a:pt x="1657615" y="775724"/>
                    </a:lnTo>
                    <a:lnTo>
                      <a:pt x="1657933" y="767466"/>
                    </a:lnTo>
                    <a:lnTo>
                      <a:pt x="1658569" y="758889"/>
                    </a:lnTo>
                    <a:lnTo>
                      <a:pt x="1659205" y="750631"/>
                    </a:lnTo>
                    <a:lnTo>
                      <a:pt x="1660477" y="742690"/>
                    </a:lnTo>
                    <a:lnTo>
                      <a:pt x="1662067" y="734431"/>
                    </a:lnTo>
                    <a:lnTo>
                      <a:pt x="1663975" y="726808"/>
                    </a:lnTo>
                    <a:lnTo>
                      <a:pt x="1666201" y="718867"/>
                    </a:lnTo>
                    <a:lnTo>
                      <a:pt x="1668427" y="711561"/>
                    </a:lnTo>
                    <a:lnTo>
                      <a:pt x="1671289" y="704255"/>
                    </a:lnTo>
                    <a:lnTo>
                      <a:pt x="1674151" y="697267"/>
                    </a:lnTo>
                    <a:lnTo>
                      <a:pt x="1677648" y="690597"/>
                    </a:lnTo>
                    <a:lnTo>
                      <a:pt x="1680828" y="683609"/>
                    </a:lnTo>
                    <a:lnTo>
                      <a:pt x="1684962" y="677256"/>
                    </a:lnTo>
                    <a:lnTo>
                      <a:pt x="1689096" y="670903"/>
                    </a:lnTo>
                    <a:lnTo>
                      <a:pt x="1693230" y="665186"/>
                    </a:lnTo>
                    <a:lnTo>
                      <a:pt x="1698000" y="659151"/>
                    </a:lnTo>
                    <a:lnTo>
                      <a:pt x="1702770" y="654068"/>
                    </a:lnTo>
                    <a:lnTo>
                      <a:pt x="1707540" y="648986"/>
                    </a:lnTo>
                    <a:lnTo>
                      <a:pt x="1712627" y="643904"/>
                    </a:lnTo>
                    <a:lnTo>
                      <a:pt x="1718351" y="639457"/>
                    </a:lnTo>
                    <a:lnTo>
                      <a:pt x="1723757" y="635010"/>
                    </a:lnTo>
                    <a:lnTo>
                      <a:pt x="1729163" y="631198"/>
                    </a:lnTo>
                    <a:lnTo>
                      <a:pt x="1735205" y="627387"/>
                    </a:lnTo>
                    <a:lnTo>
                      <a:pt x="1741565" y="624210"/>
                    </a:lnTo>
                    <a:lnTo>
                      <a:pt x="1747288" y="621352"/>
                    </a:lnTo>
                    <a:lnTo>
                      <a:pt x="1753966" y="618810"/>
                    </a:lnTo>
                    <a:lnTo>
                      <a:pt x="1760326" y="616587"/>
                    </a:lnTo>
                    <a:lnTo>
                      <a:pt x="1767004" y="614681"/>
                    </a:lnTo>
                    <a:lnTo>
                      <a:pt x="1773682" y="613093"/>
                    </a:lnTo>
                    <a:lnTo>
                      <a:pt x="1780677" y="612140"/>
                    </a:lnTo>
                    <a:lnTo>
                      <a:pt x="1787673" y="611187"/>
                    </a:lnTo>
                    <a:close/>
                    <a:moveTo>
                      <a:pt x="630238" y="565150"/>
                    </a:moveTo>
                    <a:lnTo>
                      <a:pt x="639136" y="565468"/>
                    </a:lnTo>
                    <a:lnTo>
                      <a:pt x="647397" y="566420"/>
                    </a:lnTo>
                    <a:lnTo>
                      <a:pt x="655977" y="567372"/>
                    </a:lnTo>
                    <a:lnTo>
                      <a:pt x="664557" y="569276"/>
                    </a:lnTo>
                    <a:lnTo>
                      <a:pt x="672501" y="571498"/>
                    </a:lnTo>
                    <a:lnTo>
                      <a:pt x="680762" y="574354"/>
                    </a:lnTo>
                    <a:lnTo>
                      <a:pt x="689024" y="577211"/>
                    </a:lnTo>
                    <a:lnTo>
                      <a:pt x="696333" y="581020"/>
                    </a:lnTo>
                    <a:lnTo>
                      <a:pt x="703959" y="585463"/>
                    </a:lnTo>
                    <a:lnTo>
                      <a:pt x="711268" y="589907"/>
                    </a:lnTo>
                    <a:lnTo>
                      <a:pt x="718258" y="594667"/>
                    </a:lnTo>
                    <a:lnTo>
                      <a:pt x="725249" y="600063"/>
                    </a:lnTo>
                    <a:lnTo>
                      <a:pt x="731922" y="605776"/>
                    </a:lnTo>
                    <a:lnTo>
                      <a:pt x="738278" y="611489"/>
                    </a:lnTo>
                    <a:lnTo>
                      <a:pt x="744633" y="618154"/>
                    </a:lnTo>
                    <a:lnTo>
                      <a:pt x="750353" y="624820"/>
                    </a:lnTo>
                    <a:lnTo>
                      <a:pt x="756072" y="632437"/>
                    </a:lnTo>
                    <a:lnTo>
                      <a:pt x="761474" y="639737"/>
                    </a:lnTo>
                    <a:lnTo>
                      <a:pt x="766241" y="647354"/>
                    </a:lnTo>
                    <a:lnTo>
                      <a:pt x="771007" y="655289"/>
                    </a:lnTo>
                    <a:lnTo>
                      <a:pt x="775456" y="663541"/>
                    </a:lnTo>
                    <a:lnTo>
                      <a:pt x="779587" y="672111"/>
                    </a:lnTo>
                    <a:lnTo>
                      <a:pt x="783400" y="680998"/>
                    </a:lnTo>
                    <a:lnTo>
                      <a:pt x="786895" y="690202"/>
                    </a:lnTo>
                    <a:lnTo>
                      <a:pt x="790073" y="699406"/>
                    </a:lnTo>
                    <a:lnTo>
                      <a:pt x="792615" y="708611"/>
                    </a:lnTo>
                    <a:lnTo>
                      <a:pt x="794839" y="718450"/>
                    </a:lnTo>
                    <a:lnTo>
                      <a:pt x="796746" y="728606"/>
                    </a:lnTo>
                    <a:lnTo>
                      <a:pt x="798017" y="738445"/>
                    </a:lnTo>
                    <a:lnTo>
                      <a:pt x="799288" y="748919"/>
                    </a:lnTo>
                    <a:lnTo>
                      <a:pt x="799923" y="759076"/>
                    </a:lnTo>
                    <a:lnTo>
                      <a:pt x="800241" y="769550"/>
                    </a:lnTo>
                    <a:lnTo>
                      <a:pt x="799923" y="777802"/>
                    </a:lnTo>
                    <a:lnTo>
                      <a:pt x="799606" y="786054"/>
                    </a:lnTo>
                    <a:lnTo>
                      <a:pt x="798970" y="793989"/>
                    </a:lnTo>
                    <a:lnTo>
                      <a:pt x="798017" y="801923"/>
                    </a:lnTo>
                    <a:lnTo>
                      <a:pt x="797064" y="809541"/>
                    </a:lnTo>
                    <a:lnTo>
                      <a:pt x="795475" y="817476"/>
                    </a:lnTo>
                    <a:lnTo>
                      <a:pt x="793568" y="825093"/>
                    </a:lnTo>
                    <a:lnTo>
                      <a:pt x="791979" y="832710"/>
                    </a:lnTo>
                    <a:lnTo>
                      <a:pt x="789755" y="840328"/>
                    </a:lnTo>
                    <a:lnTo>
                      <a:pt x="787531" y="847310"/>
                    </a:lnTo>
                    <a:lnTo>
                      <a:pt x="784671" y="854293"/>
                    </a:lnTo>
                    <a:lnTo>
                      <a:pt x="781811" y="861276"/>
                    </a:lnTo>
                    <a:lnTo>
                      <a:pt x="778951" y="868258"/>
                    </a:lnTo>
                    <a:lnTo>
                      <a:pt x="775456" y="874923"/>
                    </a:lnTo>
                    <a:lnTo>
                      <a:pt x="772278" y="880954"/>
                    </a:lnTo>
                    <a:lnTo>
                      <a:pt x="768465" y="887619"/>
                    </a:lnTo>
                    <a:lnTo>
                      <a:pt x="764970" y="893649"/>
                    </a:lnTo>
                    <a:lnTo>
                      <a:pt x="760839" y="899680"/>
                    </a:lnTo>
                    <a:lnTo>
                      <a:pt x="756708" y="905393"/>
                    </a:lnTo>
                    <a:lnTo>
                      <a:pt x="752259" y="911106"/>
                    </a:lnTo>
                    <a:lnTo>
                      <a:pt x="747810" y="916501"/>
                    </a:lnTo>
                    <a:lnTo>
                      <a:pt x="743044" y="921580"/>
                    </a:lnTo>
                    <a:lnTo>
                      <a:pt x="738278" y="926341"/>
                    </a:lnTo>
                    <a:lnTo>
                      <a:pt x="733193" y="931101"/>
                    </a:lnTo>
                    <a:lnTo>
                      <a:pt x="728109" y="936180"/>
                    </a:lnTo>
                    <a:lnTo>
                      <a:pt x="722707" y="939988"/>
                    </a:lnTo>
                    <a:lnTo>
                      <a:pt x="717305" y="944114"/>
                    </a:lnTo>
                    <a:lnTo>
                      <a:pt x="711903" y="948241"/>
                    </a:lnTo>
                    <a:lnTo>
                      <a:pt x="706183" y="951414"/>
                    </a:lnTo>
                    <a:lnTo>
                      <a:pt x="700464" y="954906"/>
                    </a:lnTo>
                    <a:lnTo>
                      <a:pt x="694426" y="958080"/>
                    </a:lnTo>
                    <a:lnTo>
                      <a:pt x="688071" y="960619"/>
                    </a:lnTo>
                    <a:lnTo>
                      <a:pt x="688071" y="1044727"/>
                    </a:lnTo>
                    <a:lnTo>
                      <a:pt x="703641" y="1047266"/>
                    </a:lnTo>
                    <a:lnTo>
                      <a:pt x="718894" y="1050440"/>
                    </a:lnTo>
                    <a:lnTo>
                      <a:pt x="733829" y="1053614"/>
                    </a:lnTo>
                    <a:lnTo>
                      <a:pt x="748764" y="1057740"/>
                    </a:lnTo>
                    <a:lnTo>
                      <a:pt x="763063" y="1062184"/>
                    </a:lnTo>
                    <a:lnTo>
                      <a:pt x="777045" y="1066945"/>
                    </a:lnTo>
                    <a:lnTo>
                      <a:pt x="791026" y="1072340"/>
                    </a:lnTo>
                    <a:lnTo>
                      <a:pt x="804690" y="1078371"/>
                    </a:lnTo>
                    <a:lnTo>
                      <a:pt x="818036" y="1085036"/>
                    </a:lnTo>
                    <a:lnTo>
                      <a:pt x="831064" y="1091701"/>
                    </a:lnTo>
                    <a:lnTo>
                      <a:pt x="843775" y="1099001"/>
                    </a:lnTo>
                    <a:lnTo>
                      <a:pt x="856167" y="1106618"/>
                    </a:lnTo>
                    <a:lnTo>
                      <a:pt x="867925" y="1114871"/>
                    </a:lnTo>
                    <a:lnTo>
                      <a:pt x="879682" y="1123440"/>
                    </a:lnTo>
                    <a:lnTo>
                      <a:pt x="890804" y="1132010"/>
                    </a:lnTo>
                    <a:lnTo>
                      <a:pt x="901925" y="1141214"/>
                    </a:lnTo>
                    <a:lnTo>
                      <a:pt x="912094" y="1151370"/>
                    </a:lnTo>
                    <a:lnTo>
                      <a:pt x="921944" y="1161210"/>
                    </a:lnTo>
                    <a:lnTo>
                      <a:pt x="931795" y="1171683"/>
                    </a:lnTo>
                    <a:lnTo>
                      <a:pt x="940692" y="1182157"/>
                    </a:lnTo>
                    <a:lnTo>
                      <a:pt x="949272" y="1193266"/>
                    </a:lnTo>
                    <a:lnTo>
                      <a:pt x="957534" y="1204692"/>
                    </a:lnTo>
                    <a:lnTo>
                      <a:pt x="965160" y="1216118"/>
                    </a:lnTo>
                    <a:lnTo>
                      <a:pt x="972151" y="1227862"/>
                    </a:lnTo>
                    <a:lnTo>
                      <a:pt x="979142" y="1240557"/>
                    </a:lnTo>
                    <a:lnTo>
                      <a:pt x="985179" y="1252618"/>
                    </a:lnTo>
                    <a:lnTo>
                      <a:pt x="991217" y="1265631"/>
                    </a:lnTo>
                    <a:lnTo>
                      <a:pt x="995983" y="1278327"/>
                    </a:lnTo>
                    <a:lnTo>
                      <a:pt x="1000749" y="1291657"/>
                    </a:lnTo>
                    <a:lnTo>
                      <a:pt x="1004880" y="1304988"/>
                    </a:lnTo>
                    <a:lnTo>
                      <a:pt x="1008058" y="1318635"/>
                    </a:lnTo>
                    <a:lnTo>
                      <a:pt x="1010600" y="1332600"/>
                    </a:lnTo>
                    <a:lnTo>
                      <a:pt x="1014413" y="1484313"/>
                    </a:lnTo>
                    <a:lnTo>
                      <a:pt x="246063" y="1484313"/>
                    </a:lnTo>
                    <a:lnTo>
                      <a:pt x="249876" y="1332600"/>
                    </a:lnTo>
                    <a:lnTo>
                      <a:pt x="252419" y="1318635"/>
                    </a:lnTo>
                    <a:lnTo>
                      <a:pt x="255596" y="1304988"/>
                    </a:lnTo>
                    <a:lnTo>
                      <a:pt x="259727" y="1291657"/>
                    </a:lnTo>
                    <a:lnTo>
                      <a:pt x="264176" y="1278327"/>
                    </a:lnTo>
                    <a:lnTo>
                      <a:pt x="269260" y="1265631"/>
                    </a:lnTo>
                    <a:lnTo>
                      <a:pt x="275297" y="1252618"/>
                    </a:lnTo>
                    <a:lnTo>
                      <a:pt x="281017" y="1240557"/>
                    </a:lnTo>
                    <a:lnTo>
                      <a:pt x="288008" y="1227862"/>
                    </a:lnTo>
                    <a:lnTo>
                      <a:pt x="294999" y="1216118"/>
                    </a:lnTo>
                    <a:lnTo>
                      <a:pt x="302943" y="1204692"/>
                    </a:lnTo>
                    <a:lnTo>
                      <a:pt x="310887" y="1193266"/>
                    </a:lnTo>
                    <a:lnTo>
                      <a:pt x="319784" y="1182157"/>
                    </a:lnTo>
                    <a:lnTo>
                      <a:pt x="328682" y="1171683"/>
                    </a:lnTo>
                    <a:lnTo>
                      <a:pt x="338214" y="1161210"/>
                    </a:lnTo>
                    <a:lnTo>
                      <a:pt x="348383" y="1151370"/>
                    </a:lnTo>
                    <a:lnTo>
                      <a:pt x="358869" y="1141214"/>
                    </a:lnTo>
                    <a:lnTo>
                      <a:pt x="369673" y="1132010"/>
                    </a:lnTo>
                    <a:lnTo>
                      <a:pt x="380795" y="1123440"/>
                    </a:lnTo>
                    <a:lnTo>
                      <a:pt x="392552" y="1114871"/>
                    </a:lnTo>
                    <a:lnTo>
                      <a:pt x="404309" y="1106618"/>
                    </a:lnTo>
                    <a:lnTo>
                      <a:pt x="417020" y="1099001"/>
                    </a:lnTo>
                    <a:lnTo>
                      <a:pt x="429412" y="1091701"/>
                    </a:lnTo>
                    <a:lnTo>
                      <a:pt x="442441" y="1085036"/>
                    </a:lnTo>
                    <a:lnTo>
                      <a:pt x="455787" y="1078371"/>
                    </a:lnTo>
                    <a:lnTo>
                      <a:pt x="469450" y="1072340"/>
                    </a:lnTo>
                    <a:lnTo>
                      <a:pt x="483432" y="1066945"/>
                    </a:lnTo>
                    <a:lnTo>
                      <a:pt x="497413" y="1062184"/>
                    </a:lnTo>
                    <a:lnTo>
                      <a:pt x="511713" y="1057740"/>
                    </a:lnTo>
                    <a:lnTo>
                      <a:pt x="526648" y="1053614"/>
                    </a:lnTo>
                    <a:lnTo>
                      <a:pt x="541582" y="1050440"/>
                    </a:lnTo>
                    <a:lnTo>
                      <a:pt x="556835" y="1047266"/>
                    </a:lnTo>
                    <a:lnTo>
                      <a:pt x="571770" y="1044727"/>
                    </a:lnTo>
                    <a:lnTo>
                      <a:pt x="571770" y="960619"/>
                    </a:lnTo>
                    <a:lnTo>
                      <a:pt x="566050" y="958080"/>
                    </a:lnTo>
                    <a:lnTo>
                      <a:pt x="560013" y="954906"/>
                    </a:lnTo>
                    <a:lnTo>
                      <a:pt x="554293" y="951414"/>
                    </a:lnTo>
                    <a:lnTo>
                      <a:pt x="548573" y="948241"/>
                    </a:lnTo>
                    <a:lnTo>
                      <a:pt x="543171" y="944114"/>
                    </a:lnTo>
                    <a:lnTo>
                      <a:pt x="537452" y="939988"/>
                    </a:lnTo>
                    <a:lnTo>
                      <a:pt x="532367" y="935545"/>
                    </a:lnTo>
                    <a:lnTo>
                      <a:pt x="527283" y="931101"/>
                    </a:lnTo>
                    <a:lnTo>
                      <a:pt x="522199" y="926341"/>
                    </a:lnTo>
                    <a:lnTo>
                      <a:pt x="517433" y="921580"/>
                    </a:lnTo>
                    <a:lnTo>
                      <a:pt x="512348" y="916501"/>
                    </a:lnTo>
                    <a:lnTo>
                      <a:pt x="507900" y="911106"/>
                    </a:lnTo>
                    <a:lnTo>
                      <a:pt x="503769" y="905393"/>
                    </a:lnTo>
                    <a:lnTo>
                      <a:pt x="499638" y="899680"/>
                    </a:lnTo>
                    <a:lnTo>
                      <a:pt x="495507" y="893649"/>
                    </a:lnTo>
                    <a:lnTo>
                      <a:pt x="491694" y="887302"/>
                    </a:lnTo>
                    <a:lnTo>
                      <a:pt x="488198" y="880954"/>
                    </a:lnTo>
                    <a:lnTo>
                      <a:pt x="484385" y="874923"/>
                    </a:lnTo>
                    <a:lnTo>
                      <a:pt x="481525" y="868258"/>
                    </a:lnTo>
                    <a:lnTo>
                      <a:pt x="478665" y="861276"/>
                    </a:lnTo>
                    <a:lnTo>
                      <a:pt x="475488" y="854293"/>
                    </a:lnTo>
                    <a:lnTo>
                      <a:pt x="472946" y="847310"/>
                    </a:lnTo>
                    <a:lnTo>
                      <a:pt x="470404" y="839693"/>
                    </a:lnTo>
                    <a:lnTo>
                      <a:pt x="468497" y="832393"/>
                    </a:lnTo>
                    <a:lnTo>
                      <a:pt x="466273" y="825093"/>
                    </a:lnTo>
                    <a:lnTo>
                      <a:pt x="465002" y="817476"/>
                    </a:lnTo>
                    <a:lnTo>
                      <a:pt x="463413" y="809541"/>
                    </a:lnTo>
                    <a:lnTo>
                      <a:pt x="462142" y="801923"/>
                    </a:lnTo>
                    <a:lnTo>
                      <a:pt x="461189" y="793989"/>
                    </a:lnTo>
                    <a:lnTo>
                      <a:pt x="460871" y="786054"/>
                    </a:lnTo>
                    <a:lnTo>
                      <a:pt x="460235" y="777802"/>
                    </a:lnTo>
                    <a:lnTo>
                      <a:pt x="460235" y="769550"/>
                    </a:lnTo>
                    <a:lnTo>
                      <a:pt x="460553" y="759076"/>
                    </a:lnTo>
                    <a:lnTo>
                      <a:pt x="460871" y="748919"/>
                    </a:lnTo>
                    <a:lnTo>
                      <a:pt x="461824" y="738445"/>
                    </a:lnTo>
                    <a:lnTo>
                      <a:pt x="463413" y="728606"/>
                    </a:lnTo>
                    <a:lnTo>
                      <a:pt x="465637" y="718450"/>
                    </a:lnTo>
                    <a:lnTo>
                      <a:pt x="467862" y="708611"/>
                    </a:lnTo>
                    <a:lnTo>
                      <a:pt x="470404" y="699406"/>
                    </a:lnTo>
                    <a:lnTo>
                      <a:pt x="473264" y="690202"/>
                    </a:lnTo>
                    <a:lnTo>
                      <a:pt x="477077" y="680998"/>
                    </a:lnTo>
                    <a:lnTo>
                      <a:pt x="480890" y="672111"/>
                    </a:lnTo>
                    <a:lnTo>
                      <a:pt x="484703" y="663541"/>
                    </a:lnTo>
                    <a:lnTo>
                      <a:pt x="489152" y="655289"/>
                    </a:lnTo>
                    <a:lnTo>
                      <a:pt x="493918" y="647354"/>
                    </a:lnTo>
                    <a:lnTo>
                      <a:pt x="498685" y="639737"/>
                    </a:lnTo>
                    <a:lnTo>
                      <a:pt x="504404" y="632437"/>
                    </a:lnTo>
                    <a:lnTo>
                      <a:pt x="509806" y="624820"/>
                    </a:lnTo>
                    <a:lnTo>
                      <a:pt x="515844" y="618154"/>
                    </a:lnTo>
                    <a:lnTo>
                      <a:pt x="522199" y="611489"/>
                    </a:lnTo>
                    <a:lnTo>
                      <a:pt x="528236" y="605776"/>
                    </a:lnTo>
                    <a:lnTo>
                      <a:pt x="534909" y="600063"/>
                    </a:lnTo>
                    <a:lnTo>
                      <a:pt x="541900" y="594667"/>
                    </a:lnTo>
                    <a:lnTo>
                      <a:pt x="548891" y="589907"/>
                    </a:lnTo>
                    <a:lnTo>
                      <a:pt x="556517" y="585463"/>
                    </a:lnTo>
                    <a:lnTo>
                      <a:pt x="564144" y="581020"/>
                    </a:lnTo>
                    <a:lnTo>
                      <a:pt x="571770" y="577211"/>
                    </a:lnTo>
                    <a:lnTo>
                      <a:pt x="579714" y="574354"/>
                    </a:lnTo>
                    <a:lnTo>
                      <a:pt x="587658" y="571498"/>
                    </a:lnTo>
                    <a:lnTo>
                      <a:pt x="595920" y="569276"/>
                    </a:lnTo>
                    <a:lnTo>
                      <a:pt x="604499" y="567372"/>
                    </a:lnTo>
                    <a:lnTo>
                      <a:pt x="612761" y="566420"/>
                    </a:lnTo>
                    <a:lnTo>
                      <a:pt x="621659" y="565468"/>
                    </a:lnTo>
                    <a:lnTo>
                      <a:pt x="630238" y="565150"/>
                    </a:lnTo>
                    <a:close/>
                    <a:moveTo>
                      <a:pt x="181836" y="158167"/>
                    </a:moveTo>
                    <a:lnTo>
                      <a:pt x="178980" y="158484"/>
                    </a:lnTo>
                    <a:lnTo>
                      <a:pt x="176441" y="159119"/>
                    </a:lnTo>
                    <a:lnTo>
                      <a:pt x="173902" y="160390"/>
                    </a:lnTo>
                    <a:lnTo>
                      <a:pt x="171681" y="161343"/>
                    </a:lnTo>
                    <a:lnTo>
                      <a:pt x="169459" y="162613"/>
                    </a:lnTo>
                    <a:lnTo>
                      <a:pt x="167238" y="163884"/>
                    </a:lnTo>
                    <a:lnTo>
                      <a:pt x="165651" y="165789"/>
                    </a:lnTo>
                    <a:lnTo>
                      <a:pt x="164065" y="167695"/>
                    </a:lnTo>
                    <a:lnTo>
                      <a:pt x="162478" y="169918"/>
                    </a:lnTo>
                    <a:lnTo>
                      <a:pt x="161209" y="171824"/>
                    </a:lnTo>
                    <a:lnTo>
                      <a:pt x="159939" y="174364"/>
                    </a:lnTo>
                    <a:lnTo>
                      <a:pt x="159305" y="176588"/>
                    </a:lnTo>
                    <a:lnTo>
                      <a:pt x="158352" y="179128"/>
                    </a:lnTo>
                    <a:lnTo>
                      <a:pt x="158035" y="181669"/>
                    </a:lnTo>
                    <a:lnTo>
                      <a:pt x="157718" y="184210"/>
                    </a:lnTo>
                    <a:lnTo>
                      <a:pt x="157718" y="1440334"/>
                    </a:lnTo>
                    <a:lnTo>
                      <a:pt x="158352" y="1447639"/>
                    </a:lnTo>
                    <a:lnTo>
                      <a:pt x="159622" y="1454944"/>
                    </a:lnTo>
                    <a:lnTo>
                      <a:pt x="161526" y="1463202"/>
                    </a:lnTo>
                    <a:lnTo>
                      <a:pt x="164065" y="1471142"/>
                    </a:lnTo>
                    <a:lnTo>
                      <a:pt x="167238" y="1479717"/>
                    </a:lnTo>
                    <a:lnTo>
                      <a:pt x="171363" y="1488610"/>
                    </a:lnTo>
                    <a:lnTo>
                      <a:pt x="175806" y="1497185"/>
                    </a:lnTo>
                    <a:lnTo>
                      <a:pt x="181201" y="1506078"/>
                    </a:lnTo>
                    <a:lnTo>
                      <a:pt x="187230" y="1514336"/>
                    </a:lnTo>
                    <a:lnTo>
                      <a:pt x="193577" y="1522594"/>
                    </a:lnTo>
                    <a:lnTo>
                      <a:pt x="200876" y="1530534"/>
                    </a:lnTo>
                    <a:lnTo>
                      <a:pt x="208492" y="1538156"/>
                    </a:lnTo>
                    <a:lnTo>
                      <a:pt x="216743" y="1545143"/>
                    </a:lnTo>
                    <a:lnTo>
                      <a:pt x="225629" y="1551178"/>
                    </a:lnTo>
                    <a:lnTo>
                      <a:pt x="230389" y="1554354"/>
                    </a:lnTo>
                    <a:lnTo>
                      <a:pt x="235149" y="1557212"/>
                    </a:lnTo>
                    <a:lnTo>
                      <a:pt x="239909" y="1559753"/>
                    </a:lnTo>
                    <a:lnTo>
                      <a:pt x="244669" y="1561976"/>
                    </a:lnTo>
                    <a:lnTo>
                      <a:pt x="1018979" y="1561976"/>
                    </a:lnTo>
                    <a:lnTo>
                      <a:pt x="1018979" y="1559436"/>
                    </a:lnTo>
                    <a:lnTo>
                      <a:pt x="1028182" y="1554354"/>
                    </a:lnTo>
                    <a:lnTo>
                      <a:pt x="1037068" y="1548637"/>
                    </a:lnTo>
                    <a:lnTo>
                      <a:pt x="1045636" y="1542603"/>
                    </a:lnTo>
                    <a:lnTo>
                      <a:pt x="1053252" y="1535298"/>
                    </a:lnTo>
                    <a:lnTo>
                      <a:pt x="1060551" y="1527993"/>
                    </a:lnTo>
                    <a:lnTo>
                      <a:pt x="1067532" y="1520370"/>
                    </a:lnTo>
                    <a:lnTo>
                      <a:pt x="1073879" y="1512113"/>
                    </a:lnTo>
                    <a:lnTo>
                      <a:pt x="1079908" y="1504173"/>
                    </a:lnTo>
                    <a:lnTo>
                      <a:pt x="1084986" y="1495597"/>
                    </a:lnTo>
                    <a:lnTo>
                      <a:pt x="1089429" y="1487022"/>
                    </a:lnTo>
                    <a:lnTo>
                      <a:pt x="1093554" y="1479082"/>
                    </a:lnTo>
                    <a:lnTo>
                      <a:pt x="1096728" y="1470507"/>
                    </a:lnTo>
                    <a:lnTo>
                      <a:pt x="1099266" y="1462884"/>
                    </a:lnTo>
                    <a:lnTo>
                      <a:pt x="1101170" y="1454626"/>
                    </a:lnTo>
                    <a:lnTo>
                      <a:pt x="1102122" y="1447321"/>
                    </a:lnTo>
                    <a:lnTo>
                      <a:pt x="1102757" y="1440334"/>
                    </a:lnTo>
                    <a:lnTo>
                      <a:pt x="1102757" y="184210"/>
                    </a:lnTo>
                    <a:lnTo>
                      <a:pt x="1102122" y="181669"/>
                    </a:lnTo>
                    <a:lnTo>
                      <a:pt x="1101805" y="179128"/>
                    </a:lnTo>
                    <a:lnTo>
                      <a:pt x="1101170" y="176588"/>
                    </a:lnTo>
                    <a:lnTo>
                      <a:pt x="1100536" y="174364"/>
                    </a:lnTo>
                    <a:lnTo>
                      <a:pt x="1099266" y="171824"/>
                    </a:lnTo>
                    <a:lnTo>
                      <a:pt x="1097997" y="169918"/>
                    </a:lnTo>
                    <a:lnTo>
                      <a:pt x="1096410" y="167695"/>
                    </a:lnTo>
                    <a:lnTo>
                      <a:pt x="1094824" y="165789"/>
                    </a:lnTo>
                    <a:lnTo>
                      <a:pt x="1092919" y="163884"/>
                    </a:lnTo>
                    <a:lnTo>
                      <a:pt x="1090698" y="162613"/>
                    </a:lnTo>
                    <a:lnTo>
                      <a:pt x="1088794" y="161343"/>
                    </a:lnTo>
                    <a:lnTo>
                      <a:pt x="1086573" y="160390"/>
                    </a:lnTo>
                    <a:lnTo>
                      <a:pt x="1083716" y="159119"/>
                    </a:lnTo>
                    <a:lnTo>
                      <a:pt x="1081178" y="158484"/>
                    </a:lnTo>
                    <a:lnTo>
                      <a:pt x="1078639" y="158167"/>
                    </a:lnTo>
                    <a:lnTo>
                      <a:pt x="1076100" y="158167"/>
                    </a:lnTo>
                    <a:lnTo>
                      <a:pt x="184374" y="158167"/>
                    </a:lnTo>
                    <a:lnTo>
                      <a:pt x="181836" y="158167"/>
                    </a:lnTo>
                    <a:close/>
                    <a:moveTo>
                      <a:pt x="1414463" y="157162"/>
                    </a:moveTo>
                    <a:lnTo>
                      <a:pt x="2153497" y="157162"/>
                    </a:lnTo>
                    <a:lnTo>
                      <a:pt x="2161123" y="157162"/>
                    </a:lnTo>
                    <a:lnTo>
                      <a:pt x="2169066" y="158114"/>
                    </a:lnTo>
                    <a:lnTo>
                      <a:pt x="2176374" y="158749"/>
                    </a:lnTo>
                    <a:lnTo>
                      <a:pt x="2183364" y="160337"/>
                    </a:lnTo>
                    <a:lnTo>
                      <a:pt x="2190671" y="161924"/>
                    </a:lnTo>
                    <a:lnTo>
                      <a:pt x="2197661" y="163829"/>
                    </a:lnTo>
                    <a:lnTo>
                      <a:pt x="2204651" y="166052"/>
                    </a:lnTo>
                    <a:lnTo>
                      <a:pt x="2211324" y="168909"/>
                    </a:lnTo>
                    <a:lnTo>
                      <a:pt x="2217996" y="172084"/>
                    </a:lnTo>
                    <a:lnTo>
                      <a:pt x="2224350" y="174942"/>
                    </a:lnTo>
                    <a:lnTo>
                      <a:pt x="2230387" y="178752"/>
                    </a:lnTo>
                    <a:lnTo>
                      <a:pt x="2236424" y="182562"/>
                    </a:lnTo>
                    <a:lnTo>
                      <a:pt x="2242461" y="186689"/>
                    </a:lnTo>
                    <a:lnTo>
                      <a:pt x="2247862" y="191134"/>
                    </a:lnTo>
                    <a:lnTo>
                      <a:pt x="2253264" y="195579"/>
                    </a:lnTo>
                    <a:lnTo>
                      <a:pt x="2258665" y="200659"/>
                    </a:lnTo>
                    <a:lnTo>
                      <a:pt x="2263431" y="206057"/>
                    </a:lnTo>
                    <a:lnTo>
                      <a:pt x="2268197" y="211137"/>
                    </a:lnTo>
                    <a:lnTo>
                      <a:pt x="2272645" y="216852"/>
                    </a:lnTo>
                    <a:lnTo>
                      <a:pt x="2276776" y="222567"/>
                    </a:lnTo>
                    <a:lnTo>
                      <a:pt x="2280270" y="228917"/>
                    </a:lnTo>
                    <a:lnTo>
                      <a:pt x="2284083" y="234949"/>
                    </a:lnTo>
                    <a:lnTo>
                      <a:pt x="2287261" y="241299"/>
                    </a:lnTo>
                    <a:lnTo>
                      <a:pt x="2290438" y="247967"/>
                    </a:lnTo>
                    <a:lnTo>
                      <a:pt x="2292980" y="254634"/>
                    </a:lnTo>
                    <a:lnTo>
                      <a:pt x="2295204" y="261619"/>
                    </a:lnTo>
                    <a:lnTo>
                      <a:pt x="2297428" y="268604"/>
                    </a:lnTo>
                    <a:lnTo>
                      <a:pt x="2298699" y="275589"/>
                    </a:lnTo>
                    <a:lnTo>
                      <a:pt x="2300287" y="282892"/>
                    </a:lnTo>
                    <a:lnTo>
                      <a:pt x="2300923" y="290512"/>
                    </a:lnTo>
                    <a:lnTo>
                      <a:pt x="2301876" y="297814"/>
                    </a:lnTo>
                    <a:lnTo>
                      <a:pt x="2301876" y="305434"/>
                    </a:lnTo>
                    <a:lnTo>
                      <a:pt x="2301876" y="1484630"/>
                    </a:lnTo>
                    <a:lnTo>
                      <a:pt x="2301876" y="1497013"/>
                    </a:lnTo>
                    <a:lnTo>
                      <a:pt x="2300923" y="1509078"/>
                    </a:lnTo>
                    <a:lnTo>
                      <a:pt x="2299652" y="1521143"/>
                    </a:lnTo>
                    <a:lnTo>
                      <a:pt x="2298063" y="1533208"/>
                    </a:lnTo>
                    <a:lnTo>
                      <a:pt x="2295839" y="1544638"/>
                    </a:lnTo>
                    <a:lnTo>
                      <a:pt x="2292980" y="1555433"/>
                    </a:lnTo>
                    <a:lnTo>
                      <a:pt x="2289802" y="1566545"/>
                    </a:lnTo>
                    <a:lnTo>
                      <a:pt x="2285990" y="1577340"/>
                    </a:lnTo>
                    <a:lnTo>
                      <a:pt x="2281859" y="1587500"/>
                    </a:lnTo>
                    <a:lnTo>
                      <a:pt x="2277093" y="1597660"/>
                    </a:lnTo>
                    <a:lnTo>
                      <a:pt x="2271374" y="1607503"/>
                    </a:lnTo>
                    <a:lnTo>
                      <a:pt x="2265655" y="1616710"/>
                    </a:lnTo>
                    <a:lnTo>
                      <a:pt x="2259300" y="1625918"/>
                    </a:lnTo>
                    <a:lnTo>
                      <a:pt x="2252310" y="1634808"/>
                    </a:lnTo>
                    <a:lnTo>
                      <a:pt x="2244685" y="1643063"/>
                    </a:lnTo>
                    <a:lnTo>
                      <a:pt x="2236424" y="1651000"/>
                    </a:lnTo>
                    <a:lnTo>
                      <a:pt x="2227846" y="1658938"/>
                    </a:lnTo>
                    <a:lnTo>
                      <a:pt x="2218631" y="1665923"/>
                    </a:lnTo>
                    <a:lnTo>
                      <a:pt x="2208782" y="1672908"/>
                    </a:lnTo>
                    <a:lnTo>
                      <a:pt x="2198297" y="1678940"/>
                    </a:lnTo>
                    <a:lnTo>
                      <a:pt x="2187494" y="1684973"/>
                    </a:lnTo>
                    <a:lnTo>
                      <a:pt x="2176056" y="1690370"/>
                    </a:lnTo>
                    <a:lnTo>
                      <a:pt x="2163664" y="1695450"/>
                    </a:lnTo>
                    <a:lnTo>
                      <a:pt x="2150955" y="1700213"/>
                    </a:lnTo>
                    <a:lnTo>
                      <a:pt x="2137611" y="1704023"/>
                    </a:lnTo>
                    <a:lnTo>
                      <a:pt x="2123631" y="1707515"/>
                    </a:lnTo>
                    <a:lnTo>
                      <a:pt x="2108698" y="1710373"/>
                    </a:lnTo>
                    <a:lnTo>
                      <a:pt x="2093764" y="1712913"/>
                    </a:lnTo>
                    <a:lnTo>
                      <a:pt x="2077878" y="1715135"/>
                    </a:lnTo>
                    <a:lnTo>
                      <a:pt x="2061038" y="1716405"/>
                    </a:lnTo>
                    <a:lnTo>
                      <a:pt x="2044199" y="1717358"/>
                    </a:lnTo>
                    <a:lnTo>
                      <a:pt x="2026406" y="1717675"/>
                    </a:lnTo>
                    <a:lnTo>
                      <a:pt x="1563159" y="1717675"/>
                    </a:lnTo>
                    <a:lnTo>
                      <a:pt x="1551721" y="1717358"/>
                    </a:lnTo>
                    <a:lnTo>
                      <a:pt x="1540601" y="1716723"/>
                    </a:lnTo>
                    <a:lnTo>
                      <a:pt x="1529163" y="1715453"/>
                    </a:lnTo>
                    <a:lnTo>
                      <a:pt x="1518042" y="1714500"/>
                    </a:lnTo>
                    <a:lnTo>
                      <a:pt x="1506922" y="1712913"/>
                    </a:lnTo>
                    <a:lnTo>
                      <a:pt x="1495801" y="1710690"/>
                    </a:lnTo>
                    <a:lnTo>
                      <a:pt x="1485634" y="1709103"/>
                    </a:lnTo>
                    <a:lnTo>
                      <a:pt x="1475149" y="1706880"/>
                    </a:lnTo>
                    <a:lnTo>
                      <a:pt x="1456085" y="1701800"/>
                    </a:lnTo>
                    <a:lnTo>
                      <a:pt x="1439246" y="1697038"/>
                    </a:lnTo>
                    <a:lnTo>
                      <a:pt x="1424948" y="1692593"/>
                    </a:lnTo>
                    <a:lnTo>
                      <a:pt x="1414463" y="1688783"/>
                    </a:lnTo>
                    <a:lnTo>
                      <a:pt x="1414463" y="1342708"/>
                    </a:lnTo>
                    <a:lnTo>
                      <a:pt x="1416687" y="1347470"/>
                    </a:lnTo>
                    <a:lnTo>
                      <a:pt x="1419229" y="1352233"/>
                    </a:lnTo>
                    <a:lnTo>
                      <a:pt x="1422088" y="1357630"/>
                    </a:lnTo>
                    <a:lnTo>
                      <a:pt x="1425583" y="1362393"/>
                    </a:lnTo>
                    <a:lnTo>
                      <a:pt x="1429078" y="1367473"/>
                    </a:lnTo>
                    <a:lnTo>
                      <a:pt x="1433209" y="1372235"/>
                    </a:lnTo>
                    <a:lnTo>
                      <a:pt x="1437657" y="1376998"/>
                    </a:lnTo>
                    <a:lnTo>
                      <a:pt x="1442105" y="1381760"/>
                    </a:lnTo>
                    <a:lnTo>
                      <a:pt x="1446871" y="1386523"/>
                    </a:lnTo>
                    <a:lnTo>
                      <a:pt x="1451637" y="1390968"/>
                    </a:lnTo>
                    <a:lnTo>
                      <a:pt x="1456721" y="1395413"/>
                    </a:lnTo>
                    <a:lnTo>
                      <a:pt x="1462440" y="1399540"/>
                    </a:lnTo>
                    <a:lnTo>
                      <a:pt x="1467523" y="1403350"/>
                    </a:lnTo>
                    <a:lnTo>
                      <a:pt x="1472925" y="1406525"/>
                    </a:lnTo>
                    <a:lnTo>
                      <a:pt x="1478644" y="1410018"/>
                    </a:lnTo>
                    <a:lnTo>
                      <a:pt x="1484045" y="1412558"/>
                    </a:lnTo>
                    <a:lnTo>
                      <a:pt x="1484045" y="1413510"/>
                    </a:lnTo>
                    <a:lnTo>
                      <a:pt x="2108062" y="1413510"/>
                    </a:lnTo>
                    <a:lnTo>
                      <a:pt x="2108062" y="1410335"/>
                    </a:lnTo>
                    <a:lnTo>
                      <a:pt x="2115370" y="1406208"/>
                    </a:lnTo>
                    <a:lnTo>
                      <a:pt x="2122360" y="1401763"/>
                    </a:lnTo>
                    <a:lnTo>
                      <a:pt x="2129032" y="1396683"/>
                    </a:lnTo>
                    <a:lnTo>
                      <a:pt x="2135387" y="1390968"/>
                    </a:lnTo>
                    <a:lnTo>
                      <a:pt x="2141106" y="1385253"/>
                    </a:lnTo>
                    <a:lnTo>
                      <a:pt x="2146825" y="1378903"/>
                    </a:lnTo>
                    <a:lnTo>
                      <a:pt x="2151909" y="1372235"/>
                    </a:lnTo>
                    <a:lnTo>
                      <a:pt x="2156357" y="1365568"/>
                    </a:lnTo>
                    <a:lnTo>
                      <a:pt x="2160805" y="1358900"/>
                    </a:lnTo>
                    <a:lnTo>
                      <a:pt x="2163982" y="1352233"/>
                    </a:lnTo>
                    <a:lnTo>
                      <a:pt x="2167477" y="1345883"/>
                    </a:lnTo>
                    <a:lnTo>
                      <a:pt x="2170019" y="1339215"/>
                    </a:lnTo>
                    <a:lnTo>
                      <a:pt x="2172243" y="1332865"/>
                    </a:lnTo>
                    <a:lnTo>
                      <a:pt x="2173832" y="1326515"/>
                    </a:lnTo>
                    <a:lnTo>
                      <a:pt x="2174467" y="1320800"/>
                    </a:lnTo>
                    <a:lnTo>
                      <a:pt x="2174785" y="1315085"/>
                    </a:lnTo>
                    <a:lnTo>
                      <a:pt x="2174785" y="305434"/>
                    </a:lnTo>
                    <a:lnTo>
                      <a:pt x="2174467" y="301307"/>
                    </a:lnTo>
                    <a:lnTo>
                      <a:pt x="2172879" y="297497"/>
                    </a:lnTo>
                    <a:lnTo>
                      <a:pt x="2171290" y="293687"/>
                    </a:lnTo>
                    <a:lnTo>
                      <a:pt x="2168430" y="290829"/>
                    </a:lnTo>
                    <a:lnTo>
                      <a:pt x="2165571" y="288289"/>
                    </a:lnTo>
                    <a:lnTo>
                      <a:pt x="2162076" y="286067"/>
                    </a:lnTo>
                    <a:lnTo>
                      <a:pt x="2157945" y="284797"/>
                    </a:lnTo>
                    <a:lnTo>
                      <a:pt x="2153497" y="284479"/>
                    </a:lnTo>
                    <a:lnTo>
                      <a:pt x="1414463" y="284479"/>
                    </a:lnTo>
                    <a:lnTo>
                      <a:pt x="1414463" y="157162"/>
                    </a:lnTo>
                    <a:close/>
                    <a:moveTo>
                      <a:pt x="184374" y="0"/>
                    </a:moveTo>
                    <a:lnTo>
                      <a:pt x="1076100" y="0"/>
                    </a:lnTo>
                    <a:lnTo>
                      <a:pt x="1085621" y="317"/>
                    </a:lnTo>
                    <a:lnTo>
                      <a:pt x="1094824" y="953"/>
                    </a:lnTo>
                    <a:lnTo>
                      <a:pt x="1104026" y="1905"/>
                    </a:lnTo>
                    <a:lnTo>
                      <a:pt x="1113229" y="3494"/>
                    </a:lnTo>
                    <a:lnTo>
                      <a:pt x="1122115" y="5717"/>
                    </a:lnTo>
                    <a:lnTo>
                      <a:pt x="1131000" y="8258"/>
                    </a:lnTo>
                    <a:lnTo>
                      <a:pt x="1139568" y="11434"/>
                    </a:lnTo>
                    <a:lnTo>
                      <a:pt x="1147502" y="14610"/>
                    </a:lnTo>
                    <a:lnTo>
                      <a:pt x="1156070" y="18421"/>
                    </a:lnTo>
                    <a:lnTo>
                      <a:pt x="1163686" y="22232"/>
                    </a:lnTo>
                    <a:lnTo>
                      <a:pt x="1171620" y="26679"/>
                    </a:lnTo>
                    <a:lnTo>
                      <a:pt x="1178919" y="31443"/>
                    </a:lnTo>
                    <a:lnTo>
                      <a:pt x="1186217" y="36842"/>
                    </a:lnTo>
                    <a:lnTo>
                      <a:pt x="1193199" y="42241"/>
                    </a:lnTo>
                    <a:lnTo>
                      <a:pt x="1199863" y="47640"/>
                    </a:lnTo>
                    <a:lnTo>
                      <a:pt x="1206210" y="53993"/>
                    </a:lnTo>
                    <a:lnTo>
                      <a:pt x="1212557" y="60345"/>
                    </a:lnTo>
                    <a:lnTo>
                      <a:pt x="1218269" y="67014"/>
                    </a:lnTo>
                    <a:lnTo>
                      <a:pt x="1223981" y="74002"/>
                    </a:lnTo>
                    <a:lnTo>
                      <a:pt x="1229058" y="81306"/>
                    </a:lnTo>
                    <a:lnTo>
                      <a:pt x="1233818" y="88611"/>
                    </a:lnTo>
                    <a:lnTo>
                      <a:pt x="1238261" y="96551"/>
                    </a:lnTo>
                    <a:lnTo>
                      <a:pt x="1242387" y="104492"/>
                    </a:lnTo>
                    <a:lnTo>
                      <a:pt x="1245877" y="112749"/>
                    </a:lnTo>
                    <a:lnTo>
                      <a:pt x="1249368" y="121325"/>
                    </a:lnTo>
                    <a:lnTo>
                      <a:pt x="1252224" y="129582"/>
                    </a:lnTo>
                    <a:lnTo>
                      <a:pt x="1254446" y="138475"/>
                    </a:lnTo>
                    <a:lnTo>
                      <a:pt x="1256667" y="147368"/>
                    </a:lnTo>
                    <a:lnTo>
                      <a:pt x="1258254" y="156261"/>
                    </a:lnTo>
                    <a:lnTo>
                      <a:pt x="1259523" y="165472"/>
                    </a:lnTo>
                    <a:lnTo>
                      <a:pt x="1259840" y="175000"/>
                    </a:lnTo>
                    <a:lnTo>
                      <a:pt x="1260475" y="184210"/>
                    </a:lnTo>
                    <a:lnTo>
                      <a:pt x="1260475" y="1651541"/>
                    </a:lnTo>
                    <a:lnTo>
                      <a:pt x="1259840" y="1667103"/>
                    </a:lnTo>
                    <a:lnTo>
                      <a:pt x="1259206" y="1682348"/>
                    </a:lnTo>
                    <a:lnTo>
                      <a:pt x="1257936" y="1696958"/>
                    </a:lnTo>
                    <a:lnTo>
                      <a:pt x="1255715" y="1711886"/>
                    </a:lnTo>
                    <a:lnTo>
                      <a:pt x="1252542" y="1725860"/>
                    </a:lnTo>
                    <a:lnTo>
                      <a:pt x="1249368" y="1739835"/>
                    </a:lnTo>
                    <a:lnTo>
                      <a:pt x="1245243" y="1753492"/>
                    </a:lnTo>
                    <a:lnTo>
                      <a:pt x="1240483" y="1766831"/>
                    </a:lnTo>
                    <a:lnTo>
                      <a:pt x="1235405" y="1779535"/>
                    </a:lnTo>
                    <a:lnTo>
                      <a:pt x="1229376" y="1792239"/>
                    </a:lnTo>
                    <a:lnTo>
                      <a:pt x="1222712" y="1804308"/>
                    </a:lnTo>
                    <a:lnTo>
                      <a:pt x="1215413" y="1816060"/>
                    </a:lnTo>
                    <a:lnTo>
                      <a:pt x="1207162" y="1827493"/>
                    </a:lnTo>
                    <a:lnTo>
                      <a:pt x="1198594" y="1838292"/>
                    </a:lnTo>
                    <a:lnTo>
                      <a:pt x="1189391" y="1848773"/>
                    </a:lnTo>
                    <a:lnTo>
                      <a:pt x="1179236" y="1858619"/>
                    </a:lnTo>
                    <a:lnTo>
                      <a:pt x="1168129" y="1868147"/>
                    </a:lnTo>
                    <a:lnTo>
                      <a:pt x="1156705" y="1877040"/>
                    </a:lnTo>
                    <a:lnTo>
                      <a:pt x="1144646" y="1885615"/>
                    </a:lnTo>
                    <a:lnTo>
                      <a:pt x="1131635" y="1893555"/>
                    </a:lnTo>
                    <a:lnTo>
                      <a:pt x="1117989" y="1900860"/>
                    </a:lnTo>
                    <a:lnTo>
                      <a:pt x="1103709" y="1907530"/>
                    </a:lnTo>
                    <a:lnTo>
                      <a:pt x="1088794" y="1913882"/>
                    </a:lnTo>
                    <a:lnTo>
                      <a:pt x="1072927" y="1919599"/>
                    </a:lnTo>
                    <a:lnTo>
                      <a:pt x="1056108" y="1924680"/>
                    </a:lnTo>
                    <a:lnTo>
                      <a:pt x="1038654" y="1929127"/>
                    </a:lnTo>
                    <a:lnTo>
                      <a:pt x="1020566" y="1932620"/>
                    </a:lnTo>
                    <a:lnTo>
                      <a:pt x="1001526" y="1936114"/>
                    </a:lnTo>
                    <a:lnTo>
                      <a:pt x="981851" y="1938337"/>
                    </a:lnTo>
                    <a:lnTo>
                      <a:pt x="961541" y="1940243"/>
                    </a:lnTo>
                    <a:lnTo>
                      <a:pt x="940279" y="1941196"/>
                    </a:lnTo>
                    <a:lnTo>
                      <a:pt x="918065" y="1941513"/>
                    </a:lnTo>
                    <a:lnTo>
                      <a:pt x="342410" y="1941513"/>
                    </a:lnTo>
                    <a:lnTo>
                      <a:pt x="321148" y="1941196"/>
                    </a:lnTo>
                    <a:lnTo>
                      <a:pt x="300839" y="1940243"/>
                    </a:lnTo>
                    <a:lnTo>
                      <a:pt x="280846" y="1938337"/>
                    </a:lnTo>
                    <a:lnTo>
                      <a:pt x="261806" y="1936114"/>
                    </a:lnTo>
                    <a:lnTo>
                      <a:pt x="242765" y="1932938"/>
                    </a:lnTo>
                    <a:lnTo>
                      <a:pt x="225311" y="1929444"/>
                    </a:lnTo>
                    <a:lnTo>
                      <a:pt x="208175" y="1924998"/>
                    </a:lnTo>
                    <a:lnTo>
                      <a:pt x="191673" y="1920234"/>
                    </a:lnTo>
                    <a:lnTo>
                      <a:pt x="175806" y="1914517"/>
                    </a:lnTo>
                    <a:lnTo>
                      <a:pt x="160574" y="1908800"/>
                    </a:lnTo>
                    <a:lnTo>
                      <a:pt x="146294" y="1902130"/>
                    </a:lnTo>
                    <a:lnTo>
                      <a:pt x="132648" y="1894825"/>
                    </a:lnTo>
                    <a:lnTo>
                      <a:pt x="119954" y="1886885"/>
                    </a:lnTo>
                    <a:lnTo>
                      <a:pt x="107261" y="1878628"/>
                    </a:lnTo>
                    <a:lnTo>
                      <a:pt x="95836" y="1869735"/>
                    </a:lnTo>
                    <a:lnTo>
                      <a:pt x="84730" y="1860524"/>
                    </a:lnTo>
                    <a:lnTo>
                      <a:pt x="74575" y="1850361"/>
                    </a:lnTo>
                    <a:lnTo>
                      <a:pt x="64737" y="1840198"/>
                    </a:lnTo>
                    <a:lnTo>
                      <a:pt x="55534" y="1829399"/>
                    </a:lnTo>
                    <a:lnTo>
                      <a:pt x="47601" y="1817965"/>
                    </a:lnTo>
                    <a:lnTo>
                      <a:pt x="39985" y="1806532"/>
                    </a:lnTo>
                    <a:lnTo>
                      <a:pt x="32686" y="1794463"/>
                    </a:lnTo>
                    <a:lnTo>
                      <a:pt x="26656" y="1781758"/>
                    </a:lnTo>
                    <a:lnTo>
                      <a:pt x="20944" y="1768419"/>
                    </a:lnTo>
                    <a:lnTo>
                      <a:pt x="16184" y="1755397"/>
                    </a:lnTo>
                    <a:lnTo>
                      <a:pt x="11741" y="1741740"/>
                    </a:lnTo>
                    <a:lnTo>
                      <a:pt x="8251" y="1727131"/>
                    </a:lnTo>
                    <a:lnTo>
                      <a:pt x="5077" y="1712838"/>
                    </a:lnTo>
                    <a:lnTo>
                      <a:pt x="2856" y="1698229"/>
                    </a:lnTo>
                    <a:lnTo>
                      <a:pt x="1269" y="1682984"/>
                    </a:lnTo>
                    <a:lnTo>
                      <a:pt x="317" y="1667421"/>
                    </a:lnTo>
                    <a:lnTo>
                      <a:pt x="0" y="1651541"/>
                    </a:lnTo>
                    <a:lnTo>
                      <a:pt x="0" y="184210"/>
                    </a:lnTo>
                    <a:lnTo>
                      <a:pt x="0" y="175000"/>
                    </a:lnTo>
                    <a:lnTo>
                      <a:pt x="634" y="165472"/>
                    </a:lnTo>
                    <a:lnTo>
                      <a:pt x="1904" y="156261"/>
                    </a:lnTo>
                    <a:lnTo>
                      <a:pt x="3808" y="147368"/>
                    </a:lnTo>
                    <a:lnTo>
                      <a:pt x="6029" y="138475"/>
                    </a:lnTo>
                    <a:lnTo>
                      <a:pt x="8251" y="129582"/>
                    </a:lnTo>
                    <a:lnTo>
                      <a:pt x="11107" y="121325"/>
                    </a:lnTo>
                    <a:lnTo>
                      <a:pt x="14280" y="112749"/>
                    </a:lnTo>
                    <a:lnTo>
                      <a:pt x="18088" y="104492"/>
                    </a:lnTo>
                    <a:lnTo>
                      <a:pt x="22214" y="96551"/>
                    </a:lnTo>
                    <a:lnTo>
                      <a:pt x="26656" y="88611"/>
                    </a:lnTo>
                    <a:lnTo>
                      <a:pt x="31416" y="81306"/>
                    </a:lnTo>
                    <a:lnTo>
                      <a:pt x="36494" y="74002"/>
                    </a:lnTo>
                    <a:lnTo>
                      <a:pt x="41889" y="67014"/>
                    </a:lnTo>
                    <a:lnTo>
                      <a:pt x="47918" y="60345"/>
                    </a:lnTo>
                    <a:lnTo>
                      <a:pt x="53948" y="53993"/>
                    </a:lnTo>
                    <a:lnTo>
                      <a:pt x="60612" y="47640"/>
                    </a:lnTo>
                    <a:lnTo>
                      <a:pt x="66959" y="42241"/>
                    </a:lnTo>
                    <a:lnTo>
                      <a:pt x="74257" y="36842"/>
                    </a:lnTo>
                    <a:lnTo>
                      <a:pt x="81556" y="31443"/>
                    </a:lnTo>
                    <a:lnTo>
                      <a:pt x="88855" y="26679"/>
                    </a:lnTo>
                    <a:lnTo>
                      <a:pt x="96471" y="22232"/>
                    </a:lnTo>
                    <a:lnTo>
                      <a:pt x="104405" y="18421"/>
                    </a:lnTo>
                    <a:lnTo>
                      <a:pt x="112338" y="14610"/>
                    </a:lnTo>
                    <a:lnTo>
                      <a:pt x="120906" y="11434"/>
                    </a:lnTo>
                    <a:lnTo>
                      <a:pt x="129475" y="8258"/>
                    </a:lnTo>
                    <a:lnTo>
                      <a:pt x="138360" y="5717"/>
                    </a:lnTo>
                    <a:lnTo>
                      <a:pt x="146928" y="3494"/>
                    </a:lnTo>
                    <a:lnTo>
                      <a:pt x="156131" y="1905"/>
                    </a:lnTo>
                    <a:lnTo>
                      <a:pt x="165651" y="953"/>
                    </a:lnTo>
                    <a:lnTo>
                      <a:pt x="174854" y="317"/>
                    </a:lnTo>
                    <a:lnTo>
                      <a:pt x="18437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>
                  <a:defRPr/>
                </a:pPr>
                <a:endParaRPr lang="zh-CN" altLang="en-US" sz="13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Microsoft YaHei" panose="020B0503020204020204" pitchFamily="34" charset="-122"/>
                </a:endParaRPr>
              </a:p>
            </p:txBody>
          </p:sp>
        </p:grpSp>
        <p:sp>
          <p:nvSpPr>
            <p:cNvPr id="91" name="object 9"/>
            <p:cNvSpPr/>
            <p:nvPr/>
          </p:nvSpPr>
          <p:spPr>
            <a:xfrm>
              <a:off x="11232" y="5107"/>
              <a:ext cx="874" cy="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bject 70"/>
            <p:cNvSpPr/>
            <p:nvPr/>
          </p:nvSpPr>
          <p:spPr>
            <a:xfrm>
              <a:off x="11390" y="5149"/>
              <a:ext cx="582" cy="5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标题 2"/>
            <p:cNvSpPr txBox="1"/>
            <p:nvPr/>
          </p:nvSpPr>
          <p:spPr bwMode="auto">
            <a:xfrm>
              <a:off x="11139" y="4886"/>
              <a:ext cx="1113" cy="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750" dirty="0"/>
                <a:t>5G</a:t>
              </a:r>
              <a:r>
                <a:rPr lang="zh-CN" altLang="en-US" sz="750" dirty="0"/>
                <a:t>消息</a:t>
              </a:r>
              <a:endParaRPr lang="zh-CN" altLang="en-US" sz="750" dirty="0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1985" y="2327"/>
              <a:ext cx="8165" cy="5093"/>
              <a:chOff x="1907" y="1789"/>
              <a:chExt cx="16112" cy="8304"/>
            </a:xfrm>
          </p:grpSpPr>
          <p:sp>
            <p:nvSpPr>
              <p:cNvPr id="96" name="矩形 95"/>
              <p:cNvSpPr/>
              <p:nvPr/>
            </p:nvSpPr>
            <p:spPr>
              <a:xfrm flipH="1">
                <a:off x="1907" y="1789"/>
                <a:ext cx="16112" cy="8304"/>
              </a:xfrm>
              <a:prstGeom prst="rect">
                <a:avLst/>
              </a:prstGeom>
              <a:noFill/>
              <a:ln w="12700">
                <a:solidFill>
                  <a:srgbClr val="00206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2063" y="4067"/>
                <a:ext cx="790" cy="1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1050" b="1" kern="0" dirty="0">
                    <a:latin typeface="微软雅黑" panose="020B0503020204020204" pitchFamily="34" charset="-122"/>
                  </a:rPr>
                  <a:t>活动管控</a:t>
                </a:r>
                <a:endParaRPr lang="zh-CN" altLang="en-US" sz="1050" kern="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063" y="6139"/>
                <a:ext cx="790" cy="1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1050" b="1" kern="0" dirty="0">
                    <a:latin typeface="微软雅黑" panose="020B0503020204020204" pitchFamily="34" charset="-122"/>
                  </a:rPr>
                  <a:t>资源配置</a:t>
                </a:r>
                <a:endParaRPr lang="zh-CN" altLang="en-US" sz="1050" kern="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2063" y="8285"/>
                <a:ext cx="790" cy="1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1050" b="1" kern="0" dirty="0">
                    <a:latin typeface="微软雅黑" panose="020B0503020204020204" pitchFamily="34" charset="-122"/>
                  </a:rPr>
                  <a:t>数据基座</a:t>
                </a:r>
                <a:endParaRPr lang="zh-CN" altLang="en-US" sz="1050" b="1" kern="0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3060" y="3939"/>
                <a:ext cx="14525" cy="5967"/>
                <a:chOff x="1372753" y="1989679"/>
                <a:chExt cx="7477725" cy="3662084"/>
              </a:xfrm>
            </p:grpSpPr>
            <p:sp>
              <p:nvSpPr>
                <p:cNvPr id="101" name="矩形 100"/>
                <p:cNvSpPr/>
                <p:nvPr/>
              </p:nvSpPr>
              <p:spPr bwMode="auto">
                <a:xfrm>
                  <a:off x="3909773" y="1989679"/>
                  <a:ext cx="2403685" cy="99394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02" name="组合 101"/>
                <p:cNvGrpSpPr/>
                <p:nvPr/>
              </p:nvGrpSpPr>
              <p:grpSpPr>
                <a:xfrm>
                  <a:off x="4303781" y="2126241"/>
                  <a:ext cx="1541555" cy="912041"/>
                  <a:chOff x="4052984" y="1945382"/>
                  <a:chExt cx="1547349" cy="810605"/>
                </a:xfrm>
              </p:grpSpPr>
              <p:sp>
                <p:nvSpPr>
                  <p:cNvPr id="103" name="矩形 102"/>
                  <p:cNvSpPr/>
                  <p:nvPr/>
                </p:nvSpPr>
                <p:spPr>
                  <a:xfrm>
                    <a:off x="4203646" y="2371047"/>
                    <a:ext cx="1246023" cy="3849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lvl="0" algn="ctr">
                      <a:defRPr/>
                    </a:pPr>
                    <a:r>
                      <a:rPr lang="zh-CN" altLang="en-US" sz="79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营销标签生命周期管理</a:t>
                    </a:r>
                    <a:endParaRPr lang="zh-CN" altLang="en-US" sz="79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4052984" y="1945382"/>
                    <a:ext cx="1547349" cy="4430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标签中心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05" name="矩形 104"/>
                <p:cNvSpPr/>
                <p:nvPr/>
              </p:nvSpPr>
              <p:spPr bwMode="auto">
                <a:xfrm>
                  <a:off x="1372753" y="1989679"/>
                  <a:ext cx="2403685" cy="99394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06" name="组合 105"/>
                <p:cNvGrpSpPr/>
                <p:nvPr/>
              </p:nvGrpSpPr>
              <p:grpSpPr>
                <a:xfrm>
                  <a:off x="1749238" y="2126240"/>
                  <a:ext cx="1677647" cy="809984"/>
                  <a:chOff x="4035395" y="1945382"/>
                  <a:chExt cx="1683953" cy="719898"/>
                </a:xfrm>
              </p:grpSpPr>
              <p:sp>
                <p:nvSpPr>
                  <p:cNvPr id="107" name="矩形 106"/>
                  <p:cNvSpPr/>
                  <p:nvPr/>
                </p:nvSpPr>
                <p:spPr>
                  <a:xfrm>
                    <a:off x="4035395" y="2420385"/>
                    <a:ext cx="1683953" cy="24489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lvl="0" algn="ctr">
                      <a:defRPr/>
                    </a:pPr>
                    <a:r>
                      <a:rPr lang="zh-CN" altLang="en-US" sz="79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营销活动编排与管控</a:t>
                    </a:r>
                    <a:endParaRPr lang="zh-CN" altLang="en-US" sz="79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8" name="矩形 107"/>
                  <p:cNvSpPr/>
                  <p:nvPr/>
                </p:nvSpPr>
                <p:spPr>
                  <a:xfrm>
                    <a:off x="4052984" y="1945382"/>
                    <a:ext cx="1547349" cy="4490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活动中心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09" name="矩形 108"/>
                <p:cNvSpPr/>
                <p:nvPr/>
              </p:nvSpPr>
              <p:spPr bwMode="auto">
                <a:xfrm>
                  <a:off x="3907482" y="3310284"/>
                  <a:ext cx="2403685" cy="101135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0" name="组合 109"/>
                <p:cNvGrpSpPr/>
                <p:nvPr/>
              </p:nvGrpSpPr>
              <p:grpSpPr>
                <a:xfrm>
                  <a:off x="4301491" y="3430475"/>
                  <a:ext cx="1541555" cy="901774"/>
                  <a:chOff x="4052984" y="1945382"/>
                  <a:chExt cx="1547349" cy="801480"/>
                </a:xfrm>
              </p:grpSpPr>
              <p:sp>
                <p:nvSpPr>
                  <p:cNvPr id="111" name="矩形 110"/>
                  <p:cNvSpPr/>
                  <p:nvPr/>
                </p:nvSpPr>
                <p:spPr>
                  <a:xfrm>
                    <a:off x="4258437" y="2361922"/>
                    <a:ext cx="1136449" cy="3849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触点集中配置与管理</a:t>
                    </a:r>
                    <a:endParaRPr lang="zh-CN" altLang="en-US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12" name="矩形 111"/>
                  <p:cNvSpPr/>
                  <p:nvPr/>
                </p:nvSpPr>
                <p:spPr>
                  <a:xfrm>
                    <a:off x="4052984" y="1945382"/>
                    <a:ext cx="1547349" cy="4428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触点中心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13" name="矩形 112"/>
                <p:cNvSpPr/>
                <p:nvPr/>
              </p:nvSpPr>
              <p:spPr bwMode="auto">
                <a:xfrm>
                  <a:off x="1381757" y="3306111"/>
                  <a:ext cx="2403685" cy="101728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4" name="组合 113"/>
                <p:cNvGrpSpPr/>
                <p:nvPr/>
              </p:nvGrpSpPr>
              <p:grpSpPr>
                <a:xfrm>
                  <a:off x="1630247" y="3426131"/>
                  <a:ext cx="2144676" cy="770951"/>
                  <a:chOff x="3906919" y="1945382"/>
                  <a:chExt cx="2152737" cy="685207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3906919" y="2385694"/>
                    <a:ext cx="2152737" cy="24489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营销内容生产及管理</a:t>
                    </a:r>
                    <a:endParaRPr lang="en-US" altLang="zh-CN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16" name="矩形 115"/>
                  <p:cNvSpPr/>
                  <p:nvPr/>
                </p:nvSpPr>
                <p:spPr>
                  <a:xfrm>
                    <a:off x="4052984" y="1945382"/>
                    <a:ext cx="1547349" cy="44824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内容中心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17" name="矩形 116"/>
                <p:cNvSpPr/>
                <p:nvPr/>
              </p:nvSpPr>
              <p:spPr bwMode="auto">
                <a:xfrm>
                  <a:off x="6443542" y="3308483"/>
                  <a:ext cx="2403685" cy="101728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8" name="组合 117"/>
                <p:cNvGrpSpPr/>
                <p:nvPr/>
              </p:nvGrpSpPr>
              <p:grpSpPr>
                <a:xfrm>
                  <a:off x="6837550" y="3428493"/>
                  <a:ext cx="1541555" cy="894631"/>
                  <a:chOff x="4052984" y="1945382"/>
                  <a:chExt cx="1547349" cy="795135"/>
                </a:xfrm>
              </p:grpSpPr>
              <p:sp>
                <p:nvSpPr>
                  <p:cNvPr id="119" name="矩形 118"/>
                  <p:cNvSpPr/>
                  <p:nvPr/>
                </p:nvSpPr>
                <p:spPr>
                  <a:xfrm>
                    <a:off x="4349745" y="2355575"/>
                    <a:ext cx="953825" cy="3849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权益管理与核销</a:t>
                    </a:r>
                    <a:endParaRPr lang="zh-CN" altLang="en-US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0" name="矩形 119"/>
                  <p:cNvSpPr/>
                  <p:nvPr/>
                </p:nvSpPr>
                <p:spPr>
                  <a:xfrm>
                    <a:off x="4052984" y="1945382"/>
                    <a:ext cx="1547349" cy="44263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权益中心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21" name="矩形 120"/>
                <p:cNvSpPr/>
                <p:nvPr/>
              </p:nvSpPr>
              <p:spPr bwMode="auto">
                <a:xfrm>
                  <a:off x="1381757" y="4646631"/>
                  <a:ext cx="2403685" cy="97914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2" name="组合 121"/>
                <p:cNvGrpSpPr/>
                <p:nvPr/>
              </p:nvGrpSpPr>
              <p:grpSpPr>
                <a:xfrm>
                  <a:off x="1775765" y="4761901"/>
                  <a:ext cx="1541555" cy="887492"/>
                  <a:chOff x="4052984" y="1945382"/>
                  <a:chExt cx="1547349" cy="788790"/>
                </a:xfrm>
              </p:grpSpPr>
              <p:sp>
                <p:nvSpPr>
                  <p:cNvPr id="123" name="矩形 122"/>
                  <p:cNvSpPr/>
                  <p:nvPr/>
                </p:nvSpPr>
                <p:spPr>
                  <a:xfrm>
                    <a:off x="4258429" y="2349230"/>
                    <a:ext cx="1136449" cy="3849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洞察分析及客群提取</a:t>
                    </a:r>
                    <a:endParaRPr lang="zh-CN" altLang="en-US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4" name="矩形 123"/>
                  <p:cNvSpPr/>
                  <p:nvPr/>
                </p:nvSpPr>
                <p:spPr>
                  <a:xfrm>
                    <a:off x="4052984" y="1945382"/>
                    <a:ext cx="1547349" cy="4424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客群中心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25" name="矩形 124"/>
                <p:cNvSpPr/>
                <p:nvPr/>
              </p:nvSpPr>
              <p:spPr bwMode="auto">
                <a:xfrm>
                  <a:off x="6446793" y="2011519"/>
                  <a:ext cx="2403685" cy="97914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6" name="组合 125"/>
                <p:cNvGrpSpPr/>
                <p:nvPr/>
              </p:nvGrpSpPr>
              <p:grpSpPr>
                <a:xfrm>
                  <a:off x="6840798" y="2126802"/>
                  <a:ext cx="1541555" cy="912041"/>
                  <a:chOff x="4052984" y="1945382"/>
                  <a:chExt cx="1547349" cy="810605"/>
                </a:xfrm>
              </p:grpSpPr>
              <p:sp>
                <p:nvSpPr>
                  <p:cNvPr id="127" name="矩形 126"/>
                  <p:cNvSpPr/>
                  <p:nvPr/>
                </p:nvSpPr>
                <p:spPr>
                  <a:xfrm>
                    <a:off x="4258433" y="2371047"/>
                    <a:ext cx="1136449" cy="3849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精准营销策略的生成</a:t>
                    </a:r>
                    <a:endParaRPr lang="zh-CN" altLang="en-US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8" name="矩形 127"/>
                  <p:cNvSpPr/>
                  <p:nvPr/>
                </p:nvSpPr>
                <p:spPr>
                  <a:xfrm>
                    <a:off x="4052984" y="1945382"/>
                    <a:ext cx="1547349" cy="4430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策略中心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29" name="矩形 128"/>
                <p:cNvSpPr/>
                <p:nvPr/>
              </p:nvSpPr>
              <p:spPr bwMode="auto">
                <a:xfrm>
                  <a:off x="3911628" y="4646631"/>
                  <a:ext cx="2403685" cy="97914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30" name="组合 129"/>
                <p:cNvGrpSpPr/>
                <p:nvPr/>
              </p:nvGrpSpPr>
              <p:grpSpPr>
                <a:xfrm>
                  <a:off x="4170673" y="4706353"/>
                  <a:ext cx="2144732" cy="943040"/>
                  <a:chOff x="3917514" y="1896012"/>
                  <a:chExt cx="2152793" cy="838160"/>
                </a:xfrm>
              </p:grpSpPr>
              <p:sp>
                <p:nvSpPr>
                  <p:cNvPr id="131" name="矩形 130"/>
                  <p:cNvSpPr/>
                  <p:nvPr/>
                </p:nvSpPr>
                <p:spPr>
                  <a:xfrm>
                    <a:off x="3984496" y="2349230"/>
                    <a:ext cx="1684323" cy="3849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客户全渠道交互行为采集与管控</a:t>
                    </a:r>
                    <a:endParaRPr lang="zh-CN" altLang="en-US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2" name="矩形 131"/>
                  <p:cNvSpPr/>
                  <p:nvPr/>
                </p:nvSpPr>
                <p:spPr>
                  <a:xfrm>
                    <a:off x="3917514" y="1896012"/>
                    <a:ext cx="2152793" cy="4437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客户交互中心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33" name="矩形 132"/>
                <p:cNvSpPr/>
                <p:nvPr/>
              </p:nvSpPr>
              <p:spPr bwMode="auto">
                <a:xfrm>
                  <a:off x="6438084" y="4649003"/>
                  <a:ext cx="2403685" cy="97914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anchor="t" anchorCtr="0"/>
                <a:p>
                  <a:pPr algn="ctr"/>
                  <a:endParaRPr lang="en-US" altLang="zh-CN" sz="150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34" name="组合 133"/>
                <p:cNvGrpSpPr/>
                <p:nvPr/>
              </p:nvGrpSpPr>
              <p:grpSpPr>
                <a:xfrm>
                  <a:off x="6832092" y="4764274"/>
                  <a:ext cx="1541555" cy="887489"/>
                  <a:chOff x="4052984" y="1945382"/>
                  <a:chExt cx="1547349" cy="788787"/>
                </a:xfrm>
              </p:grpSpPr>
              <p:sp>
                <p:nvSpPr>
                  <p:cNvPr id="135" name="矩形 134"/>
                  <p:cNvSpPr/>
                  <p:nvPr/>
                </p:nvSpPr>
                <p:spPr>
                  <a:xfrm>
                    <a:off x="4349745" y="2349228"/>
                    <a:ext cx="953825" cy="38494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zh-CN" altLang="en-US" sz="790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事件配置与触发</a:t>
                    </a:r>
                    <a:endParaRPr lang="en-US" altLang="zh-CN" sz="790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6" name="矩形 135"/>
                  <p:cNvSpPr/>
                  <p:nvPr/>
                </p:nvSpPr>
                <p:spPr>
                  <a:xfrm>
                    <a:off x="4052984" y="1945382"/>
                    <a:ext cx="1547349" cy="4424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35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事件中心</a:t>
                    </a:r>
                    <a:endParaRPr lang="en-US" altLang="zh-CN" sz="135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37" name="矩形 136"/>
              <p:cNvSpPr/>
              <p:nvPr/>
            </p:nvSpPr>
            <p:spPr bwMode="auto">
              <a:xfrm>
                <a:off x="5166" y="2045"/>
                <a:ext cx="4669" cy="161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t" anchorCtr="0"/>
              <a:p>
                <a:pPr algn="ctr"/>
                <a:endParaRPr lang="en-US" altLang="zh-CN" sz="15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5789" y="3017"/>
                <a:ext cx="3654" cy="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 algn="ctr">
                  <a:defRPr/>
                </a:pPr>
                <a:r>
                  <a:rPr lang="zh-CN" altLang="en-US" sz="79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支持线上</a:t>
                </a:r>
                <a:r>
                  <a:rPr lang="en-US" altLang="zh-CN" sz="79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79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线下调研</a:t>
                </a:r>
                <a:endPara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6119" y="2231"/>
                <a:ext cx="2994" cy="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135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智慧调研</a:t>
                </a:r>
                <a:endParaRPr lang="zh-CN" altLang="en-US" sz="135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矩形 139"/>
              <p:cNvSpPr/>
              <p:nvPr/>
            </p:nvSpPr>
            <p:spPr bwMode="auto">
              <a:xfrm>
                <a:off x="10768" y="2135"/>
                <a:ext cx="4669" cy="161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t" anchorCtr="0"/>
              <a:p>
                <a:pPr algn="ctr"/>
                <a:endParaRPr lang="en-US" altLang="zh-CN" sz="150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11454" y="3113"/>
                <a:ext cx="3470" cy="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 algn="ctr">
                  <a:defRPr/>
                </a:pPr>
                <a:r>
                  <a:rPr lang="zh-CN" altLang="en-US" sz="79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支持线上</a:t>
                </a:r>
                <a:r>
                  <a:rPr lang="en-US" altLang="zh-CN" sz="79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79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线下营销</a:t>
                </a:r>
                <a:endPara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1555" y="2206"/>
                <a:ext cx="2994" cy="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1350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智慧营销</a:t>
                </a:r>
                <a:endParaRPr lang="zh-CN" altLang="en-US" sz="1350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2105" y="2011"/>
                <a:ext cx="790" cy="1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1050" b="1" kern="0" dirty="0">
                    <a:latin typeface="微软雅黑" panose="020B0503020204020204" pitchFamily="34" charset="-122"/>
                  </a:rPr>
                  <a:t>场景应用</a:t>
                </a:r>
                <a:endParaRPr lang="zh-CN" altLang="en-US" sz="1050" b="1" kern="0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46" name="标题 2"/>
            <p:cNvSpPr txBox="1"/>
            <p:nvPr/>
          </p:nvSpPr>
          <p:spPr bwMode="auto">
            <a:xfrm>
              <a:off x="10996" y="5950"/>
              <a:ext cx="1518" cy="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750" dirty="0"/>
                <a:t>智慧屏（</a:t>
              </a:r>
              <a:r>
                <a:rPr lang="en-US" altLang="zh-CN" sz="750" dirty="0"/>
                <a:t>OTT</a:t>
              </a:r>
              <a:r>
                <a:rPr lang="zh-CN" altLang="en-US" sz="750" dirty="0"/>
                <a:t>）</a:t>
              </a:r>
              <a:endParaRPr lang="zh-CN" altLang="en-US" sz="750" dirty="0"/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2180" y="6256"/>
              <a:ext cx="1359" cy="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页面服务传播</a:t>
              </a:r>
              <a:endPara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12180" y="5055"/>
              <a:ext cx="1359" cy="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sz="600" spc="40" dirty="0">
                  <a:ea typeface="微软雅黑" panose="020B0503020204020204" pitchFamily="34" charset="-122"/>
                  <a:sym typeface="+mn-ea"/>
                </a:rPr>
                <a:t>实现信</a:t>
              </a:r>
              <a:r>
                <a:rPr sz="600" spc="50" dirty="0">
                  <a:ea typeface="微软雅黑" panose="020B0503020204020204" pitchFamily="34" charset="-122"/>
                  <a:sym typeface="+mn-ea"/>
                </a:rPr>
                <a:t>息</a:t>
              </a:r>
              <a:r>
                <a:rPr sz="600" spc="40" dirty="0">
                  <a:ea typeface="微软雅黑" panose="020B0503020204020204" pitchFamily="34" charset="-122"/>
                  <a:sym typeface="+mn-ea"/>
                </a:rPr>
                <a:t>的</a:t>
              </a:r>
              <a:r>
                <a:rPr sz="600" spc="50" dirty="0">
                  <a:ea typeface="微软雅黑" panose="020B0503020204020204" pitchFamily="34" charset="-122"/>
                  <a:sym typeface="+mn-ea"/>
                </a:rPr>
                <a:t>交</a:t>
              </a:r>
              <a:r>
                <a:rPr sz="600" spc="65" dirty="0">
                  <a:ea typeface="微软雅黑" panose="020B0503020204020204" pitchFamily="34" charset="-122"/>
                  <a:sym typeface="+mn-ea"/>
                </a:rPr>
                <a:t>互</a:t>
              </a:r>
              <a:r>
                <a:rPr sz="600" spc="40" dirty="0">
                  <a:ea typeface="微软雅黑" panose="020B0503020204020204" pitchFamily="34" charset="-122"/>
                  <a:sym typeface="+mn-ea"/>
                </a:rPr>
                <a:t>，包括文</a:t>
              </a:r>
              <a:r>
                <a:rPr sz="600" spc="55" dirty="0">
                  <a:ea typeface="微软雅黑" panose="020B0503020204020204" pitchFamily="34" charset="-122"/>
                  <a:sym typeface="+mn-ea"/>
                </a:rPr>
                <a:t>本、</a:t>
              </a:r>
              <a:r>
                <a:rPr sz="600" spc="40" dirty="0">
                  <a:ea typeface="微软雅黑" panose="020B0503020204020204" pitchFamily="34" charset="-122"/>
                  <a:sym typeface="+mn-ea"/>
                </a:rPr>
                <a:t>图片</a:t>
              </a:r>
              <a:r>
                <a:rPr sz="600" spc="45" dirty="0">
                  <a:ea typeface="微软雅黑" panose="020B0503020204020204" pitchFamily="34" charset="-122"/>
                  <a:sym typeface="+mn-ea"/>
                </a:rPr>
                <a:t>、</a:t>
              </a:r>
              <a:r>
                <a:rPr sz="600" spc="40" dirty="0">
                  <a:ea typeface="微软雅黑" panose="020B0503020204020204" pitchFamily="34" charset="-122"/>
                  <a:sym typeface="+mn-ea"/>
                </a:rPr>
                <a:t>音视</a:t>
              </a:r>
              <a:r>
                <a:rPr sz="600" spc="55" dirty="0">
                  <a:ea typeface="微软雅黑" panose="020B0503020204020204" pitchFamily="34" charset="-122"/>
                  <a:sym typeface="+mn-ea"/>
                </a:rPr>
                <a:t>频、</a:t>
              </a:r>
              <a:r>
                <a:rPr sz="600" spc="40" dirty="0">
                  <a:ea typeface="微软雅黑" panose="020B0503020204020204" pitchFamily="34" charset="-122"/>
                  <a:sym typeface="+mn-ea"/>
                </a:rPr>
                <a:t>富媒体卡</a:t>
              </a:r>
              <a:r>
                <a:rPr sz="600" spc="160" dirty="0">
                  <a:ea typeface="微软雅黑" panose="020B0503020204020204" pitchFamily="34" charset="-122"/>
                  <a:sym typeface="+mn-ea"/>
                </a:rPr>
                <a:t>片</a:t>
              </a:r>
              <a:endPara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2" name="图片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5" y="6142"/>
              <a:ext cx="796" cy="680"/>
            </a:xfrm>
            <a:prstGeom prst="rect">
              <a:avLst/>
            </a:prstGeom>
          </p:spPr>
        </p:pic>
        <p:cxnSp>
          <p:nvCxnSpPr>
            <p:cNvPr id="154" name="直接箭头连接符 153"/>
            <p:cNvCxnSpPr/>
            <p:nvPr/>
          </p:nvCxnSpPr>
          <p:spPr>
            <a:xfrm>
              <a:off x="387" y="4795"/>
              <a:ext cx="12813" cy="0"/>
            </a:xfrm>
            <a:prstGeom prst="straightConnector1">
              <a:avLst/>
            </a:prstGeom>
            <a:ln w="28575" cmpd="sng">
              <a:solidFill>
                <a:srgbClr val="E46C0A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矩形 154"/>
            <p:cNvSpPr/>
            <p:nvPr/>
          </p:nvSpPr>
          <p:spPr>
            <a:xfrm>
              <a:off x="212" y="5720"/>
              <a:ext cx="1518" cy="5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35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运营商</a:t>
              </a:r>
              <a:endParaRPr lang="zh-CN" altLang="en-US" sz="135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152" y="6319"/>
              <a:ext cx="1638" cy="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存量运营</a:t>
              </a:r>
              <a:endParaRPr lang="zh-CN" altLang="en-US" sz="79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/>
              </a:pPr>
              <a:r>
                <a: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市场拓展</a:t>
              </a:r>
              <a:endParaRPr lang="zh-CN" altLang="en-US" sz="79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/>
              </a:pPr>
              <a:r>
                <a: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服务调研</a:t>
              </a:r>
              <a:endParaRPr lang="zh-CN" altLang="en-US" sz="79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1" y="2602"/>
              <a:ext cx="1760" cy="5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35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</a:t>
              </a:r>
              <a:endParaRPr lang="en-US" altLang="zh-CN" sz="135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152" y="3280"/>
              <a:ext cx="1638" cy="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智慧民生服务调研</a:t>
              </a:r>
              <a:endParaRPr lang="zh-CN" altLang="en-US" sz="79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/>
              </a:pPr>
              <a:r>
                <a: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业务调研</a:t>
              </a:r>
              <a:endParaRPr lang="zh-CN" altLang="en-US" sz="79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/>
              </a:pPr>
              <a:r>
                <a:rPr lang="zh-CN" altLang="en-US" sz="79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第三方满意度调研</a:t>
              </a:r>
              <a:endParaRPr lang="zh-CN" altLang="en-US" sz="79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52" y="953"/>
              <a:ext cx="13683" cy="10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dirty="0">
                  <a:solidFill>
                    <a:prstClr val="black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以外呼能力为基础，实现多渠道协同（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5G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消息），经验数据沉淀，线上线下调研等能力建设，具备为运营商提供精细化市场营销运营支撑能力，服务存量经营和新型业务市场拓展；同时为行业提供智能化调研服务，实现全渠道协同覆盖。</a:t>
              </a:r>
              <a:endParaRPr lang="zh-CN" altLang="en-US" sz="1600" dirty="0">
                <a:solidFill>
                  <a:prstClr val="black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/>
          <p:cNvSpPr/>
          <p:nvPr/>
        </p:nvSpPr>
        <p:spPr bwMode="auto">
          <a:xfrm>
            <a:off x="4367808" y="2420888"/>
            <a:ext cx="3270422" cy="11988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b="1" kern="1700" spc="-150" dirty="0">
                <a:solidFill>
                  <a:srgbClr val="0480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endParaRPr lang="zh-CN" altLang="en-US" sz="4800" b="1" kern="1700" spc="-150" dirty="0">
              <a:solidFill>
                <a:srgbClr val="0480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3120" y="188595"/>
            <a:ext cx="11348085" cy="649605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000000"/>
                </a:solidFill>
                <a:cs typeface="微软雅黑" panose="020B0503020204020204" pitchFamily="34" charset="-122"/>
              </a:rPr>
              <a:t>“EDC” 数据服务中心</a:t>
            </a:r>
            <a:r>
              <a:rPr lang="en-US" altLang="zh-CN" sz="2800" b="1" dirty="0">
                <a:solidFill>
                  <a:srgbClr val="000000"/>
                </a:solidFill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cs typeface="微软雅黑" panose="020B0503020204020204" pitchFamily="34" charset="-122"/>
              </a:rPr>
              <a:t>一站式智能营销平台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05700" y="5402136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177708" y="37344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177708" y="205819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 bwMode="auto">
          <a:xfrm>
            <a:off x="3923868" y="3054113"/>
            <a:ext cx="1324472" cy="13244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TextBox 26"/>
          <p:cNvSpPr txBox="1"/>
          <p:nvPr/>
        </p:nvSpPr>
        <p:spPr>
          <a:xfrm>
            <a:off x="3882594" y="3300627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营销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能力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16200000">
            <a:off x="3991328" y="3506925"/>
            <a:ext cx="3354773" cy="579679"/>
            <a:chOff x="7967269" y="3151651"/>
            <a:chExt cx="3354773" cy="579679"/>
          </a:xfrm>
        </p:grpSpPr>
        <p:sp>
          <p:nvSpPr>
            <p:cNvPr id="56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endParaRPr>
            </a:p>
          </p:txBody>
        </p:sp>
        <p:sp>
          <p:nvSpPr>
            <p:cNvPr id="57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endParaRPr>
            </a:p>
          </p:txBody>
        </p:sp>
        <p:sp>
          <p:nvSpPr>
            <p:cNvPr id="61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endParaRPr>
            </a:p>
          </p:txBody>
        </p:sp>
        <p:sp>
          <p:nvSpPr>
            <p:cNvPr id="62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 bwMode="auto">
          <a:xfrm>
            <a:off x="6068267" y="1527471"/>
            <a:ext cx="1066754" cy="10667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4" name="KSO_Shape"/>
          <p:cNvSpPr/>
          <p:nvPr/>
        </p:nvSpPr>
        <p:spPr bwMode="auto">
          <a:xfrm>
            <a:off x="6343215" y="1702735"/>
            <a:ext cx="516858" cy="601000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465740" y="1680774"/>
            <a:ext cx="197250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外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呼触达用户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465740" y="2088780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利用中间号等形式对用户信息加密，外呼人员无法看见用户有效信息。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6068267" y="3183655"/>
            <a:ext cx="1066754" cy="10667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65740" y="3356992"/>
            <a:ext cx="3456383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短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信、彩信、视频短信触达用户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69" name="矩形 47"/>
          <p:cNvSpPr>
            <a:spLocks noChangeArrowheads="1"/>
          </p:cNvSpPr>
          <p:nvPr/>
        </p:nvSpPr>
        <p:spPr bwMode="auto">
          <a:xfrm>
            <a:off x="7465740" y="3764998"/>
            <a:ext cx="3312368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运营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商针对大数据筛选的用户数据，直接利用短信等方式发送到用户终端。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6068267" y="4911847"/>
            <a:ext cx="1066754" cy="10667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" name="KSO_Shape"/>
          <p:cNvSpPr/>
          <p:nvPr/>
        </p:nvSpPr>
        <p:spPr bwMode="auto">
          <a:xfrm>
            <a:off x="6266670" y="3456125"/>
            <a:ext cx="669948" cy="564988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465740" y="5032812"/>
            <a:ext cx="230425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信息流触达用户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465740" y="5440818"/>
            <a:ext cx="3312368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可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通过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imei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号碰撞的方式，实现精准数据投放到抖音、快手等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 panose="020B0503020204020204" pitchFamily="34" charset="-122"/>
              </a:rPr>
              <a:t>进行展示。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4" name="KSO_Shape"/>
          <p:cNvSpPr/>
          <p:nvPr/>
        </p:nvSpPr>
        <p:spPr bwMode="auto">
          <a:xfrm>
            <a:off x="6266670" y="5247647"/>
            <a:ext cx="669319" cy="500873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058891" y="2913080"/>
            <a:ext cx="7920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>
            <a:spLocks noChangeAspect="1"/>
          </p:cNvSpPr>
          <p:nvPr/>
        </p:nvSpPr>
        <p:spPr bwMode="auto">
          <a:xfrm>
            <a:off x="403341" y="2570006"/>
            <a:ext cx="684000" cy="68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7" name="TextBox 53"/>
          <p:cNvSpPr txBox="1"/>
          <p:nvPr/>
        </p:nvSpPr>
        <p:spPr>
          <a:xfrm>
            <a:off x="408955" y="2712291"/>
            <a:ext cx="71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1993131" y="2626103"/>
            <a:ext cx="183666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200" dirty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根据</a:t>
            </a: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用户需求提</a:t>
            </a:r>
            <a:endParaRPr lang="en-US" altLang="zh-CN" sz="1200" dirty="0" smtClean="0">
              <a:solidFill>
                <a:schemeClr val="tx1"/>
              </a:solidFill>
              <a:cs typeface="+mn-ea"/>
              <a:sym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取标签建模</a:t>
            </a:r>
            <a:endParaRPr lang="zh-CN" altLang="en-US" sz="1200" dirty="0" smtClean="0">
              <a:solidFill>
                <a:schemeClr val="tx1"/>
              </a:solidFill>
              <a:cs typeface="+mn-ea"/>
              <a:sym typeface="Microsoft YaHei" panose="020B0503020204020204" pitchFamily="34" charset="-122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1058891" y="3753742"/>
            <a:ext cx="7920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 bwMode="auto">
          <a:xfrm>
            <a:off x="393050" y="3400377"/>
            <a:ext cx="701976" cy="68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" name="TextBox 60"/>
          <p:cNvSpPr txBox="1"/>
          <p:nvPr/>
        </p:nvSpPr>
        <p:spPr>
          <a:xfrm>
            <a:off x="403017" y="3552953"/>
            <a:ext cx="71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1993131" y="3443013"/>
            <a:ext cx="183666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按照模型筛选</a:t>
            </a:r>
            <a:endParaRPr lang="en-US" altLang="zh-CN" sz="1200" dirty="0" smtClean="0">
              <a:solidFill>
                <a:schemeClr val="tx1"/>
              </a:solidFill>
              <a:cs typeface="+mn-ea"/>
              <a:sym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精准数据</a:t>
            </a:r>
            <a:endParaRPr lang="zh-CN" altLang="en-US" sz="1200" dirty="0" smtClean="0">
              <a:solidFill>
                <a:schemeClr val="tx1"/>
              </a:solidFill>
              <a:cs typeface="+mn-ea"/>
              <a:sym typeface="Microsoft YaHei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58891" y="4605472"/>
            <a:ext cx="7920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>
            <a:spLocks noChangeAspect="1"/>
          </p:cNvSpPr>
          <p:nvPr/>
        </p:nvSpPr>
        <p:spPr bwMode="auto">
          <a:xfrm>
            <a:off x="410863" y="4269920"/>
            <a:ext cx="684000" cy="68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t" anchorCtr="0">
            <a:noAutofit/>
          </a:bodyPr>
          <a:lstStyle/>
          <a:p>
            <a:pPr lvl="0" algn="ctr"/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6" name="TextBox 67"/>
          <p:cNvSpPr txBox="1"/>
          <p:nvPr/>
        </p:nvSpPr>
        <p:spPr>
          <a:xfrm>
            <a:off x="408955" y="4404683"/>
            <a:ext cx="71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pitchFamily="34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87" name="矩形 47"/>
          <p:cNvSpPr>
            <a:spLocks noChangeArrowheads="1"/>
          </p:cNvSpPr>
          <p:nvPr/>
        </p:nvSpPr>
        <p:spPr bwMode="auto">
          <a:xfrm>
            <a:off x="1993131" y="4294743"/>
            <a:ext cx="183666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申请中间号，数据</a:t>
            </a:r>
            <a:endParaRPr lang="en-US" altLang="zh-CN" sz="1200" dirty="0" smtClean="0">
              <a:solidFill>
                <a:schemeClr val="tx1"/>
              </a:solidFill>
              <a:cs typeface="+mn-ea"/>
              <a:sym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Microsoft YaHei" panose="020B0503020204020204" pitchFamily="34" charset="-122"/>
              </a:rPr>
              <a:t>加密后提交至通道</a:t>
            </a:r>
            <a:endParaRPr lang="zh-CN" altLang="en-US" sz="1200" dirty="0" smtClean="0">
              <a:solidFill>
                <a:schemeClr val="tx1"/>
              </a:solidFill>
              <a:cs typeface="+mn-ea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4" grpId="0" bldLvl="0" animBg="1"/>
      <p:bldP spid="65" grpId="0"/>
      <p:bldP spid="66" grpId="0"/>
      <p:bldP spid="68" grpId="0"/>
      <p:bldP spid="69" grpId="0"/>
      <p:bldP spid="71" grpId="0" bldLvl="0" animBg="1"/>
      <p:bldP spid="72" grpId="0"/>
      <p:bldP spid="4" grpId="0"/>
      <p:bldP spid="74" grpId="0" bldLvl="0" animBg="1"/>
      <p:bldP spid="78" grpId="0"/>
      <p:bldP spid="83" grpId="0"/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64235" y="260668"/>
            <a:ext cx="730186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kern="1200" dirty="0">
                <a:latin typeface="微软雅黑" panose="020B0503020204020204" pitchFamily="34" charset="-122"/>
                <a:cs typeface="+mj-cs"/>
              </a:rPr>
              <a:t>功能架构</a:t>
            </a:r>
            <a:endParaRPr lang="zh-CN" altLang="en-US" sz="2800" b="1" kern="1200" dirty="0">
              <a:latin typeface="微软雅黑" panose="020B0503020204020204" pitchFamily="34" charset="-122"/>
              <a:cs typeface="+mj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83605" y="1506999"/>
            <a:ext cx="1090991" cy="434048"/>
            <a:chOff x="1000677" y="2609574"/>
            <a:chExt cx="1090991" cy="434048"/>
          </a:xfrm>
        </p:grpSpPr>
        <p:sp>
          <p:nvSpPr>
            <p:cNvPr id="4" name="文本框 3"/>
            <p:cNvSpPr txBox="1"/>
            <p:nvPr/>
          </p:nvSpPr>
          <p:spPr>
            <a:xfrm>
              <a:off x="1000677" y="2797401"/>
              <a:ext cx="1090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 dirty="0"/>
                <a:t>活动策划人员</a:t>
              </a:r>
              <a:endParaRPr lang="zh-CN" altLang="en-US" sz="1000" dirty="0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434802" y="2609574"/>
              <a:ext cx="209380" cy="222325"/>
              <a:chOff x="2001608" y="4070826"/>
              <a:chExt cx="563901" cy="598764"/>
            </a:xfrm>
            <a:solidFill>
              <a:srgbClr val="2E75B5"/>
            </a:solidFill>
          </p:grpSpPr>
          <p:sp>
            <p:nvSpPr>
              <p:cNvPr id="91" name="Freeform 5"/>
              <p:cNvSpPr/>
              <p:nvPr/>
            </p:nvSpPr>
            <p:spPr bwMode="auto">
              <a:xfrm>
                <a:off x="2001608" y="4205491"/>
                <a:ext cx="335160" cy="464099"/>
              </a:xfrm>
              <a:custGeom>
                <a:avLst/>
                <a:gdLst>
                  <a:gd name="T0" fmla="*/ 485 w 485"/>
                  <a:gd name="T1" fmla="*/ 290 h 641"/>
                  <a:gd name="T2" fmla="*/ 459 w 485"/>
                  <a:gd name="T3" fmla="*/ 252 h 641"/>
                  <a:gd name="T4" fmla="*/ 427 w 485"/>
                  <a:gd name="T5" fmla="*/ 217 h 641"/>
                  <a:gd name="T6" fmla="*/ 393 w 485"/>
                  <a:gd name="T7" fmla="*/ 191 h 641"/>
                  <a:gd name="T8" fmla="*/ 354 w 485"/>
                  <a:gd name="T9" fmla="*/ 171 h 641"/>
                  <a:gd name="T10" fmla="*/ 350 w 485"/>
                  <a:gd name="T11" fmla="*/ 133 h 641"/>
                  <a:gd name="T12" fmla="*/ 366 w 485"/>
                  <a:gd name="T13" fmla="*/ 123 h 641"/>
                  <a:gd name="T14" fmla="*/ 393 w 485"/>
                  <a:gd name="T15" fmla="*/ 97 h 641"/>
                  <a:gd name="T16" fmla="*/ 411 w 485"/>
                  <a:gd name="T17" fmla="*/ 66 h 641"/>
                  <a:gd name="T18" fmla="*/ 421 w 485"/>
                  <a:gd name="T19" fmla="*/ 32 h 641"/>
                  <a:gd name="T20" fmla="*/ 421 w 485"/>
                  <a:gd name="T21" fmla="*/ 14 h 641"/>
                  <a:gd name="T22" fmla="*/ 352 w 485"/>
                  <a:gd name="T23" fmla="*/ 0 h 641"/>
                  <a:gd name="T24" fmla="*/ 348 w 485"/>
                  <a:gd name="T25" fmla="*/ 6 h 641"/>
                  <a:gd name="T26" fmla="*/ 332 w 485"/>
                  <a:gd name="T27" fmla="*/ 16 h 641"/>
                  <a:gd name="T28" fmla="*/ 294 w 485"/>
                  <a:gd name="T29" fmla="*/ 26 h 641"/>
                  <a:gd name="T30" fmla="*/ 262 w 485"/>
                  <a:gd name="T31" fmla="*/ 28 h 641"/>
                  <a:gd name="T32" fmla="*/ 205 w 485"/>
                  <a:gd name="T33" fmla="*/ 20 h 641"/>
                  <a:gd name="T34" fmla="*/ 185 w 485"/>
                  <a:gd name="T35" fmla="*/ 12 h 641"/>
                  <a:gd name="T36" fmla="*/ 173 w 485"/>
                  <a:gd name="T37" fmla="*/ 0 h 641"/>
                  <a:gd name="T38" fmla="*/ 108 w 485"/>
                  <a:gd name="T39" fmla="*/ 0 h 641"/>
                  <a:gd name="T40" fmla="*/ 108 w 485"/>
                  <a:gd name="T41" fmla="*/ 14 h 641"/>
                  <a:gd name="T42" fmla="*/ 113 w 485"/>
                  <a:gd name="T43" fmla="*/ 50 h 641"/>
                  <a:gd name="T44" fmla="*/ 127 w 485"/>
                  <a:gd name="T45" fmla="*/ 82 h 641"/>
                  <a:gd name="T46" fmla="*/ 151 w 485"/>
                  <a:gd name="T47" fmla="*/ 111 h 641"/>
                  <a:gd name="T48" fmla="*/ 179 w 485"/>
                  <a:gd name="T49" fmla="*/ 133 h 641"/>
                  <a:gd name="T50" fmla="*/ 177 w 485"/>
                  <a:gd name="T51" fmla="*/ 171 h 641"/>
                  <a:gd name="T52" fmla="*/ 157 w 485"/>
                  <a:gd name="T53" fmla="*/ 179 h 641"/>
                  <a:gd name="T54" fmla="*/ 123 w 485"/>
                  <a:gd name="T55" fmla="*/ 201 h 641"/>
                  <a:gd name="T56" fmla="*/ 90 w 485"/>
                  <a:gd name="T57" fmla="*/ 230 h 641"/>
                  <a:gd name="T58" fmla="*/ 62 w 485"/>
                  <a:gd name="T59" fmla="*/ 262 h 641"/>
                  <a:gd name="T60" fmla="*/ 40 w 485"/>
                  <a:gd name="T61" fmla="*/ 300 h 641"/>
                  <a:gd name="T62" fmla="*/ 22 w 485"/>
                  <a:gd name="T63" fmla="*/ 340 h 641"/>
                  <a:gd name="T64" fmla="*/ 8 w 485"/>
                  <a:gd name="T65" fmla="*/ 387 h 641"/>
                  <a:gd name="T66" fmla="*/ 2 w 485"/>
                  <a:gd name="T67" fmla="*/ 433 h 641"/>
                  <a:gd name="T68" fmla="*/ 0 w 485"/>
                  <a:gd name="T69" fmla="*/ 459 h 641"/>
                  <a:gd name="T70" fmla="*/ 6 w 485"/>
                  <a:gd name="T71" fmla="*/ 514 h 641"/>
                  <a:gd name="T72" fmla="*/ 30 w 485"/>
                  <a:gd name="T73" fmla="*/ 542 h 641"/>
                  <a:gd name="T74" fmla="*/ 88 w 485"/>
                  <a:gd name="T75" fmla="*/ 588 h 641"/>
                  <a:gd name="T76" fmla="*/ 155 w 485"/>
                  <a:gd name="T77" fmla="*/ 620 h 641"/>
                  <a:gd name="T78" fmla="*/ 227 w 485"/>
                  <a:gd name="T79" fmla="*/ 639 h 641"/>
                  <a:gd name="T80" fmla="*/ 266 w 485"/>
                  <a:gd name="T81" fmla="*/ 641 h 641"/>
                  <a:gd name="T82" fmla="*/ 306 w 485"/>
                  <a:gd name="T83" fmla="*/ 639 h 641"/>
                  <a:gd name="T84" fmla="*/ 346 w 485"/>
                  <a:gd name="T85" fmla="*/ 631 h 641"/>
                  <a:gd name="T86" fmla="*/ 385 w 485"/>
                  <a:gd name="T87" fmla="*/ 618 h 641"/>
                  <a:gd name="T88" fmla="*/ 421 w 485"/>
                  <a:gd name="T89" fmla="*/ 600 h 641"/>
                  <a:gd name="T90" fmla="*/ 407 w 485"/>
                  <a:gd name="T91" fmla="*/ 584 h 641"/>
                  <a:gd name="T92" fmla="*/ 389 w 485"/>
                  <a:gd name="T93" fmla="*/ 564 h 641"/>
                  <a:gd name="T94" fmla="*/ 389 w 485"/>
                  <a:gd name="T95" fmla="*/ 560 h 641"/>
                  <a:gd name="T96" fmla="*/ 385 w 485"/>
                  <a:gd name="T97" fmla="*/ 508 h 641"/>
                  <a:gd name="T98" fmla="*/ 387 w 485"/>
                  <a:gd name="T99" fmla="*/ 475 h 641"/>
                  <a:gd name="T100" fmla="*/ 399 w 485"/>
                  <a:gd name="T101" fmla="*/ 413 h 641"/>
                  <a:gd name="T102" fmla="*/ 425 w 485"/>
                  <a:gd name="T103" fmla="*/ 357 h 641"/>
                  <a:gd name="T104" fmla="*/ 463 w 485"/>
                  <a:gd name="T105" fmla="*/ 308 h 641"/>
                  <a:gd name="T106" fmla="*/ 485 w 485"/>
                  <a:gd name="T107" fmla="*/ 29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5" h="641">
                    <a:moveTo>
                      <a:pt x="485" y="290"/>
                    </a:moveTo>
                    <a:lnTo>
                      <a:pt x="485" y="290"/>
                    </a:lnTo>
                    <a:lnTo>
                      <a:pt x="471" y="270"/>
                    </a:lnTo>
                    <a:lnTo>
                      <a:pt x="459" y="252"/>
                    </a:lnTo>
                    <a:lnTo>
                      <a:pt x="443" y="234"/>
                    </a:lnTo>
                    <a:lnTo>
                      <a:pt x="427" y="217"/>
                    </a:lnTo>
                    <a:lnTo>
                      <a:pt x="411" y="203"/>
                    </a:lnTo>
                    <a:lnTo>
                      <a:pt x="393" y="191"/>
                    </a:lnTo>
                    <a:lnTo>
                      <a:pt x="372" y="181"/>
                    </a:lnTo>
                    <a:lnTo>
                      <a:pt x="354" y="171"/>
                    </a:lnTo>
                    <a:lnTo>
                      <a:pt x="314" y="155"/>
                    </a:lnTo>
                    <a:lnTo>
                      <a:pt x="350" y="133"/>
                    </a:lnTo>
                    <a:lnTo>
                      <a:pt x="350" y="133"/>
                    </a:lnTo>
                    <a:lnTo>
                      <a:pt x="366" y="123"/>
                    </a:lnTo>
                    <a:lnTo>
                      <a:pt x="380" y="111"/>
                    </a:lnTo>
                    <a:lnTo>
                      <a:pt x="393" y="97"/>
                    </a:lnTo>
                    <a:lnTo>
                      <a:pt x="403" y="82"/>
                    </a:lnTo>
                    <a:lnTo>
                      <a:pt x="411" y="66"/>
                    </a:lnTo>
                    <a:lnTo>
                      <a:pt x="417" y="50"/>
                    </a:lnTo>
                    <a:lnTo>
                      <a:pt x="421" y="32"/>
                    </a:lnTo>
                    <a:lnTo>
                      <a:pt x="421" y="14"/>
                    </a:lnTo>
                    <a:lnTo>
                      <a:pt x="421" y="14"/>
                    </a:lnTo>
                    <a:lnTo>
                      <a:pt x="421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48" y="6"/>
                    </a:lnTo>
                    <a:lnTo>
                      <a:pt x="340" y="12"/>
                    </a:lnTo>
                    <a:lnTo>
                      <a:pt x="332" y="16"/>
                    </a:lnTo>
                    <a:lnTo>
                      <a:pt x="320" y="20"/>
                    </a:lnTo>
                    <a:lnTo>
                      <a:pt x="294" y="26"/>
                    </a:lnTo>
                    <a:lnTo>
                      <a:pt x="262" y="28"/>
                    </a:lnTo>
                    <a:lnTo>
                      <a:pt x="262" y="28"/>
                    </a:lnTo>
                    <a:lnTo>
                      <a:pt x="231" y="26"/>
                    </a:lnTo>
                    <a:lnTo>
                      <a:pt x="205" y="20"/>
                    </a:lnTo>
                    <a:lnTo>
                      <a:pt x="193" y="16"/>
                    </a:lnTo>
                    <a:lnTo>
                      <a:pt x="185" y="12"/>
                    </a:lnTo>
                    <a:lnTo>
                      <a:pt x="177" y="6"/>
                    </a:lnTo>
                    <a:lnTo>
                      <a:pt x="17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0" y="32"/>
                    </a:lnTo>
                    <a:lnTo>
                      <a:pt x="113" y="50"/>
                    </a:lnTo>
                    <a:lnTo>
                      <a:pt x="119" y="66"/>
                    </a:lnTo>
                    <a:lnTo>
                      <a:pt x="127" y="82"/>
                    </a:lnTo>
                    <a:lnTo>
                      <a:pt x="139" y="97"/>
                    </a:lnTo>
                    <a:lnTo>
                      <a:pt x="151" y="111"/>
                    </a:lnTo>
                    <a:lnTo>
                      <a:pt x="163" y="123"/>
                    </a:lnTo>
                    <a:lnTo>
                      <a:pt x="179" y="133"/>
                    </a:lnTo>
                    <a:lnTo>
                      <a:pt x="215" y="155"/>
                    </a:lnTo>
                    <a:lnTo>
                      <a:pt x="177" y="171"/>
                    </a:lnTo>
                    <a:lnTo>
                      <a:pt x="177" y="171"/>
                    </a:lnTo>
                    <a:lnTo>
                      <a:pt x="157" y="179"/>
                    </a:lnTo>
                    <a:lnTo>
                      <a:pt x="141" y="189"/>
                    </a:lnTo>
                    <a:lnTo>
                      <a:pt x="123" y="201"/>
                    </a:lnTo>
                    <a:lnTo>
                      <a:pt x="106" y="215"/>
                    </a:lnTo>
                    <a:lnTo>
                      <a:pt x="90" y="230"/>
                    </a:lnTo>
                    <a:lnTo>
                      <a:pt x="76" y="246"/>
                    </a:lnTo>
                    <a:lnTo>
                      <a:pt x="62" y="262"/>
                    </a:lnTo>
                    <a:lnTo>
                      <a:pt x="50" y="280"/>
                    </a:lnTo>
                    <a:lnTo>
                      <a:pt x="40" y="300"/>
                    </a:lnTo>
                    <a:lnTo>
                      <a:pt x="30" y="320"/>
                    </a:lnTo>
                    <a:lnTo>
                      <a:pt x="22" y="340"/>
                    </a:lnTo>
                    <a:lnTo>
                      <a:pt x="14" y="363"/>
                    </a:lnTo>
                    <a:lnTo>
                      <a:pt x="8" y="387"/>
                    </a:lnTo>
                    <a:lnTo>
                      <a:pt x="4" y="409"/>
                    </a:lnTo>
                    <a:lnTo>
                      <a:pt x="2" y="433"/>
                    </a:lnTo>
                    <a:lnTo>
                      <a:pt x="0" y="459"/>
                    </a:lnTo>
                    <a:lnTo>
                      <a:pt x="0" y="459"/>
                    </a:lnTo>
                    <a:lnTo>
                      <a:pt x="2" y="485"/>
                    </a:lnTo>
                    <a:lnTo>
                      <a:pt x="6" y="514"/>
                    </a:lnTo>
                    <a:lnTo>
                      <a:pt x="6" y="514"/>
                    </a:lnTo>
                    <a:lnTo>
                      <a:pt x="30" y="542"/>
                    </a:lnTo>
                    <a:lnTo>
                      <a:pt x="58" y="566"/>
                    </a:lnTo>
                    <a:lnTo>
                      <a:pt x="88" y="588"/>
                    </a:lnTo>
                    <a:lnTo>
                      <a:pt x="121" y="606"/>
                    </a:lnTo>
                    <a:lnTo>
                      <a:pt x="155" y="620"/>
                    </a:lnTo>
                    <a:lnTo>
                      <a:pt x="189" y="633"/>
                    </a:lnTo>
                    <a:lnTo>
                      <a:pt x="227" y="639"/>
                    </a:lnTo>
                    <a:lnTo>
                      <a:pt x="266" y="641"/>
                    </a:lnTo>
                    <a:lnTo>
                      <a:pt x="266" y="641"/>
                    </a:lnTo>
                    <a:lnTo>
                      <a:pt x="286" y="641"/>
                    </a:lnTo>
                    <a:lnTo>
                      <a:pt x="306" y="639"/>
                    </a:lnTo>
                    <a:lnTo>
                      <a:pt x="326" y="635"/>
                    </a:lnTo>
                    <a:lnTo>
                      <a:pt x="346" y="631"/>
                    </a:lnTo>
                    <a:lnTo>
                      <a:pt x="366" y="625"/>
                    </a:lnTo>
                    <a:lnTo>
                      <a:pt x="385" y="618"/>
                    </a:lnTo>
                    <a:lnTo>
                      <a:pt x="403" y="610"/>
                    </a:lnTo>
                    <a:lnTo>
                      <a:pt x="421" y="600"/>
                    </a:lnTo>
                    <a:lnTo>
                      <a:pt x="421" y="600"/>
                    </a:lnTo>
                    <a:lnTo>
                      <a:pt x="407" y="584"/>
                    </a:lnTo>
                    <a:lnTo>
                      <a:pt x="393" y="568"/>
                    </a:lnTo>
                    <a:lnTo>
                      <a:pt x="389" y="564"/>
                    </a:lnTo>
                    <a:lnTo>
                      <a:pt x="389" y="560"/>
                    </a:lnTo>
                    <a:lnTo>
                      <a:pt x="389" y="560"/>
                    </a:lnTo>
                    <a:lnTo>
                      <a:pt x="385" y="534"/>
                    </a:lnTo>
                    <a:lnTo>
                      <a:pt x="385" y="508"/>
                    </a:lnTo>
                    <a:lnTo>
                      <a:pt x="385" y="508"/>
                    </a:lnTo>
                    <a:lnTo>
                      <a:pt x="387" y="475"/>
                    </a:lnTo>
                    <a:lnTo>
                      <a:pt x="391" y="443"/>
                    </a:lnTo>
                    <a:lnTo>
                      <a:pt x="399" y="413"/>
                    </a:lnTo>
                    <a:lnTo>
                      <a:pt x="411" y="383"/>
                    </a:lnTo>
                    <a:lnTo>
                      <a:pt x="425" y="357"/>
                    </a:lnTo>
                    <a:lnTo>
                      <a:pt x="443" y="332"/>
                    </a:lnTo>
                    <a:lnTo>
                      <a:pt x="463" y="308"/>
                    </a:lnTo>
                    <a:lnTo>
                      <a:pt x="485" y="290"/>
                    </a:lnTo>
                    <a:lnTo>
                      <a:pt x="485" y="29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2062423" y="4070826"/>
                <a:ext cx="242560" cy="136116"/>
              </a:xfrm>
              <a:custGeom>
                <a:avLst/>
                <a:gdLst>
                  <a:gd name="T0" fmla="*/ 176 w 351"/>
                  <a:gd name="T1" fmla="*/ 0 h 188"/>
                  <a:gd name="T2" fmla="*/ 141 w 351"/>
                  <a:gd name="T3" fmla="*/ 5 h 188"/>
                  <a:gd name="T4" fmla="*/ 109 w 351"/>
                  <a:gd name="T5" fmla="*/ 15 h 188"/>
                  <a:gd name="T6" fmla="*/ 81 w 351"/>
                  <a:gd name="T7" fmla="*/ 29 h 188"/>
                  <a:gd name="T8" fmla="*/ 55 w 351"/>
                  <a:gd name="T9" fmla="*/ 49 h 188"/>
                  <a:gd name="T10" fmla="*/ 35 w 351"/>
                  <a:gd name="T11" fmla="*/ 71 h 188"/>
                  <a:gd name="T12" fmla="*/ 16 w 351"/>
                  <a:gd name="T13" fmla="*/ 99 h 188"/>
                  <a:gd name="T14" fmla="*/ 6 w 351"/>
                  <a:gd name="T15" fmla="*/ 129 h 188"/>
                  <a:gd name="T16" fmla="*/ 0 w 351"/>
                  <a:gd name="T17" fmla="*/ 160 h 188"/>
                  <a:gd name="T18" fmla="*/ 85 w 351"/>
                  <a:gd name="T19" fmla="*/ 160 h 188"/>
                  <a:gd name="T20" fmla="*/ 91 w 351"/>
                  <a:gd name="T21" fmla="*/ 166 h 188"/>
                  <a:gd name="T22" fmla="*/ 107 w 351"/>
                  <a:gd name="T23" fmla="*/ 176 h 188"/>
                  <a:gd name="T24" fmla="*/ 143 w 351"/>
                  <a:gd name="T25" fmla="*/ 186 h 188"/>
                  <a:gd name="T26" fmla="*/ 176 w 351"/>
                  <a:gd name="T27" fmla="*/ 188 h 188"/>
                  <a:gd name="T28" fmla="*/ 234 w 351"/>
                  <a:gd name="T29" fmla="*/ 180 h 188"/>
                  <a:gd name="T30" fmla="*/ 254 w 351"/>
                  <a:gd name="T31" fmla="*/ 172 h 188"/>
                  <a:gd name="T32" fmla="*/ 266 w 351"/>
                  <a:gd name="T33" fmla="*/ 160 h 188"/>
                  <a:gd name="T34" fmla="*/ 351 w 351"/>
                  <a:gd name="T35" fmla="*/ 160 h 188"/>
                  <a:gd name="T36" fmla="*/ 349 w 351"/>
                  <a:gd name="T37" fmla="*/ 144 h 188"/>
                  <a:gd name="T38" fmla="*/ 341 w 351"/>
                  <a:gd name="T39" fmla="*/ 113 h 188"/>
                  <a:gd name="T40" fmla="*/ 327 w 351"/>
                  <a:gd name="T41" fmla="*/ 85 h 188"/>
                  <a:gd name="T42" fmla="*/ 307 w 351"/>
                  <a:gd name="T43" fmla="*/ 59 h 188"/>
                  <a:gd name="T44" fmla="*/ 282 w 351"/>
                  <a:gd name="T45" fmla="*/ 37 h 188"/>
                  <a:gd name="T46" fmla="*/ 256 w 351"/>
                  <a:gd name="T47" fmla="*/ 21 h 188"/>
                  <a:gd name="T48" fmla="*/ 226 w 351"/>
                  <a:gd name="T49" fmla="*/ 9 h 188"/>
                  <a:gd name="T50" fmla="*/ 194 w 351"/>
                  <a:gd name="T51" fmla="*/ 3 h 188"/>
                  <a:gd name="T52" fmla="*/ 176 w 351"/>
                  <a:gd name="T53" fmla="*/ 0 h 188"/>
                  <a:gd name="T54" fmla="*/ 176 w 351"/>
                  <a:gd name="T55" fmla="*/ 131 h 188"/>
                  <a:gd name="T56" fmla="*/ 164 w 351"/>
                  <a:gd name="T57" fmla="*/ 129 h 188"/>
                  <a:gd name="T58" fmla="*/ 147 w 351"/>
                  <a:gd name="T59" fmla="*/ 113 h 188"/>
                  <a:gd name="T60" fmla="*/ 145 w 351"/>
                  <a:gd name="T61" fmla="*/ 101 h 188"/>
                  <a:gd name="T62" fmla="*/ 145 w 351"/>
                  <a:gd name="T63" fmla="*/ 95 h 188"/>
                  <a:gd name="T64" fmla="*/ 153 w 351"/>
                  <a:gd name="T65" fmla="*/ 79 h 188"/>
                  <a:gd name="T66" fmla="*/ 170 w 351"/>
                  <a:gd name="T67" fmla="*/ 71 h 188"/>
                  <a:gd name="T68" fmla="*/ 176 w 351"/>
                  <a:gd name="T69" fmla="*/ 71 h 188"/>
                  <a:gd name="T70" fmla="*/ 188 w 351"/>
                  <a:gd name="T71" fmla="*/ 73 h 188"/>
                  <a:gd name="T72" fmla="*/ 204 w 351"/>
                  <a:gd name="T73" fmla="*/ 89 h 188"/>
                  <a:gd name="T74" fmla="*/ 206 w 351"/>
                  <a:gd name="T75" fmla="*/ 101 h 188"/>
                  <a:gd name="T76" fmla="*/ 206 w 351"/>
                  <a:gd name="T77" fmla="*/ 107 h 188"/>
                  <a:gd name="T78" fmla="*/ 198 w 351"/>
                  <a:gd name="T79" fmla="*/ 123 h 188"/>
                  <a:gd name="T80" fmla="*/ 182 w 351"/>
                  <a:gd name="T81" fmla="*/ 131 h 188"/>
                  <a:gd name="T82" fmla="*/ 176 w 351"/>
                  <a:gd name="T83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1" h="188">
                    <a:moveTo>
                      <a:pt x="176" y="0"/>
                    </a:moveTo>
                    <a:lnTo>
                      <a:pt x="176" y="0"/>
                    </a:lnTo>
                    <a:lnTo>
                      <a:pt x="157" y="3"/>
                    </a:lnTo>
                    <a:lnTo>
                      <a:pt x="141" y="5"/>
                    </a:lnTo>
                    <a:lnTo>
                      <a:pt x="125" y="9"/>
                    </a:lnTo>
                    <a:lnTo>
                      <a:pt x="109" y="15"/>
                    </a:lnTo>
                    <a:lnTo>
                      <a:pt x="95" y="21"/>
                    </a:lnTo>
                    <a:lnTo>
                      <a:pt x="81" y="29"/>
                    </a:lnTo>
                    <a:lnTo>
                      <a:pt x="69" y="37"/>
                    </a:lnTo>
                    <a:lnTo>
                      <a:pt x="55" y="49"/>
                    </a:lnTo>
                    <a:lnTo>
                      <a:pt x="45" y="59"/>
                    </a:lnTo>
                    <a:lnTo>
                      <a:pt x="35" y="71"/>
                    </a:lnTo>
                    <a:lnTo>
                      <a:pt x="25" y="85"/>
                    </a:lnTo>
                    <a:lnTo>
                      <a:pt x="16" y="99"/>
                    </a:lnTo>
                    <a:lnTo>
                      <a:pt x="10" y="113"/>
                    </a:lnTo>
                    <a:lnTo>
                      <a:pt x="6" y="129"/>
                    </a:lnTo>
                    <a:lnTo>
                      <a:pt x="2" y="144"/>
                    </a:lnTo>
                    <a:lnTo>
                      <a:pt x="0" y="160"/>
                    </a:lnTo>
                    <a:lnTo>
                      <a:pt x="22" y="160"/>
                    </a:lnTo>
                    <a:lnTo>
                      <a:pt x="85" y="160"/>
                    </a:lnTo>
                    <a:lnTo>
                      <a:pt x="85" y="160"/>
                    </a:lnTo>
                    <a:lnTo>
                      <a:pt x="91" y="166"/>
                    </a:lnTo>
                    <a:lnTo>
                      <a:pt x="97" y="172"/>
                    </a:lnTo>
                    <a:lnTo>
                      <a:pt x="107" y="176"/>
                    </a:lnTo>
                    <a:lnTo>
                      <a:pt x="117" y="180"/>
                    </a:lnTo>
                    <a:lnTo>
                      <a:pt x="143" y="186"/>
                    </a:lnTo>
                    <a:lnTo>
                      <a:pt x="176" y="188"/>
                    </a:lnTo>
                    <a:lnTo>
                      <a:pt x="176" y="188"/>
                    </a:lnTo>
                    <a:lnTo>
                      <a:pt x="206" y="186"/>
                    </a:lnTo>
                    <a:lnTo>
                      <a:pt x="234" y="180"/>
                    </a:lnTo>
                    <a:lnTo>
                      <a:pt x="244" y="176"/>
                    </a:lnTo>
                    <a:lnTo>
                      <a:pt x="254" y="172"/>
                    </a:lnTo>
                    <a:lnTo>
                      <a:pt x="260" y="166"/>
                    </a:lnTo>
                    <a:lnTo>
                      <a:pt x="266" y="160"/>
                    </a:lnTo>
                    <a:lnTo>
                      <a:pt x="335" y="160"/>
                    </a:lnTo>
                    <a:lnTo>
                      <a:pt x="351" y="160"/>
                    </a:lnTo>
                    <a:lnTo>
                      <a:pt x="351" y="160"/>
                    </a:lnTo>
                    <a:lnTo>
                      <a:pt x="349" y="144"/>
                    </a:lnTo>
                    <a:lnTo>
                      <a:pt x="345" y="129"/>
                    </a:lnTo>
                    <a:lnTo>
                      <a:pt x="341" y="113"/>
                    </a:lnTo>
                    <a:lnTo>
                      <a:pt x="333" y="99"/>
                    </a:lnTo>
                    <a:lnTo>
                      <a:pt x="327" y="85"/>
                    </a:lnTo>
                    <a:lnTo>
                      <a:pt x="317" y="71"/>
                    </a:lnTo>
                    <a:lnTo>
                      <a:pt x="307" y="59"/>
                    </a:lnTo>
                    <a:lnTo>
                      <a:pt x="294" y="49"/>
                    </a:lnTo>
                    <a:lnTo>
                      <a:pt x="282" y="37"/>
                    </a:lnTo>
                    <a:lnTo>
                      <a:pt x="270" y="29"/>
                    </a:lnTo>
                    <a:lnTo>
                      <a:pt x="256" y="21"/>
                    </a:lnTo>
                    <a:lnTo>
                      <a:pt x="242" y="15"/>
                    </a:lnTo>
                    <a:lnTo>
                      <a:pt x="226" y="9"/>
                    </a:lnTo>
                    <a:lnTo>
                      <a:pt x="210" y="5"/>
                    </a:lnTo>
                    <a:lnTo>
                      <a:pt x="194" y="3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  <a:moveTo>
                      <a:pt x="176" y="131"/>
                    </a:moveTo>
                    <a:lnTo>
                      <a:pt x="176" y="131"/>
                    </a:lnTo>
                    <a:lnTo>
                      <a:pt x="170" y="131"/>
                    </a:lnTo>
                    <a:lnTo>
                      <a:pt x="164" y="129"/>
                    </a:lnTo>
                    <a:lnTo>
                      <a:pt x="153" y="123"/>
                    </a:lnTo>
                    <a:lnTo>
                      <a:pt x="147" y="113"/>
                    </a:lnTo>
                    <a:lnTo>
                      <a:pt x="145" y="107"/>
                    </a:lnTo>
                    <a:lnTo>
                      <a:pt x="145" y="101"/>
                    </a:lnTo>
                    <a:lnTo>
                      <a:pt x="145" y="101"/>
                    </a:lnTo>
                    <a:lnTo>
                      <a:pt x="145" y="95"/>
                    </a:lnTo>
                    <a:lnTo>
                      <a:pt x="147" y="89"/>
                    </a:lnTo>
                    <a:lnTo>
                      <a:pt x="153" y="79"/>
                    </a:lnTo>
                    <a:lnTo>
                      <a:pt x="164" y="73"/>
                    </a:lnTo>
                    <a:lnTo>
                      <a:pt x="170" y="71"/>
                    </a:lnTo>
                    <a:lnTo>
                      <a:pt x="176" y="71"/>
                    </a:lnTo>
                    <a:lnTo>
                      <a:pt x="176" y="71"/>
                    </a:lnTo>
                    <a:lnTo>
                      <a:pt x="182" y="71"/>
                    </a:lnTo>
                    <a:lnTo>
                      <a:pt x="188" y="73"/>
                    </a:lnTo>
                    <a:lnTo>
                      <a:pt x="198" y="79"/>
                    </a:lnTo>
                    <a:lnTo>
                      <a:pt x="204" y="89"/>
                    </a:lnTo>
                    <a:lnTo>
                      <a:pt x="206" y="95"/>
                    </a:lnTo>
                    <a:lnTo>
                      <a:pt x="206" y="101"/>
                    </a:lnTo>
                    <a:lnTo>
                      <a:pt x="206" y="101"/>
                    </a:lnTo>
                    <a:lnTo>
                      <a:pt x="206" y="107"/>
                    </a:lnTo>
                    <a:lnTo>
                      <a:pt x="204" y="113"/>
                    </a:lnTo>
                    <a:lnTo>
                      <a:pt x="198" y="123"/>
                    </a:lnTo>
                    <a:lnTo>
                      <a:pt x="188" y="129"/>
                    </a:lnTo>
                    <a:lnTo>
                      <a:pt x="182" y="131"/>
                    </a:lnTo>
                    <a:lnTo>
                      <a:pt x="176" y="131"/>
                    </a:lnTo>
                    <a:lnTo>
                      <a:pt x="176" y="131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Freeform 7"/>
              <p:cNvSpPr/>
              <p:nvPr/>
            </p:nvSpPr>
            <p:spPr bwMode="auto">
              <a:xfrm>
                <a:off x="2302218" y="4326406"/>
                <a:ext cx="263291" cy="334499"/>
              </a:xfrm>
              <a:custGeom>
                <a:avLst/>
                <a:gdLst>
                  <a:gd name="T0" fmla="*/ 226 w 381"/>
                  <a:gd name="T1" fmla="*/ 111 h 462"/>
                  <a:gd name="T2" fmla="*/ 252 w 381"/>
                  <a:gd name="T3" fmla="*/ 95 h 462"/>
                  <a:gd name="T4" fmla="*/ 274 w 381"/>
                  <a:gd name="T5" fmla="*/ 79 h 462"/>
                  <a:gd name="T6" fmla="*/ 290 w 381"/>
                  <a:gd name="T7" fmla="*/ 59 h 462"/>
                  <a:gd name="T8" fmla="*/ 300 w 381"/>
                  <a:gd name="T9" fmla="*/ 36 h 462"/>
                  <a:gd name="T10" fmla="*/ 304 w 381"/>
                  <a:gd name="T11" fmla="*/ 10 h 462"/>
                  <a:gd name="T12" fmla="*/ 302 w 381"/>
                  <a:gd name="T13" fmla="*/ 0 h 462"/>
                  <a:gd name="T14" fmla="*/ 254 w 381"/>
                  <a:gd name="T15" fmla="*/ 0 h 462"/>
                  <a:gd name="T16" fmla="*/ 250 w 381"/>
                  <a:gd name="T17" fmla="*/ 4 h 462"/>
                  <a:gd name="T18" fmla="*/ 232 w 381"/>
                  <a:gd name="T19" fmla="*/ 14 h 462"/>
                  <a:gd name="T20" fmla="*/ 191 w 381"/>
                  <a:gd name="T21" fmla="*/ 20 h 462"/>
                  <a:gd name="T22" fmla="*/ 169 w 381"/>
                  <a:gd name="T23" fmla="*/ 18 h 462"/>
                  <a:gd name="T24" fmla="*/ 137 w 381"/>
                  <a:gd name="T25" fmla="*/ 8 h 462"/>
                  <a:gd name="T26" fmla="*/ 127 w 381"/>
                  <a:gd name="T27" fmla="*/ 0 h 462"/>
                  <a:gd name="T28" fmla="*/ 78 w 381"/>
                  <a:gd name="T29" fmla="*/ 0 h 462"/>
                  <a:gd name="T30" fmla="*/ 78 w 381"/>
                  <a:gd name="T31" fmla="*/ 10 h 462"/>
                  <a:gd name="T32" fmla="*/ 78 w 381"/>
                  <a:gd name="T33" fmla="*/ 22 h 462"/>
                  <a:gd name="T34" fmla="*/ 84 w 381"/>
                  <a:gd name="T35" fmla="*/ 48 h 462"/>
                  <a:gd name="T36" fmla="*/ 99 w 381"/>
                  <a:gd name="T37" fmla="*/ 71 h 462"/>
                  <a:gd name="T38" fmla="*/ 117 w 381"/>
                  <a:gd name="T39" fmla="*/ 89 h 462"/>
                  <a:gd name="T40" fmla="*/ 155 w 381"/>
                  <a:gd name="T41" fmla="*/ 111 h 462"/>
                  <a:gd name="T42" fmla="*/ 127 w 381"/>
                  <a:gd name="T43" fmla="*/ 123 h 462"/>
                  <a:gd name="T44" fmla="*/ 101 w 381"/>
                  <a:gd name="T45" fmla="*/ 137 h 462"/>
                  <a:gd name="T46" fmla="*/ 54 w 381"/>
                  <a:gd name="T47" fmla="*/ 175 h 462"/>
                  <a:gd name="T48" fmla="*/ 20 w 381"/>
                  <a:gd name="T49" fmla="*/ 230 h 462"/>
                  <a:gd name="T50" fmla="*/ 2 w 381"/>
                  <a:gd name="T51" fmla="*/ 294 h 462"/>
                  <a:gd name="T52" fmla="*/ 0 w 381"/>
                  <a:gd name="T53" fmla="*/ 331 h 462"/>
                  <a:gd name="T54" fmla="*/ 0 w 381"/>
                  <a:gd name="T55" fmla="*/ 349 h 462"/>
                  <a:gd name="T56" fmla="*/ 4 w 381"/>
                  <a:gd name="T57" fmla="*/ 369 h 462"/>
                  <a:gd name="T58" fmla="*/ 42 w 381"/>
                  <a:gd name="T59" fmla="*/ 407 h 462"/>
                  <a:gd name="T60" fmla="*/ 87 w 381"/>
                  <a:gd name="T61" fmla="*/ 435 h 462"/>
                  <a:gd name="T62" fmla="*/ 137 w 381"/>
                  <a:gd name="T63" fmla="*/ 453 h 462"/>
                  <a:gd name="T64" fmla="*/ 191 w 381"/>
                  <a:gd name="T65" fmla="*/ 462 h 462"/>
                  <a:gd name="T66" fmla="*/ 191 w 381"/>
                  <a:gd name="T67" fmla="*/ 462 h 462"/>
                  <a:gd name="T68" fmla="*/ 217 w 381"/>
                  <a:gd name="T69" fmla="*/ 460 h 462"/>
                  <a:gd name="T70" fmla="*/ 270 w 381"/>
                  <a:gd name="T71" fmla="*/ 445 h 462"/>
                  <a:gd name="T72" fmla="*/ 318 w 381"/>
                  <a:gd name="T73" fmla="*/ 423 h 462"/>
                  <a:gd name="T74" fmla="*/ 361 w 381"/>
                  <a:gd name="T75" fmla="*/ 389 h 462"/>
                  <a:gd name="T76" fmla="*/ 379 w 381"/>
                  <a:gd name="T77" fmla="*/ 369 h 462"/>
                  <a:gd name="T78" fmla="*/ 381 w 381"/>
                  <a:gd name="T79" fmla="*/ 331 h 462"/>
                  <a:gd name="T80" fmla="*/ 381 w 381"/>
                  <a:gd name="T81" fmla="*/ 312 h 462"/>
                  <a:gd name="T82" fmla="*/ 371 w 381"/>
                  <a:gd name="T83" fmla="*/ 260 h 462"/>
                  <a:gd name="T84" fmla="*/ 344 w 381"/>
                  <a:gd name="T85" fmla="*/ 202 h 462"/>
                  <a:gd name="T86" fmla="*/ 304 w 381"/>
                  <a:gd name="T87" fmla="*/ 155 h 462"/>
                  <a:gd name="T88" fmla="*/ 268 w 381"/>
                  <a:gd name="T89" fmla="*/ 129 h 462"/>
                  <a:gd name="T90" fmla="*/ 254 w 381"/>
                  <a:gd name="T91" fmla="*/ 12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1" h="462">
                    <a:moveTo>
                      <a:pt x="254" y="123"/>
                    </a:moveTo>
                    <a:lnTo>
                      <a:pt x="226" y="111"/>
                    </a:lnTo>
                    <a:lnTo>
                      <a:pt x="252" y="95"/>
                    </a:lnTo>
                    <a:lnTo>
                      <a:pt x="252" y="95"/>
                    </a:lnTo>
                    <a:lnTo>
                      <a:pt x="264" y="89"/>
                    </a:lnTo>
                    <a:lnTo>
                      <a:pt x="274" y="79"/>
                    </a:lnTo>
                    <a:lnTo>
                      <a:pt x="282" y="71"/>
                    </a:lnTo>
                    <a:lnTo>
                      <a:pt x="290" y="59"/>
                    </a:lnTo>
                    <a:lnTo>
                      <a:pt x="296" y="48"/>
                    </a:lnTo>
                    <a:lnTo>
                      <a:pt x="300" y="36"/>
                    </a:lnTo>
                    <a:lnTo>
                      <a:pt x="302" y="22"/>
                    </a:lnTo>
                    <a:lnTo>
                      <a:pt x="304" y="1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0" y="4"/>
                    </a:lnTo>
                    <a:lnTo>
                      <a:pt x="246" y="8"/>
                    </a:lnTo>
                    <a:lnTo>
                      <a:pt x="232" y="14"/>
                    </a:lnTo>
                    <a:lnTo>
                      <a:pt x="211" y="18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69" y="18"/>
                    </a:lnTo>
                    <a:lnTo>
                      <a:pt x="151" y="14"/>
                    </a:lnTo>
                    <a:lnTo>
                      <a:pt x="137" y="8"/>
                    </a:lnTo>
                    <a:lnTo>
                      <a:pt x="131" y="4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22"/>
                    </a:lnTo>
                    <a:lnTo>
                      <a:pt x="80" y="36"/>
                    </a:lnTo>
                    <a:lnTo>
                      <a:pt x="84" y="48"/>
                    </a:lnTo>
                    <a:lnTo>
                      <a:pt x="91" y="59"/>
                    </a:lnTo>
                    <a:lnTo>
                      <a:pt x="99" y="71"/>
                    </a:lnTo>
                    <a:lnTo>
                      <a:pt x="107" y="79"/>
                    </a:lnTo>
                    <a:lnTo>
                      <a:pt x="117" y="89"/>
                    </a:lnTo>
                    <a:lnTo>
                      <a:pt x="129" y="95"/>
                    </a:lnTo>
                    <a:lnTo>
                      <a:pt x="155" y="111"/>
                    </a:lnTo>
                    <a:lnTo>
                      <a:pt x="127" y="123"/>
                    </a:lnTo>
                    <a:lnTo>
                      <a:pt x="127" y="123"/>
                    </a:lnTo>
                    <a:lnTo>
                      <a:pt x="113" y="129"/>
                    </a:lnTo>
                    <a:lnTo>
                      <a:pt x="101" y="137"/>
                    </a:lnTo>
                    <a:lnTo>
                      <a:pt x="76" y="155"/>
                    </a:lnTo>
                    <a:lnTo>
                      <a:pt x="54" y="175"/>
                    </a:lnTo>
                    <a:lnTo>
                      <a:pt x="36" y="202"/>
                    </a:lnTo>
                    <a:lnTo>
                      <a:pt x="20" y="230"/>
                    </a:lnTo>
                    <a:lnTo>
                      <a:pt x="10" y="260"/>
                    </a:lnTo>
                    <a:lnTo>
                      <a:pt x="2" y="294"/>
                    </a:lnTo>
                    <a:lnTo>
                      <a:pt x="0" y="312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0" y="349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22" y="389"/>
                    </a:lnTo>
                    <a:lnTo>
                      <a:pt x="42" y="407"/>
                    </a:lnTo>
                    <a:lnTo>
                      <a:pt x="62" y="423"/>
                    </a:lnTo>
                    <a:lnTo>
                      <a:pt x="87" y="435"/>
                    </a:lnTo>
                    <a:lnTo>
                      <a:pt x="111" y="445"/>
                    </a:lnTo>
                    <a:lnTo>
                      <a:pt x="137" y="453"/>
                    </a:lnTo>
                    <a:lnTo>
                      <a:pt x="163" y="460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217" y="460"/>
                    </a:lnTo>
                    <a:lnTo>
                      <a:pt x="246" y="453"/>
                    </a:lnTo>
                    <a:lnTo>
                      <a:pt x="270" y="445"/>
                    </a:lnTo>
                    <a:lnTo>
                      <a:pt x="294" y="435"/>
                    </a:lnTo>
                    <a:lnTo>
                      <a:pt x="318" y="423"/>
                    </a:lnTo>
                    <a:lnTo>
                      <a:pt x="340" y="407"/>
                    </a:lnTo>
                    <a:lnTo>
                      <a:pt x="361" y="389"/>
                    </a:lnTo>
                    <a:lnTo>
                      <a:pt x="379" y="369"/>
                    </a:lnTo>
                    <a:lnTo>
                      <a:pt x="379" y="369"/>
                    </a:lnTo>
                    <a:lnTo>
                      <a:pt x="381" y="349"/>
                    </a:lnTo>
                    <a:lnTo>
                      <a:pt x="381" y="331"/>
                    </a:lnTo>
                    <a:lnTo>
                      <a:pt x="381" y="331"/>
                    </a:lnTo>
                    <a:lnTo>
                      <a:pt x="381" y="312"/>
                    </a:lnTo>
                    <a:lnTo>
                      <a:pt x="379" y="294"/>
                    </a:lnTo>
                    <a:lnTo>
                      <a:pt x="371" y="260"/>
                    </a:lnTo>
                    <a:lnTo>
                      <a:pt x="361" y="230"/>
                    </a:lnTo>
                    <a:lnTo>
                      <a:pt x="344" y="202"/>
                    </a:lnTo>
                    <a:lnTo>
                      <a:pt x="326" y="175"/>
                    </a:lnTo>
                    <a:lnTo>
                      <a:pt x="304" y="155"/>
                    </a:lnTo>
                    <a:lnTo>
                      <a:pt x="280" y="137"/>
                    </a:lnTo>
                    <a:lnTo>
                      <a:pt x="268" y="129"/>
                    </a:lnTo>
                    <a:lnTo>
                      <a:pt x="254" y="123"/>
                    </a:lnTo>
                    <a:lnTo>
                      <a:pt x="254" y="12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8"/>
              <p:cNvSpPr>
                <a:spLocks noEditPoints="1"/>
              </p:cNvSpPr>
              <p:nvPr/>
            </p:nvSpPr>
            <p:spPr bwMode="auto">
              <a:xfrm>
                <a:off x="2345063" y="4224319"/>
                <a:ext cx="175527" cy="97743"/>
              </a:xfrm>
              <a:custGeom>
                <a:avLst/>
                <a:gdLst>
                  <a:gd name="T0" fmla="*/ 127 w 254"/>
                  <a:gd name="T1" fmla="*/ 0 h 135"/>
                  <a:gd name="T2" fmla="*/ 127 w 254"/>
                  <a:gd name="T3" fmla="*/ 0 h 135"/>
                  <a:gd name="T4" fmla="*/ 103 w 254"/>
                  <a:gd name="T5" fmla="*/ 2 h 135"/>
                  <a:gd name="T6" fmla="*/ 81 w 254"/>
                  <a:gd name="T7" fmla="*/ 10 h 135"/>
                  <a:gd name="T8" fmla="*/ 59 w 254"/>
                  <a:gd name="T9" fmla="*/ 20 h 135"/>
                  <a:gd name="T10" fmla="*/ 41 w 254"/>
                  <a:gd name="T11" fmla="*/ 34 h 135"/>
                  <a:gd name="T12" fmla="*/ 27 w 254"/>
                  <a:gd name="T13" fmla="*/ 50 h 135"/>
                  <a:gd name="T14" fmla="*/ 14 w 254"/>
                  <a:gd name="T15" fmla="*/ 71 h 135"/>
                  <a:gd name="T16" fmla="*/ 4 w 254"/>
                  <a:gd name="T17" fmla="*/ 93 h 135"/>
                  <a:gd name="T18" fmla="*/ 0 w 254"/>
                  <a:gd name="T19" fmla="*/ 115 h 135"/>
                  <a:gd name="T20" fmla="*/ 16 w 254"/>
                  <a:gd name="T21" fmla="*/ 115 h 135"/>
                  <a:gd name="T22" fmla="*/ 63 w 254"/>
                  <a:gd name="T23" fmla="*/ 115 h 135"/>
                  <a:gd name="T24" fmla="*/ 63 w 254"/>
                  <a:gd name="T25" fmla="*/ 115 h 135"/>
                  <a:gd name="T26" fmla="*/ 67 w 254"/>
                  <a:gd name="T27" fmla="*/ 119 h 135"/>
                  <a:gd name="T28" fmla="*/ 71 w 254"/>
                  <a:gd name="T29" fmla="*/ 123 h 135"/>
                  <a:gd name="T30" fmla="*/ 85 w 254"/>
                  <a:gd name="T31" fmla="*/ 129 h 135"/>
                  <a:gd name="T32" fmla="*/ 105 w 254"/>
                  <a:gd name="T33" fmla="*/ 133 h 135"/>
                  <a:gd name="T34" fmla="*/ 127 w 254"/>
                  <a:gd name="T35" fmla="*/ 135 h 135"/>
                  <a:gd name="T36" fmla="*/ 127 w 254"/>
                  <a:gd name="T37" fmla="*/ 135 h 135"/>
                  <a:gd name="T38" fmla="*/ 149 w 254"/>
                  <a:gd name="T39" fmla="*/ 133 h 135"/>
                  <a:gd name="T40" fmla="*/ 170 w 254"/>
                  <a:gd name="T41" fmla="*/ 129 h 135"/>
                  <a:gd name="T42" fmla="*/ 184 w 254"/>
                  <a:gd name="T43" fmla="*/ 123 h 135"/>
                  <a:gd name="T44" fmla="*/ 188 w 254"/>
                  <a:gd name="T45" fmla="*/ 119 h 135"/>
                  <a:gd name="T46" fmla="*/ 192 w 254"/>
                  <a:gd name="T47" fmla="*/ 115 h 135"/>
                  <a:gd name="T48" fmla="*/ 242 w 254"/>
                  <a:gd name="T49" fmla="*/ 115 h 135"/>
                  <a:gd name="T50" fmla="*/ 254 w 254"/>
                  <a:gd name="T51" fmla="*/ 115 h 135"/>
                  <a:gd name="T52" fmla="*/ 254 w 254"/>
                  <a:gd name="T53" fmla="*/ 115 h 135"/>
                  <a:gd name="T54" fmla="*/ 250 w 254"/>
                  <a:gd name="T55" fmla="*/ 93 h 135"/>
                  <a:gd name="T56" fmla="*/ 240 w 254"/>
                  <a:gd name="T57" fmla="*/ 71 h 135"/>
                  <a:gd name="T58" fmla="*/ 228 w 254"/>
                  <a:gd name="T59" fmla="*/ 50 h 135"/>
                  <a:gd name="T60" fmla="*/ 214 w 254"/>
                  <a:gd name="T61" fmla="*/ 34 h 135"/>
                  <a:gd name="T62" fmla="*/ 196 w 254"/>
                  <a:gd name="T63" fmla="*/ 20 h 135"/>
                  <a:gd name="T64" fmla="*/ 174 w 254"/>
                  <a:gd name="T65" fmla="*/ 10 h 135"/>
                  <a:gd name="T66" fmla="*/ 151 w 254"/>
                  <a:gd name="T67" fmla="*/ 2 h 135"/>
                  <a:gd name="T68" fmla="*/ 127 w 254"/>
                  <a:gd name="T69" fmla="*/ 0 h 135"/>
                  <a:gd name="T70" fmla="*/ 127 w 254"/>
                  <a:gd name="T71" fmla="*/ 0 h 135"/>
                  <a:gd name="T72" fmla="*/ 127 w 254"/>
                  <a:gd name="T73" fmla="*/ 95 h 135"/>
                  <a:gd name="T74" fmla="*/ 127 w 254"/>
                  <a:gd name="T75" fmla="*/ 95 h 135"/>
                  <a:gd name="T76" fmla="*/ 119 w 254"/>
                  <a:gd name="T77" fmla="*/ 93 h 135"/>
                  <a:gd name="T78" fmla="*/ 111 w 254"/>
                  <a:gd name="T79" fmla="*/ 89 h 135"/>
                  <a:gd name="T80" fmla="*/ 107 w 254"/>
                  <a:gd name="T81" fmla="*/ 81 h 135"/>
                  <a:gd name="T82" fmla="*/ 105 w 254"/>
                  <a:gd name="T83" fmla="*/ 73 h 135"/>
                  <a:gd name="T84" fmla="*/ 105 w 254"/>
                  <a:gd name="T85" fmla="*/ 73 h 135"/>
                  <a:gd name="T86" fmla="*/ 107 w 254"/>
                  <a:gd name="T87" fmla="*/ 65 h 135"/>
                  <a:gd name="T88" fmla="*/ 111 w 254"/>
                  <a:gd name="T89" fmla="*/ 56 h 135"/>
                  <a:gd name="T90" fmla="*/ 119 w 254"/>
                  <a:gd name="T91" fmla="*/ 52 h 135"/>
                  <a:gd name="T92" fmla="*/ 127 w 254"/>
                  <a:gd name="T93" fmla="*/ 50 h 135"/>
                  <a:gd name="T94" fmla="*/ 127 w 254"/>
                  <a:gd name="T95" fmla="*/ 50 h 135"/>
                  <a:gd name="T96" fmla="*/ 135 w 254"/>
                  <a:gd name="T97" fmla="*/ 52 h 135"/>
                  <a:gd name="T98" fmla="*/ 143 w 254"/>
                  <a:gd name="T99" fmla="*/ 56 h 135"/>
                  <a:gd name="T100" fmla="*/ 147 w 254"/>
                  <a:gd name="T101" fmla="*/ 65 h 135"/>
                  <a:gd name="T102" fmla="*/ 149 w 254"/>
                  <a:gd name="T103" fmla="*/ 73 h 135"/>
                  <a:gd name="T104" fmla="*/ 149 w 254"/>
                  <a:gd name="T105" fmla="*/ 73 h 135"/>
                  <a:gd name="T106" fmla="*/ 147 w 254"/>
                  <a:gd name="T107" fmla="*/ 81 h 135"/>
                  <a:gd name="T108" fmla="*/ 143 w 254"/>
                  <a:gd name="T109" fmla="*/ 89 h 135"/>
                  <a:gd name="T110" fmla="*/ 135 w 254"/>
                  <a:gd name="T111" fmla="*/ 93 h 135"/>
                  <a:gd name="T112" fmla="*/ 127 w 254"/>
                  <a:gd name="T113" fmla="*/ 95 h 135"/>
                  <a:gd name="T114" fmla="*/ 127 w 254"/>
                  <a:gd name="T115" fmla="*/ 9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4" h="135">
                    <a:moveTo>
                      <a:pt x="127" y="0"/>
                    </a:moveTo>
                    <a:lnTo>
                      <a:pt x="127" y="0"/>
                    </a:lnTo>
                    <a:lnTo>
                      <a:pt x="103" y="2"/>
                    </a:lnTo>
                    <a:lnTo>
                      <a:pt x="81" y="10"/>
                    </a:lnTo>
                    <a:lnTo>
                      <a:pt x="59" y="20"/>
                    </a:lnTo>
                    <a:lnTo>
                      <a:pt x="41" y="34"/>
                    </a:lnTo>
                    <a:lnTo>
                      <a:pt x="27" y="50"/>
                    </a:lnTo>
                    <a:lnTo>
                      <a:pt x="14" y="71"/>
                    </a:lnTo>
                    <a:lnTo>
                      <a:pt x="4" y="93"/>
                    </a:lnTo>
                    <a:lnTo>
                      <a:pt x="0" y="115"/>
                    </a:lnTo>
                    <a:lnTo>
                      <a:pt x="16" y="115"/>
                    </a:lnTo>
                    <a:lnTo>
                      <a:pt x="63" y="115"/>
                    </a:lnTo>
                    <a:lnTo>
                      <a:pt x="63" y="115"/>
                    </a:lnTo>
                    <a:lnTo>
                      <a:pt x="67" y="119"/>
                    </a:lnTo>
                    <a:lnTo>
                      <a:pt x="71" y="123"/>
                    </a:lnTo>
                    <a:lnTo>
                      <a:pt x="85" y="129"/>
                    </a:lnTo>
                    <a:lnTo>
                      <a:pt x="105" y="133"/>
                    </a:lnTo>
                    <a:lnTo>
                      <a:pt x="127" y="135"/>
                    </a:lnTo>
                    <a:lnTo>
                      <a:pt x="127" y="135"/>
                    </a:lnTo>
                    <a:lnTo>
                      <a:pt x="149" y="133"/>
                    </a:lnTo>
                    <a:lnTo>
                      <a:pt x="170" y="129"/>
                    </a:lnTo>
                    <a:lnTo>
                      <a:pt x="184" y="123"/>
                    </a:lnTo>
                    <a:lnTo>
                      <a:pt x="188" y="119"/>
                    </a:lnTo>
                    <a:lnTo>
                      <a:pt x="192" y="115"/>
                    </a:lnTo>
                    <a:lnTo>
                      <a:pt x="242" y="115"/>
                    </a:lnTo>
                    <a:lnTo>
                      <a:pt x="254" y="115"/>
                    </a:lnTo>
                    <a:lnTo>
                      <a:pt x="254" y="115"/>
                    </a:lnTo>
                    <a:lnTo>
                      <a:pt x="250" y="93"/>
                    </a:lnTo>
                    <a:lnTo>
                      <a:pt x="240" y="71"/>
                    </a:lnTo>
                    <a:lnTo>
                      <a:pt x="228" y="50"/>
                    </a:lnTo>
                    <a:lnTo>
                      <a:pt x="214" y="34"/>
                    </a:lnTo>
                    <a:lnTo>
                      <a:pt x="196" y="20"/>
                    </a:lnTo>
                    <a:lnTo>
                      <a:pt x="174" y="10"/>
                    </a:lnTo>
                    <a:lnTo>
                      <a:pt x="151" y="2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127" y="95"/>
                    </a:moveTo>
                    <a:lnTo>
                      <a:pt x="127" y="95"/>
                    </a:lnTo>
                    <a:lnTo>
                      <a:pt x="119" y="93"/>
                    </a:lnTo>
                    <a:lnTo>
                      <a:pt x="111" y="89"/>
                    </a:lnTo>
                    <a:lnTo>
                      <a:pt x="107" y="8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65"/>
                    </a:lnTo>
                    <a:lnTo>
                      <a:pt x="111" y="56"/>
                    </a:lnTo>
                    <a:lnTo>
                      <a:pt x="119" y="52"/>
                    </a:lnTo>
                    <a:lnTo>
                      <a:pt x="127" y="50"/>
                    </a:lnTo>
                    <a:lnTo>
                      <a:pt x="127" y="50"/>
                    </a:lnTo>
                    <a:lnTo>
                      <a:pt x="135" y="52"/>
                    </a:lnTo>
                    <a:lnTo>
                      <a:pt x="143" y="56"/>
                    </a:lnTo>
                    <a:lnTo>
                      <a:pt x="147" y="6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7" y="81"/>
                    </a:lnTo>
                    <a:lnTo>
                      <a:pt x="143" y="89"/>
                    </a:lnTo>
                    <a:lnTo>
                      <a:pt x="135" y="93"/>
                    </a:lnTo>
                    <a:lnTo>
                      <a:pt x="127" y="95"/>
                    </a:lnTo>
                    <a:lnTo>
                      <a:pt x="127" y="9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3284802" y="1512406"/>
            <a:ext cx="1090991" cy="434048"/>
            <a:chOff x="1000677" y="2609574"/>
            <a:chExt cx="1090991" cy="434048"/>
          </a:xfrm>
        </p:grpSpPr>
        <p:sp>
          <p:nvSpPr>
            <p:cNvPr id="100" name="文本框 99"/>
            <p:cNvSpPr txBox="1"/>
            <p:nvPr/>
          </p:nvSpPr>
          <p:spPr>
            <a:xfrm>
              <a:off x="1000677" y="2797401"/>
              <a:ext cx="1090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 dirty="0"/>
                <a:t>活动管理人员</a:t>
              </a:r>
              <a:endParaRPr lang="zh-CN" altLang="en-US" sz="1000" dirty="0"/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1434802" y="2609574"/>
              <a:ext cx="209380" cy="222325"/>
              <a:chOff x="2001608" y="4070826"/>
              <a:chExt cx="563901" cy="598764"/>
            </a:xfrm>
            <a:solidFill>
              <a:srgbClr val="2E75B5"/>
            </a:solidFill>
          </p:grpSpPr>
          <p:sp>
            <p:nvSpPr>
              <p:cNvPr id="102" name="Freeform 5"/>
              <p:cNvSpPr/>
              <p:nvPr/>
            </p:nvSpPr>
            <p:spPr bwMode="auto">
              <a:xfrm>
                <a:off x="2001608" y="4205491"/>
                <a:ext cx="335160" cy="464099"/>
              </a:xfrm>
              <a:custGeom>
                <a:avLst/>
                <a:gdLst>
                  <a:gd name="T0" fmla="*/ 485 w 485"/>
                  <a:gd name="T1" fmla="*/ 290 h 641"/>
                  <a:gd name="T2" fmla="*/ 459 w 485"/>
                  <a:gd name="T3" fmla="*/ 252 h 641"/>
                  <a:gd name="T4" fmla="*/ 427 w 485"/>
                  <a:gd name="T5" fmla="*/ 217 h 641"/>
                  <a:gd name="T6" fmla="*/ 393 w 485"/>
                  <a:gd name="T7" fmla="*/ 191 h 641"/>
                  <a:gd name="T8" fmla="*/ 354 w 485"/>
                  <a:gd name="T9" fmla="*/ 171 h 641"/>
                  <a:gd name="T10" fmla="*/ 350 w 485"/>
                  <a:gd name="T11" fmla="*/ 133 h 641"/>
                  <a:gd name="T12" fmla="*/ 366 w 485"/>
                  <a:gd name="T13" fmla="*/ 123 h 641"/>
                  <a:gd name="T14" fmla="*/ 393 w 485"/>
                  <a:gd name="T15" fmla="*/ 97 h 641"/>
                  <a:gd name="T16" fmla="*/ 411 w 485"/>
                  <a:gd name="T17" fmla="*/ 66 h 641"/>
                  <a:gd name="T18" fmla="*/ 421 w 485"/>
                  <a:gd name="T19" fmla="*/ 32 h 641"/>
                  <a:gd name="T20" fmla="*/ 421 w 485"/>
                  <a:gd name="T21" fmla="*/ 14 h 641"/>
                  <a:gd name="T22" fmla="*/ 352 w 485"/>
                  <a:gd name="T23" fmla="*/ 0 h 641"/>
                  <a:gd name="T24" fmla="*/ 348 w 485"/>
                  <a:gd name="T25" fmla="*/ 6 h 641"/>
                  <a:gd name="T26" fmla="*/ 332 w 485"/>
                  <a:gd name="T27" fmla="*/ 16 h 641"/>
                  <a:gd name="T28" fmla="*/ 294 w 485"/>
                  <a:gd name="T29" fmla="*/ 26 h 641"/>
                  <a:gd name="T30" fmla="*/ 262 w 485"/>
                  <a:gd name="T31" fmla="*/ 28 h 641"/>
                  <a:gd name="T32" fmla="*/ 205 w 485"/>
                  <a:gd name="T33" fmla="*/ 20 h 641"/>
                  <a:gd name="T34" fmla="*/ 185 w 485"/>
                  <a:gd name="T35" fmla="*/ 12 h 641"/>
                  <a:gd name="T36" fmla="*/ 173 w 485"/>
                  <a:gd name="T37" fmla="*/ 0 h 641"/>
                  <a:gd name="T38" fmla="*/ 108 w 485"/>
                  <a:gd name="T39" fmla="*/ 0 h 641"/>
                  <a:gd name="T40" fmla="*/ 108 w 485"/>
                  <a:gd name="T41" fmla="*/ 14 h 641"/>
                  <a:gd name="T42" fmla="*/ 113 w 485"/>
                  <a:gd name="T43" fmla="*/ 50 h 641"/>
                  <a:gd name="T44" fmla="*/ 127 w 485"/>
                  <a:gd name="T45" fmla="*/ 82 h 641"/>
                  <a:gd name="T46" fmla="*/ 151 w 485"/>
                  <a:gd name="T47" fmla="*/ 111 h 641"/>
                  <a:gd name="T48" fmla="*/ 179 w 485"/>
                  <a:gd name="T49" fmla="*/ 133 h 641"/>
                  <a:gd name="T50" fmla="*/ 177 w 485"/>
                  <a:gd name="T51" fmla="*/ 171 h 641"/>
                  <a:gd name="T52" fmla="*/ 157 w 485"/>
                  <a:gd name="T53" fmla="*/ 179 h 641"/>
                  <a:gd name="T54" fmla="*/ 123 w 485"/>
                  <a:gd name="T55" fmla="*/ 201 h 641"/>
                  <a:gd name="T56" fmla="*/ 90 w 485"/>
                  <a:gd name="T57" fmla="*/ 230 h 641"/>
                  <a:gd name="T58" fmla="*/ 62 w 485"/>
                  <a:gd name="T59" fmla="*/ 262 h 641"/>
                  <a:gd name="T60" fmla="*/ 40 w 485"/>
                  <a:gd name="T61" fmla="*/ 300 h 641"/>
                  <a:gd name="T62" fmla="*/ 22 w 485"/>
                  <a:gd name="T63" fmla="*/ 340 h 641"/>
                  <a:gd name="T64" fmla="*/ 8 w 485"/>
                  <a:gd name="T65" fmla="*/ 387 h 641"/>
                  <a:gd name="T66" fmla="*/ 2 w 485"/>
                  <a:gd name="T67" fmla="*/ 433 h 641"/>
                  <a:gd name="T68" fmla="*/ 0 w 485"/>
                  <a:gd name="T69" fmla="*/ 459 h 641"/>
                  <a:gd name="T70" fmla="*/ 6 w 485"/>
                  <a:gd name="T71" fmla="*/ 514 h 641"/>
                  <a:gd name="T72" fmla="*/ 30 w 485"/>
                  <a:gd name="T73" fmla="*/ 542 h 641"/>
                  <a:gd name="T74" fmla="*/ 88 w 485"/>
                  <a:gd name="T75" fmla="*/ 588 h 641"/>
                  <a:gd name="T76" fmla="*/ 155 w 485"/>
                  <a:gd name="T77" fmla="*/ 620 h 641"/>
                  <a:gd name="T78" fmla="*/ 227 w 485"/>
                  <a:gd name="T79" fmla="*/ 639 h 641"/>
                  <a:gd name="T80" fmla="*/ 266 w 485"/>
                  <a:gd name="T81" fmla="*/ 641 h 641"/>
                  <a:gd name="T82" fmla="*/ 306 w 485"/>
                  <a:gd name="T83" fmla="*/ 639 h 641"/>
                  <a:gd name="T84" fmla="*/ 346 w 485"/>
                  <a:gd name="T85" fmla="*/ 631 h 641"/>
                  <a:gd name="T86" fmla="*/ 385 w 485"/>
                  <a:gd name="T87" fmla="*/ 618 h 641"/>
                  <a:gd name="T88" fmla="*/ 421 w 485"/>
                  <a:gd name="T89" fmla="*/ 600 h 641"/>
                  <a:gd name="T90" fmla="*/ 407 w 485"/>
                  <a:gd name="T91" fmla="*/ 584 h 641"/>
                  <a:gd name="T92" fmla="*/ 389 w 485"/>
                  <a:gd name="T93" fmla="*/ 564 h 641"/>
                  <a:gd name="T94" fmla="*/ 389 w 485"/>
                  <a:gd name="T95" fmla="*/ 560 h 641"/>
                  <a:gd name="T96" fmla="*/ 385 w 485"/>
                  <a:gd name="T97" fmla="*/ 508 h 641"/>
                  <a:gd name="T98" fmla="*/ 387 w 485"/>
                  <a:gd name="T99" fmla="*/ 475 h 641"/>
                  <a:gd name="T100" fmla="*/ 399 w 485"/>
                  <a:gd name="T101" fmla="*/ 413 h 641"/>
                  <a:gd name="T102" fmla="*/ 425 w 485"/>
                  <a:gd name="T103" fmla="*/ 357 h 641"/>
                  <a:gd name="T104" fmla="*/ 463 w 485"/>
                  <a:gd name="T105" fmla="*/ 308 h 641"/>
                  <a:gd name="T106" fmla="*/ 485 w 485"/>
                  <a:gd name="T107" fmla="*/ 29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5" h="641">
                    <a:moveTo>
                      <a:pt x="485" y="290"/>
                    </a:moveTo>
                    <a:lnTo>
                      <a:pt x="485" y="290"/>
                    </a:lnTo>
                    <a:lnTo>
                      <a:pt x="471" y="270"/>
                    </a:lnTo>
                    <a:lnTo>
                      <a:pt x="459" y="252"/>
                    </a:lnTo>
                    <a:lnTo>
                      <a:pt x="443" y="234"/>
                    </a:lnTo>
                    <a:lnTo>
                      <a:pt x="427" y="217"/>
                    </a:lnTo>
                    <a:lnTo>
                      <a:pt x="411" y="203"/>
                    </a:lnTo>
                    <a:lnTo>
                      <a:pt x="393" y="191"/>
                    </a:lnTo>
                    <a:lnTo>
                      <a:pt x="372" y="181"/>
                    </a:lnTo>
                    <a:lnTo>
                      <a:pt x="354" y="171"/>
                    </a:lnTo>
                    <a:lnTo>
                      <a:pt x="314" y="155"/>
                    </a:lnTo>
                    <a:lnTo>
                      <a:pt x="350" y="133"/>
                    </a:lnTo>
                    <a:lnTo>
                      <a:pt x="350" y="133"/>
                    </a:lnTo>
                    <a:lnTo>
                      <a:pt x="366" y="123"/>
                    </a:lnTo>
                    <a:lnTo>
                      <a:pt x="380" y="111"/>
                    </a:lnTo>
                    <a:lnTo>
                      <a:pt x="393" y="97"/>
                    </a:lnTo>
                    <a:lnTo>
                      <a:pt x="403" y="82"/>
                    </a:lnTo>
                    <a:lnTo>
                      <a:pt x="411" y="66"/>
                    </a:lnTo>
                    <a:lnTo>
                      <a:pt x="417" y="50"/>
                    </a:lnTo>
                    <a:lnTo>
                      <a:pt x="421" y="32"/>
                    </a:lnTo>
                    <a:lnTo>
                      <a:pt x="421" y="14"/>
                    </a:lnTo>
                    <a:lnTo>
                      <a:pt x="421" y="14"/>
                    </a:lnTo>
                    <a:lnTo>
                      <a:pt x="421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48" y="6"/>
                    </a:lnTo>
                    <a:lnTo>
                      <a:pt x="340" y="12"/>
                    </a:lnTo>
                    <a:lnTo>
                      <a:pt x="332" y="16"/>
                    </a:lnTo>
                    <a:lnTo>
                      <a:pt x="320" y="20"/>
                    </a:lnTo>
                    <a:lnTo>
                      <a:pt x="294" y="26"/>
                    </a:lnTo>
                    <a:lnTo>
                      <a:pt x="262" y="28"/>
                    </a:lnTo>
                    <a:lnTo>
                      <a:pt x="262" y="28"/>
                    </a:lnTo>
                    <a:lnTo>
                      <a:pt x="231" y="26"/>
                    </a:lnTo>
                    <a:lnTo>
                      <a:pt x="205" y="20"/>
                    </a:lnTo>
                    <a:lnTo>
                      <a:pt x="193" y="16"/>
                    </a:lnTo>
                    <a:lnTo>
                      <a:pt x="185" y="12"/>
                    </a:lnTo>
                    <a:lnTo>
                      <a:pt x="177" y="6"/>
                    </a:lnTo>
                    <a:lnTo>
                      <a:pt x="17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0" y="32"/>
                    </a:lnTo>
                    <a:lnTo>
                      <a:pt x="113" y="50"/>
                    </a:lnTo>
                    <a:lnTo>
                      <a:pt x="119" y="66"/>
                    </a:lnTo>
                    <a:lnTo>
                      <a:pt x="127" y="82"/>
                    </a:lnTo>
                    <a:lnTo>
                      <a:pt x="139" y="97"/>
                    </a:lnTo>
                    <a:lnTo>
                      <a:pt x="151" y="111"/>
                    </a:lnTo>
                    <a:lnTo>
                      <a:pt x="163" y="123"/>
                    </a:lnTo>
                    <a:lnTo>
                      <a:pt x="179" y="133"/>
                    </a:lnTo>
                    <a:lnTo>
                      <a:pt x="215" y="155"/>
                    </a:lnTo>
                    <a:lnTo>
                      <a:pt x="177" y="171"/>
                    </a:lnTo>
                    <a:lnTo>
                      <a:pt x="177" y="171"/>
                    </a:lnTo>
                    <a:lnTo>
                      <a:pt x="157" y="179"/>
                    </a:lnTo>
                    <a:lnTo>
                      <a:pt x="141" y="189"/>
                    </a:lnTo>
                    <a:lnTo>
                      <a:pt x="123" y="201"/>
                    </a:lnTo>
                    <a:lnTo>
                      <a:pt x="106" y="215"/>
                    </a:lnTo>
                    <a:lnTo>
                      <a:pt x="90" y="230"/>
                    </a:lnTo>
                    <a:lnTo>
                      <a:pt x="76" y="246"/>
                    </a:lnTo>
                    <a:lnTo>
                      <a:pt x="62" y="262"/>
                    </a:lnTo>
                    <a:lnTo>
                      <a:pt x="50" y="280"/>
                    </a:lnTo>
                    <a:lnTo>
                      <a:pt x="40" y="300"/>
                    </a:lnTo>
                    <a:lnTo>
                      <a:pt x="30" y="320"/>
                    </a:lnTo>
                    <a:lnTo>
                      <a:pt x="22" y="340"/>
                    </a:lnTo>
                    <a:lnTo>
                      <a:pt x="14" y="363"/>
                    </a:lnTo>
                    <a:lnTo>
                      <a:pt x="8" y="387"/>
                    </a:lnTo>
                    <a:lnTo>
                      <a:pt x="4" y="409"/>
                    </a:lnTo>
                    <a:lnTo>
                      <a:pt x="2" y="433"/>
                    </a:lnTo>
                    <a:lnTo>
                      <a:pt x="0" y="459"/>
                    </a:lnTo>
                    <a:lnTo>
                      <a:pt x="0" y="459"/>
                    </a:lnTo>
                    <a:lnTo>
                      <a:pt x="2" y="485"/>
                    </a:lnTo>
                    <a:lnTo>
                      <a:pt x="6" y="514"/>
                    </a:lnTo>
                    <a:lnTo>
                      <a:pt x="6" y="514"/>
                    </a:lnTo>
                    <a:lnTo>
                      <a:pt x="30" y="542"/>
                    </a:lnTo>
                    <a:lnTo>
                      <a:pt x="58" y="566"/>
                    </a:lnTo>
                    <a:lnTo>
                      <a:pt x="88" y="588"/>
                    </a:lnTo>
                    <a:lnTo>
                      <a:pt x="121" y="606"/>
                    </a:lnTo>
                    <a:lnTo>
                      <a:pt x="155" y="620"/>
                    </a:lnTo>
                    <a:lnTo>
                      <a:pt x="189" y="633"/>
                    </a:lnTo>
                    <a:lnTo>
                      <a:pt x="227" y="639"/>
                    </a:lnTo>
                    <a:lnTo>
                      <a:pt x="266" y="641"/>
                    </a:lnTo>
                    <a:lnTo>
                      <a:pt x="266" y="641"/>
                    </a:lnTo>
                    <a:lnTo>
                      <a:pt x="286" y="641"/>
                    </a:lnTo>
                    <a:lnTo>
                      <a:pt x="306" y="639"/>
                    </a:lnTo>
                    <a:lnTo>
                      <a:pt x="326" y="635"/>
                    </a:lnTo>
                    <a:lnTo>
                      <a:pt x="346" y="631"/>
                    </a:lnTo>
                    <a:lnTo>
                      <a:pt x="366" y="625"/>
                    </a:lnTo>
                    <a:lnTo>
                      <a:pt x="385" y="618"/>
                    </a:lnTo>
                    <a:lnTo>
                      <a:pt x="403" y="610"/>
                    </a:lnTo>
                    <a:lnTo>
                      <a:pt x="421" y="600"/>
                    </a:lnTo>
                    <a:lnTo>
                      <a:pt x="421" y="600"/>
                    </a:lnTo>
                    <a:lnTo>
                      <a:pt x="407" y="584"/>
                    </a:lnTo>
                    <a:lnTo>
                      <a:pt x="393" y="568"/>
                    </a:lnTo>
                    <a:lnTo>
                      <a:pt x="389" y="564"/>
                    </a:lnTo>
                    <a:lnTo>
                      <a:pt x="389" y="560"/>
                    </a:lnTo>
                    <a:lnTo>
                      <a:pt x="389" y="560"/>
                    </a:lnTo>
                    <a:lnTo>
                      <a:pt x="385" y="534"/>
                    </a:lnTo>
                    <a:lnTo>
                      <a:pt x="385" y="508"/>
                    </a:lnTo>
                    <a:lnTo>
                      <a:pt x="385" y="508"/>
                    </a:lnTo>
                    <a:lnTo>
                      <a:pt x="387" y="475"/>
                    </a:lnTo>
                    <a:lnTo>
                      <a:pt x="391" y="443"/>
                    </a:lnTo>
                    <a:lnTo>
                      <a:pt x="399" y="413"/>
                    </a:lnTo>
                    <a:lnTo>
                      <a:pt x="411" y="383"/>
                    </a:lnTo>
                    <a:lnTo>
                      <a:pt x="425" y="357"/>
                    </a:lnTo>
                    <a:lnTo>
                      <a:pt x="443" y="332"/>
                    </a:lnTo>
                    <a:lnTo>
                      <a:pt x="463" y="308"/>
                    </a:lnTo>
                    <a:lnTo>
                      <a:pt x="485" y="290"/>
                    </a:lnTo>
                    <a:lnTo>
                      <a:pt x="485" y="29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Freeform 6"/>
              <p:cNvSpPr>
                <a:spLocks noEditPoints="1"/>
              </p:cNvSpPr>
              <p:nvPr/>
            </p:nvSpPr>
            <p:spPr bwMode="auto">
              <a:xfrm>
                <a:off x="2062423" y="4070826"/>
                <a:ext cx="242560" cy="136116"/>
              </a:xfrm>
              <a:custGeom>
                <a:avLst/>
                <a:gdLst>
                  <a:gd name="T0" fmla="*/ 176 w 351"/>
                  <a:gd name="T1" fmla="*/ 0 h 188"/>
                  <a:gd name="T2" fmla="*/ 141 w 351"/>
                  <a:gd name="T3" fmla="*/ 5 h 188"/>
                  <a:gd name="T4" fmla="*/ 109 w 351"/>
                  <a:gd name="T5" fmla="*/ 15 h 188"/>
                  <a:gd name="T6" fmla="*/ 81 w 351"/>
                  <a:gd name="T7" fmla="*/ 29 h 188"/>
                  <a:gd name="T8" fmla="*/ 55 w 351"/>
                  <a:gd name="T9" fmla="*/ 49 h 188"/>
                  <a:gd name="T10" fmla="*/ 35 w 351"/>
                  <a:gd name="T11" fmla="*/ 71 h 188"/>
                  <a:gd name="T12" fmla="*/ 16 w 351"/>
                  <a:gd name="T13" fmla="*/ 99 h 188"/>
                  <a:gd name="T14" fmla="*/ 6 w 351"/>
                  <a:gd name="T15" fmla="*/ 129 h 188"/>
                  <a:gd name="T16" fmla="*/ 0 w 351"/>
                  <a:gd name="T17" fmla="*/ 160 h 188"/>
                  <a:gd name="T18" fmla="*/ 85 w 351"/>
                  <a:gd name="T19" fmla="*/ 160 h 188"/>
                  <a:gd name="T20" fmla="*/ 91 w 351"/>
                  <a:gd name="T21" fmla="*/ 166 h 188"/>
                  <a:gd name="T22" fmla="*/ 107 w 351"/>
                  <a:gd name="T23" fmla="*/ 176 h 188"/>
                  <a:gd name="T24" fmla="*/ 143 w 351"/>
                  <a:gd name="T25" fmla="*/ 186 h 188"/>
                  <a:gd name="T26" fmla="*/ 176 w 351"/>
                  <a:gd name="T27" fmla="*/ 188 h 188"/>
                  <a:gd name="T28" fmla="*/ 234 w 351"/>
                  <a:gd name="T29" fmla="*/ 180 h 188"/>
                  <a:gd name="T30" fmla="*/ 254 w 351"/>
                  <a:gd name="T31" fmla="*/ 172 h 188"/>
                  <a:gd name="T32" fmla="*/ 266 w 351"/>
                  <a:gd name="T33" fmla="*/ 160 h 188"/>
                  <a:gd name="T34" fmla="*/ 351 w 351"/>
                  <a:gd name="T35" fmla="*/ 160 h 188"/>
                  <a:gd name="T36" fmla="*/ 349 w 351"/>
                  <a:gd name="T37" fmla="*/ 144 h 188"/>
                  <a:gd name="T38" fmla="*/ 341 w 351"/>
                  <a:gd name="T39" fmla="*/ 113 h 188"/>
                  <a:gd name="T40" fmla="*/ 327 w 351"/>
                  <a:gd name="T41" fmla="*/ 85 h 188"/>
                  <a:gd name="T42" fmla="*/ 307 w 351"/>
                  <a:gd name="T43" fmla="*/ 59 h 188"/>
                  <a:gd name="T44" fmla="*/ 282 w 351"/>
                  <a:gd name="T45" fmla="*/ 37 h 188"/>
                  <a:gd name="T46" fmla="*/ 256 w 351"/>
                  <a:gd name="T47" fmla="*/ 21 h 188"/>
                  <a:gd name="T48" fmla="*/ 226 w 351"/>
                  <a:gd name="T49" fmla="*/ 9 h 188"/>
                  <a:gd name="T50" fmla="*/ 194 w 351"/>
                  <a:gd name="T51" fmla="*/ 3 h 188"/>
                  <a:gd name="T52" fmla="*/ 176 w 351"/>
                  <a:gd name="T53" fmla="*/ 0 h 188"/>
                  <a:gd name="T54" fmla="*/ 176 w 351"/>
                  <a:gd name="T55" fmla="*/ 131 h 188"/>
                  <a:gd name="T56" fmla="*/ 164 w 351"/>
                  <a:gd name="T57" fmla="*/ 129 h 188"/>
                  <a:gd name="T58" fmla="*/ 147 w 351"/>
                  <a:gd name="T59" fmla="*/ 113 h 188"/>
                  <a:gd name="T60" fmla="*/ 145 w 351"/>
                  <a:gd name="T61" fmla="*/ 101 h 188"/>
                  <a:gd name="T62" fmla="*/ 145 w 351"/>
                  <a:gd name="T63" fmla="*/ 95 h 188"/>
                  <a:gd name="T64" fmla="*/ 153 w 351"/>
                  <a:gd name="T65" fmla="*/ 79 h 188"/>
                  <a:gd name="T66" fmla="*/ 170 w 351"/>
                  <a:gd name="T67" fmla="*/ 71 h 188"/>
                  <a:gd name="T68" fmla="*/ 176 w 351"/>
                  <a:gd name="T69" fmla="*/ 71 h 188"/>
                  <a:gd name="T70" fmla="*/ 188 w 351"/>
                  <a:gd name="T71" fmla="*/ 73 h 188"/>
                  <a:gd name="T72" fmla="*/ 204 w 351"/>
                  <a:gd name="T73" fmla="*/ 89 h 188"/>
                  <a:gd name="T74" fmla="*/ 206 w 351"/>
                  <a:gd name="T75" fmla="*/ 101 h 188"/>
                  <a:gd name="T76" fmla="*/ 206 w 351"/>
                  <a:gd name="T77" fmla="*/ 107 h 188"/>
                  <a:gd name="T78" fmla="*/ 198 w 351"/>
                  <a:gd name="T79" fmla="*/ 123 h 188"/>
                  <a:gd name="T80" fmla="*/ 182 w 351"/>
                  <a:gd name="T81" fmla="*/ 131 h 188"/>
                  <a:gd name="T82" fmla="*/ 176 w 351"/>
                  <a:gd name="T83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1" h="188">
                    <a:moveTo>
                      <a:pt x="176" y="0"/>
                    </a:moveTo>
                    <a:lnTo>
                      <a:pt x="176" y="0"/>
                    </a:lnTo>
                    <a:lnTo>
                      <a:pt x="157" y="3"/>
                    </a:lnTo>
                    <a:lnTo>
                      <a:pt x="141" y="5"/>
                    </a:lnTo>
                    <a:lnTo>
                      <a:pt x="125" y="9"/>
                    </a:lnTo>
                    <a:lnTo>
                      <a:pt x="109" y="15"/>
                    </a:lnTo>
                    <a:lnTo>
                      <a:pt x="95" y="21"/>
                    </a:lnTo>
                    <a:lnTo>
                      <a:pt x="81" y="29"/>
                    </a:lnTo>
                    <a:lnTo>
                      <a:pt x="69" y="37"/>
                    </a:lnTo>
                    <a:lnTo>
                      <a:pt x="55" y="49"/>
                    </a:lnTo>
                    <a:lnTo>
                      <a:pt x="45" y="59"/>
                    </a:lnTo>
                    <a:lnTo>
                      <a:pt x="35" y="71"/>
                    </a:lnTo>
                    <a:lnTo>
                      <a:pt x="25" y="85"/>
                    </a:lnTo>
                    <a:lnTo>
                      <a:pt x="16" y="99"/>
                    </a:lnTo>
                    <a:lnTo>
                      <a:pt x="10" y="113"/>
                    </a:lnTo>
                    <a:lnTo>
                      <a:pt x="6" y="129"/>
                    </a:lnTo>
                    <a:lnTo>
                      <a:pt x="2" y="144"/>
                    </a:lnTo>
                    <a:lnTo>
                      <a:pt x="0" y="160"/>
                    </a:lnTo>
                    <a:lnTo>
                      <a:pt x="22" y="160"/>
                    </a:lnTo>
                    <a:lnTo>
                      <a:pt x="85" y="160"/>
                    </a:lnTo>
                    <a:lnTo>
                      <a:pt x="85" y="160"/>
                    </a:lnTo>
                    <a:lnTo>
                      <a:pt x="91" y="166"/>
                    </a:lnTo>
                    <a:lnTo>
                      <a:pt x="97" y="172"/>
                    </a:lnTo>
                    <a:lnTo>
                      <a:pt x="107" y="176"/>
                    </a:lnTo>
                    <a:lnTo>
                      <a:pt x="117" y="180"/>
                    </a:lnTo>
                    <a:lnTo>
                      <a:pt x="143" y="186"/>
                    </a:lnTo>
                    <a:lnTo>
                      <a:pt x="176" y="188"/>
                    </a:lnTo>
                    <a:lnTo>
                      <a:pt x="176" y="188"/>
                    </a:lnTo>
                    <a:lnTo>
                      <a:pt x="206" y="186"/>
                    </a:lnTo>
                    <a:lnTo>
                      <a:pt x="234" y="180"/>
                    </a:lnTo>
                    <a:lnTo>
                      <a:pt x="244" y="176"/>
                    </a:lnTo>
                    <a:lnTo>
                      <a:pt x="254" y="172"/>
                    </a:lnTo>
                    <a:lnTo>
                      <a:pt x="260" y="166"/>
                    </a:lnTo>
                    <a:lnTo>
                      <a:pt x="266" y="160"/>
                    </a:lnTo>
                    <a:lnTo>
                      <a:pt x="335" y="160"/>
                    </a:lnTo>
                    <a:lnTo>
                      <a:pt x="351" y="160"/>
                    </a:lnTo>
                    <a:lnTo>
                      <a:pt x="351" y="160"/>
                    </a:lnTo>
                    <a:lnTo>
                      <a:pt x="349" y="144"/>
                    </a:lnTo>
                    <a:lnTo>
                      <a:pt x="345" y="129"/>
                    </a:lnTo>
                    <a:lnTo>
                      <a:pt x="341" y="113"/>
                    </a:lnTo>
                    <a:lnTo>
                      <a:pt x="333" y="99"/>
                    </a:lnTo>
                    <a:lnTo>
                      <a:pt x="327" y="85"/>
                    </a:lnTo>
                    <a:lnTo>
                      <a:pt x="317" y="71"/>
                    </a:lnTo>
                    <a:lnTo>
                      <a:pt x="307" y="59"/>
                    </a:lnTo>
                    <a:lnTo>
                      <a:pt x="294" y="49"/>
                    </a:lnTo>
                    <a:lnTo>
                      <a:pt x="282" y="37"/>
                    </a:lnTo>
                    <a:lnTo>
                      <a:pt x="270" y="29"/>
                    </a:lnTo>
                    <a:lnTo>
                      <a:pt x="256" y="21"/>
                    </a:lnTo>
                    <a:lnTo>
                      <a:pt x="242" y="15"/>
                    </a:lnTo>
                    <a:lnTo>
                      <a:pt x="226" y="9"/>
                    </a:lnTo>
                    <a:lnTo>
                      <a:pt x="210" y="5"/>
                    </a:lnTo>
                    <a:lnTo>
                      <a:pt x="194" y="3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  <a:moveTo>
                      <a:pt x="176" y="131"/>
                    </a:moveTo>
                    <a:lnTo>
                      <a:pt x="176" y="131"/>
                    </a:lnTo>
                    <a:lnTo>
                      <a:pt x="170" y="131"/>
                    </a:lnTo>
                    <a:lnTo>
                      <a:pt x="164" y="129"/>
                    </a:lnTo>
                    <a:lnTo>
                      <a:pt x="153" y="123"/>
                    </a:lnTo>
                    <a:lnTo>
                      <a:pt x="147" y="113"/>
                    </a:lnTo>
                    <a:lnTo>
                      <a:pt x="145" y="107"/>
                    </a:lnTo>
                    <a:lnTo>
                      <a:pt x="145" y="101"/>
                    </a:lnTo>
                    <a:lnTo>
                      <a:pt x="145" y="101"/>
                    </a:lnTo>
                    <a:lnTo>
                      <a:pt x="145" y="95"/>
                    </a:lnTo>
                    <a:lnTo>
                      <a:pt x="147" y="89"/>
                    </a:lnTo>
                    <a:lnTo>
                      <a:pt x="153" y="79"/>
                    </a:lnTo>
                    <a:lnTo>
                      <a:pt x="164" y="73"/>
                    </a:lnTo>
                    <a:lnTo>
                      <a:pt x="170" y="71"/>
                    </a:lnTo>
                    <a:lnTo>
                      <a:pt x="176" y="71"/>
                    </a:lnTo>
                    <a:lnTo>
                      <a:pt x="176" y="71"/>
                    </a:lnTo>
                    <a:lnTo>
                      <a:pt x="182" y="71"/>
                    </a:lnTo>
                    <a:lnTo>
                      <a:pt x="188" y="73"/>
                    </a:lnTo>
                    <a:lnTo>
                      <a:pt x="198" y="79"/>
                    </a:lnTo>
                    <a:lnTo>
                      <a:pt x="204" y="89"/>
                    </a:lnTo>
                    <a:lnTo>
                      <a:pt x="206" y="95"/>
                    </a:lnTo>
                    <a:lnTo>
                      <a:pt x="206" y="101"/>
                    </a:lnTo>
                    <a:lnTo>
                      <a:pt x="206" y="101"/>
                    </a:lnTo>
                    <a:lnTo>
                      <a:pt x="206" y="107"/>
                    </a:lnTo>
                    <a:lnTo>
                      <a:pt x="204" y="113"/>
                    </a:lnTo>
                    <a:lnTo>
                      <a:pt x="198" y="123"/>
                    </a:lnTo>
                    <a:lnTo>
                      <a:pt x="188" y="129"/>
                    </a:lnTo>
                    <a:lnTo>
                      <a:pt x="182" y="131"/>
                    </a:lnTo>
                    <a:lnTo>
                      <a:pt x="176" y="131"/>
                    </a:lnTo>
                    <a:lnTo>
                      <a:pt x="176" y="131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Freeform 7"/>
              <p:cNvSpPr/>
              <p:nvPr/>
            </p:nvSpPr>
            <p:spPr bwMode="auto">
              <a:xfrm>
                <a:off x="2302218" y="4326406"/>
                <a:ext cx="263291" cy="334499"/>
              </a:xfrm>
              <a:custGeom>
                <a:avLst/>
                <a:gdLst>
                  <a:gd name="T0" fmla="*/ 226 w 381"/>
                  <a:gd name="T1" fmla="*/ 111 h 462"/>
                  <a:gd name="T2" fmla="*/ 252 w 381"/>
                  <a:gd name="T3" fmla="*/ 95 h 462"/>
                  <a:gd name="T4" fmla="*/ 274 w 381"/>
                  <a:gd name="T5" fmla="*/ 79 h 462"/>
                  <a:gd name="T6" fmla="*/ 290 w 381"/>
                  <a:gd name="T7" fmla="*/ 59 h 462"/>
                  <a:gd name="T8" fmla="*/ 300 w 381"/>
                  <a:gd name="T9" fmla="*/ 36 h 462"/>
                  <a:gd name="T10" fmla="*/ 304 w 381"/>
                  <a:gd name="T11" fmla="*/ 10 h 462"/>
                  <a:gd name="T12" fmla="*/ 302 w 381"/>
                  <a:gd name="T13" fmla="*/ 0 h 462"/>
                  <a:gd name="T14" fmla="*/ 254 w 381"/>
                  <a:gd name="T15" fmla="*/ 0 h 462"/>
                  <a:gd name="T16" fmla="*/ 250 w 381"/>
                  <a:gd name="T17" fmla="*/ 4 h 462"/>
                  <a:gd name="T18" fmla="*/ 232 w 381"/>
                  <a:gd name="T19" fmla="*/ 14 h 462"/>
                  <a:gd name="T20" fmla="*/ 191 w 381"/>
                  <a:gd name="T21" fmla="*/ 20 h 462"/>
                  <a:gd name="T22" fmla="*/ 169 w 381"/>
                  <a:gd name="T23" fmla="*/ 18 h 462"/>
                  <a:gd name="T24" fmla="*/ 137 w 381"/>
                  <a:gd name="T25" fmla="*/ 8 h 462"/>
                  <a:gd name="T26" fmla="*/ 127 w 381"/>
                  <a:gd name="T27" fmla="*/ 0 h 462"/>
                  <a:gd name="T28" fmla="*/ 78 w 381"/>
                  <a:gd name="T29" fmla="*/ 0 h 462"/>
                  <a:gd name="T30" fmla="*/ 78 w 381"/>
                  <a:gd name="T31" fmla="*/ 10 h 462"/>
                  <a:gd name="T32" fmla="*/ 78 w 381"/>
                  <a:gd name="T33" fmla="*/ 22 h 462"/>
                  <a:gd name="T34" fmla="*/ 84 w 381"/>
                  <a:gd name="T35" fmla="*/ 48 h 462"/>
                  <a:gd name="T36" fmla="*/ 99 w 381"/>
                  <a:gd name="T37" fmla="*/ 71 h 462"/>
                  <a:gd name="T38" fmla="*/ 117 w 381"/>
                  <a:gd name="T39" fmla="*/ 89 h 462"/>
                  <a:gd name="T40" fmla="*/ 155 w 381"/>
                  <a:gd name="T41" fmla="*/ 111 h 462"/>
                  <a:gd name="T42" fmla="*/ 127 w 381"/>
                  <a:gd name="T43" fmla="*/ 123 h 462"/>
                  <a:gd name="T44" fmla="*/ 101 w 381"/>
                  <a:gd name="T45" fmla="*/ 137 h 462"/>
                  <a:gd name="T46" fmla="*/ 54 w 381"/>
                  <a:gd name="T47" fmla="*/ 175 h 462"/>
                  <a:gd name="T48" fmla="*/ 20 w 381"/>
                  <a:gd name="T49" fmla="*/ 230 h 462"/>
                  <a:gd name="T50" fmla="*/ 2 w 381"/>
                  <a:gd name="T51" fmla="*/ 294 h 462"/>
                  <a:gd name="T52" fmla="*/ 0 w 381"/>
                  <a:gd name="T53" fmla="*/ 331 h 462"/>
                  <a:gd name="T54" fmla="*/ 0 w 381"/>
                  <a:gd name="T55" fmla="*/ 349 h 462"/>
                  <a:gd name="T56" fmla="*/ 4 w 381"/>
                  <a:gd name="T57" fmla="*/ 369 h 462"/>
                  <a:gd name="T58" fmla="*/ 42 w 381"/>
                  <a:gd name="T59" fmla="*/ 407 h 462"/>
                  <a:gd name="T60" fmla="*/ 87 w 381"/>
                  <a:gd name="T61" fmla="*/ 435 h 462"/>
                  <a:gd name="T62" fmla="*/ 137 w 381"/>
                  <a:gd name="T63" fmla="*/ 453 h 462"/>
                  <a:gd name="T64" fmla="*/ 191 w 381"/>
                  <a:gd name="T65" fmla="*/ 462 h 462"/>
                  <a:gd name="T66" fmla="*/ 191 w 381"/>
                  <a:gd name="T67" fmla="*/ 462 h 462"/>
                  <a:gd name="T68" fmla="*/ 217 w 381"/>
                  <a:gd name="T69" fmla="*/ 460 h 462"/>
                  <a:gd name="T70" fmla="*/ 270 w 381"/>
                  <a:gd name="T71" fmla="*/ 445 h 462"/>
                  <a:gd name="T72" fmla="*/ 318 w 381"/>
                  <a:gd name="T73" fmla="*/ 423 h 462"/>
                  <a:gd name="T74" fmla="*/ 361 w 381"/>
                  <a:gd name="T75" fmla="*/ 389 h 462"/>
                  <a:gd name="T76" fmla="*/ 379 w 381"/>
                  <a:gd name="T77" fmla="*/ 369 h 462"/>
                  <a:gd name="T78" fmla="*/ 381 w 381"/>
                  <a:gd name="T79" fmla="*/ 331 h 462"/>
                  <a:gd name="T80" fmla="*/ 381 w 381"/>
                  <a:gd name="T81" fmla="*/ 312 h 462"/>
                  <a:gd name="T82" fmla="*/ 371 w 381"/>
                  <a:gd name="T83" fmla="*/ 260 h 462"/>
                  <a:gd name="T84" fmla="*/ 344 w 381"/>
                  <a:gd name="T85" fmla="*/ 202 h 462"/>
                  <a:gd name="T86" fmla="*/ 304 w 381"/>
                  <a:gd name="T87" fmla="*/ 155 h 462"/>
                  <a:gd name="T88" fmla="*/ 268 w 381"/>
                  <a:gd name="T89" fmla="*/ 129 h 462"/>
                  <a:gd name="T90" fmla="*/ 254 w 381"/>
                  <a:gd name="T91" fmla="*/ 12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1" h="462">
                    <a:moveTo>
                      <a:pt x="254" y="123"/>
                    </a:moveTo>
                    <a:lnTo>
                      <a:pt x="226" y="111"/>
                    </a:lnTo>
                    <a:lnTo>
                      <a:pt x="252" y="95"/>
                    </a:lnTo>
                    <a:lnTo>
                      <a:pt x="252" y="95"/>
                    </a:lnTo>
                    <a:lnTo>
                      <a:pt x="264" y="89"/>
                    </a:lnTo>
                    <a:lnTo>
                      <a:pt x="274" y="79"/>
                    </a:lnTo>
                    <a:lnTo>
                      <a:pt x="282" y="71"/>
                    </a:lnTo>
                    <a:lnTo>
                      <a:pt x="290" y="59"/>
                    </a:lnTo>
                    <a:lnTo>
                      <a:pt x="296" y="48"/>
                    </a:lnTo>
                    <a:lnTo>
                      <a:pt x="300" y="36"/>
                    </a:lnTo>
                    <a:lnTo>
                      <a:pt x="302" y="22"/>
                    </a:lnTo>
                    <a:lnTo>
                      <a:pt x="304" y="1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0" y="4"/>
                    </a:lnTo>
                    <a:lnTo>
                      <a:pt x="246" y="8"/>
                    </a:lnTo>
                    <a:lnTo>
                      <a:pt x="232" y="14"/>
                    </a:lnTo>
                    <a:lnTo>
                      <a:pt x="211" y="18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69" y="18"/>
                    </a:lnTo>
                    <a:lnTo>
                      <a:pt x="151" y="14"/>
                    </a:lnTo>
                    <a:lnTo>
                      <a:pt x="137" y="8"/>
                    </a:lnTo>
                    <a:lnTo>
                      <a:pt x="131" y="4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22"/>
                    </a:lnTo>
                    <a:lnTo>
                      <a:pt x="80" y="36"/>
                    </a:lnTo>
                    <a:lnTo>
                      <a:pt x="84" y="48"/>
                    </a:lnTo>
                    <a:lnTo>
                      <a:pt x="91" y="59"/>
                    </a:lnTo>
                    <a:lnTo>
                      <a:pt x="99" y="71"/>
                    </a:lnTo>
                    <a:lnTo>
                      <a:pt x="107" y="79"/>
                    </a:lnTo>
                    <a:lnTo>
                      <a:pt x="117" y="89"/>
                    </a:lnTo>
                    <a:lnTo>
                      <a:pt x="129" y="95"/>
                    </a:lnTo>
                    <a:lnTo>
                      <a:pt x="155" y="111"/>
                    </a:lnTo>
                    <a:lnTo>
                      <a:pt x="127" y="123"/>
                    </a:lnTo>
                    <a:lnTo>
                      <a:pt x="127" y="123"/>
                    </a:lnTo>
                    <a:lnTo>
                      <a:pt x="113" y="129"/>
                    </a:lnTo>
                    <a:lnTo>
                      <a:pt x="101" y="137"/>
                    </a:lnTo>
                    <a:lnTo>
                      <a:pt x="76" y="155"/>
                    </a:lnTo>
                    <a:lnTo>
                      <a:pt x="54" y="175"/>
                    </a:lnTo>
                    <a:lnTo>
                      <a:pt x="36" y="202"/>
                    </a:lnTo>
                    <a:lnTo>
                      <a:pt x="20" y="230"/>
                    </a:lnTo>
                    <a:lnTo>
                      <a:pt x="10" y="260"/>
                    </a:lnTo>
                    <a:lnTo>
                      <a:pt x="2" y="294"/>
                    </a:lnTo>
                    <a:lnTo>
                      <a:pt x="0" y="312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0" y="349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22" y="389"/>
                    </a:lnTo>
                    <a:lnTo>
                      <a:pt x="42" y="407"/>
                    </a:lnTo>
                    <a:lnTo>
                      <a:pt x="62" y="423"/>
                    </a:lnTo>
                    <a:lnTo>
                      <a:pt x="87" y="435"/>
                    </a:lnTo>
                    <a:lnTo>
                      <a:pt x="111" y="445"/>
                    </a:lnTo>
                    <a:lnTo>
                      <a:pt x="137" y="453"/>
                    </a:lnTo>
                    <a:lnTo>
                      <a:pt x="163" y="460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217" y="460"/>
                    </a:lnTo>
                    <a:lnTo>
                      <a:pt x="246" y="453"/>
                    </a:lnTo>
                    <a:lnTo>
                      <a:pt x="270" y="445"/>
                    </a:lnTo>
                    <a:lnTo>
                      <a:pt x="294" y="435"/>
                    </a:lnTo>
                    <a:lnTo>
                      <a:pt x="318" y="423"/>
                    </a:lnTo>
                    <a:lnTo>
                      <a:pt x="340" y="407"/>
                    </a:lnTo>
                    <a:lnTo>
                      <a:pt x="361" y="389"/>
                    </a:lnTo>
                    <a:lnTo>
                      <a:pt x="379" y="369"/>
                    </a:lnTo>
                    <a:lnTo>
                      <a:pt x="379" y="369"/>
                    </a:lnTo>
                    <a:lnTo>
                      <a:pt x="381" y="349"/>
                    </a:lnTo>
                    <a:lnTo>
                      <a:pt x="381" y="331"/>
                    </a:lnTo>
                    <a:lnTo>
                      <a:pt x="381" y="331"/>
                    </a:lnTo>
                    <a:lnTo>
                      <a:pt x="381" y="312"/>
                    </a:lnTo>
                    <a:lnTo>
                      <a:pt x="379" y="294"/>
                    </a:lnTo>
                    <a:lnTo>
                      <a:pt x="371" y="260"/>
                    </a:lnTo>
                    <a:lnTo>
                      <a:pt x="361" y="230"/>
                    </a:lnTo>
                    <a:lnTo>
                      <a:pt x="344" y="202"/>
                    </a:lnTo>
                    <a:lnTo>
                      <a:pt x="326" y="175"/>
                    </a:lnTo>
                    <a:lnTo>
                      <a:pt x="304" y="155"/>
                    </a:lnTo>
                    <a:lnTo>
                      <a:pt x="280" y="137"/>
                    </a:lnTo>
                    <a:lnTo>
                      <a:pt x="268" y="129"/>
                    </a:lnTo>
                    <a:lnTo>
                      <a:pt x="254" y="123"/>
                    </a:lnTo>
                    <a:lnTo>
                      <a:pt x="254" y="12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8"/>
              <p:cNvSpPr>
                <a:spLocks noEditPoints="1"/>
              </p:cNvSpPr>
              <p:nvPr/>
            </p:nvSpPr>
            <p:spPr bwMode="auto">
              <a:xfrm>
                <a:off x="2345063" y="4224319"/>
                <a:ext cx="175527" cy="97743"/>
              </a:xfrm>
              <a:custGeom>
                <a:avLst/>
                <a:gdLst>
                  <a:gd name="T0" fmla="*/ 127 w 254"/>
                  <a:gd name="T1" fmla="*/ 0 h 135"/>
                  <a:gd name="T2" fmla="*/ 127 w 254"/>
                  <a:gd name="T3" fmla="*/ 0 h 135"/>
                  <a:gd name="T4" fmla="*/ 103 w 254"/>
                  <a:gd name="T5" fmla="*/ 2 h 135"/>
                  <a:gd name="T6" fmla="*/ 81 w 254"/>
                  <a:gd name="T7" fmla="*/ 10 h 135"/>
                  <a:gd name="T8" fmla="*/ 59 w 254"/>
                  <a:gd name="T9" fmla="*/ 20 h 135"/>
                  <a:gd name="T10" fmla="*/ 41 w 254"/>
                  <a:gd name="T11" fmla="*/ 34 h 135"/>
                  <a:gd name="T12" fmla="*/ 27 w 254"/>
                  <a:gd name="T13" fmla="*/ 50 h 135"/>
                  <a:gd name="T14" fmla="*/ 14 w 254"/>
                  <a:gd name="T15" fmla="*/ 71 h 135"/>
                  <a:gd name="T16" fmla="*/ 4 w 254"/>
                  <a:gd name="T17" fmla="*/ 93 h 135"/>
                  <a:gd name="T18" fmla="*/ 0 w 254"/>
                  <a:gd name="T19" fmla="*/ 115 h 135"/>
                  <a:gd name="T20" fmla="*/ 16 w 254"/>
                  <a:gd name="T21" fmla="*/ 115 h 135"/>
                  <a:gd name="T22" fmla="*/ 63 w 254"/>
                  <a:gd name="T23" fmla="*/ 115 h 135"/>
                  <a:gd name="T24" fmla="*/ 63 w 254"/>
                  <a:gd name="T25" fmla="*/ 115 h 135"/>
                  <a:gd name="T26" fmla="*/ 67 w 254"/>
                  <a:gd name="T27" fmla="*/ 119 h 135"/>
                  <a:gd name="T28" fmla="*/ 71 w 254"/>
                  <a:gd name="T29" fmla="*/ 123 h 135"/>
                  <a:gd name="T30" fmla="*/ 85 w 254"/>
                  <a:gd name="T31" fmla="*/ 129 h 135"/>
                  <a:gd name="T32" fmla="*/ 105 w 254"/>
                  <a:gd name="T33" fmla="*/ 133 h 135"/>
                  <a:gd name="T34" fmla="*/ 127 w 254"/>
                  <a:gd name="T35" fmla="*/ 135 h 135"/>
                  <a:gd name="T36" fmla="*/ 127 w 254"/>
                  <a:gd name="T37" fmla="*/ 135 h 135"/>
                  <a:gd name="T38" fmla="*/ 149 w 254"/>
                  <a:gd name="T39" fmla="*/ 133 h 135"/>
                  <a:gd name="T40" fmla="*/ 170 w 254"/>
                  <a:gd name="T41" fmla="*/ 129 h 135"/>
                  <a:gd name="T42" fmla="*/ 184 w 254"/>
                  <a:gd name="T43" fmla="*/ 123 h 135"/>
                  <a:gd name="T44" fmla="*/ 188 w 254"/>
                  <a:gd name="T45" fmla="*/ 119 h 135"/>
                  <a:gd name="T46" fmla="*/ 192 w 254"/>
                  <a:gd name="T47" fmla="*/ 115 h 135"/>
                  <a:gd name="T48" fmla="*/ 242 w 254"/>
                  <a:gd name="T49" fmla="*/ 115 h 135"/>
                  <a:gd name="T50" fmla="*/ 254 w 254"/>
                  <a:gd name="T51" fmla="*/ 115 h 135"/>
                  <a:gd name="T52" fmla="*/ 254 w 254"/>
                  <a:gd name="T53" fmla="*/ 115 h 135"/>
                  <a:gd name="T54" fmla="*/ 250 w 254"/>
                  <a:gd name="T55" fmla="*/ 93 h 135"/>
                  <a:gd name="T56" fmla="*/ 240 w 254"/>
                  <a:gd name="T57" fmla="*/ 71 h 135"/>
                  <a:gd name="T58" fmla="*/ 228 w 254"/>
                  <a:gd name="T59" fmla="*/ 50 h 135"/>
                  <a:gd name="T60" fmla="*/ 214 w 254"/>
                  <a:gd name="T61" fmla="*/ 34 h 135"/>
                  <a:gd name="T62" fmla="*/ 196 w 254"/>
                  <a:gd name="T63" fmla="*/ 20 h 135"/>
                  <a:gd name="T64" fmla="*/ 174 w 254"/>
                  <a:gd name="T65" fmla="*/ 10 h 135"/>
                  <a:gd name="T66" fmla="*/ 151 w 254"/>
                  <a:gd name="T67" fmla="*/ 2 h 135"/>
                  <a:gd name="T68" fmla="*/ 127 w 254"/>
                  <a:gd name="T69" fmla="*/ 0 h 135"/>
                  <a:gd name="T70" fmla="*/ 127 w 254"/>
                  <a:gd name="T71" fmla="*/ 0 h 135"/>
                  <a:gd name="T72" fmla="*/ 127 w 254"/>
                  <a:gd name="T73" fmla="*/ 95 h 135"/>
                  <a:gd name="T74" fmla="*/ 127 w 254"/>
                  <a:gd name="T75" fmla="*/ 95 h 135"/>
                  <a:gd name="T76" fmla="*/ 119 w 254"/>
                  <a:gd name="T77" fmla="*/ 93 h 135"/>
                  <a:gd name="T78" fmla="*/ 111 w 254"/>
                  <a:gd name="T79" fmla="*/ 89 h 135"/>
                  <a:gd name="T80" fmla="*/ 107 w 254"/>
                  <a:gd name="T81" fmla="*/ 81 h 135"/>
                  <a:gd name="T82" fmla="*/ 105 w 254"/>
                  <a:gd name="T83" fmla="*/ 73 h 135"/>
                  <a:gd name="T84" fmla="*/ 105 w 254"/>
                  <a:gd name="T85" fmla="*/ 73 h 135"/>
                  <a:gd name="T86" fmla="*/ 107 w 254"/>
                  <a:gd name="T87" fmla="*/ 65 h 135"/>
                  <a:gd name="T88" fmla="*/ 111 w 254"/>
                  <a:gd name="T89" fmla="*/ 56 h 135"/>
                  <a:gd name="T90" fmla="*/ 119 w 254"/>
                  <a:gd name="T91" fmla="*/ 52 h 135"/>
                  <a:gd name="T92" fmla="*/ 127 w 254"/>
                  <a:gd name="T93" fmla="*/ 50 h 135"/>
                  <a:gd name="T94" fmla="*/ 127 w 254"/>
                  <a:gd name="T95" fmla="*/ 50 h 135"/>
                  <a:gd name="T96" fmla="*/ 135 w 254"/>
                  <a:gd name="T97" fmla="*/ 52 h 135"/>
                  <a:gd name="T98" fmla="*/ 143 w 254"/>
                  <a:gd name="T99" fmla="*/ 56 h 135"/>
                  <a:gd name="T100" fmla="*/ 147 w 254"/>
                  <a:gd name="T101" fmla="*/ 65 h 135"/>
                  <a:gd name="T102" fmla="*/ 149 w 254"/>
                  <a:gd name="T103" fmla="*/ 73 h 135"/>
                  <a:gd name="T104" fmla="*/ 149 w 254"/>
                  <a:gd name="T105" fmla="*/ 73 h 135"/>
                  <a:gd name="T106" fmla="*/ 147 w 254"/>
                  <a:gd name="T107" fmla="*/ 81 h 135"/>
                  <a:gd name="T108" fmla="*/ 143 w 254"/>
                  <a:gd name="T109" fmla="*/ 89 h 135"/>
                  <a:gd name="T110" fmla="*/ 135 w 254"/>
                  <a:gd name="T111" fmla="*/ 93 h 135"/>
                  <a:gd name="T112" fmla="*/ 127 w 254"/>
                  <a:gd name="T113" fmla="*/ 95 h 135"/>
                  <a:gd name="T114" fmla="*/ 127 w 254"/>
                  <a:gd name="T115" fmla="*/ 9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4" h="135">
                    <a:moveTo>
                      <a:pt x="127" y="0"/>
                    </a:moveTo>
                    <a:lnTo>
                      <a:pt x="127" y="0"/>
                    </a:lnTo>
                    <a:lnTo>
                      <a:pt x="103" y="2"/>
                    </a:lnTo>
                    <a:lnTo>
                      <a:pt x="81" y="10"/>
                    </a:lnTo>
                    <a:lnTo>
                      <a:pt x="59" y="20"/>
                    </a:lnTo>
                    <a:lnTo>
                      <a:pt x="41" y="34"/>
                    </a:lnTo>
                    <a:lnTo>
                      <a:pt x="27" y="50"/>
                    </a:lnTo>
                    <a:lnTo>
                      <a:pt x="14" y="71"/>
                    </a:lnTo>
                    <a:lnTo>
                      <a:pt x="4" y="93"/>
                    </a:lnTo>
                    <a:lnTo>
                      <a:pt x="0" y="115"/>
                    </a:lnTo>
                    <a:lnTo>
                      <a:pt x="16" y="115"/>
                    </a:lnTo>
                    <a:lnTo>
                      <a:pt x="63" y="115"/>
                    </a:lnTo>
                    <a:lnTo>
                      <a:pt x="63" y="115"/>
                    </a:lnTo>
                    <a:lnTo>
                      <a:pt x="67" y="119"/>
                    </a:lnTo>
                    <a:lnTo>
                      <a:pt x="71" y="123"/>
                    </a:lnTo>
                    <a:lnTo>
                      <a:pt x="85" y="129"/>
                    </a:lnTo>
                    <a:lnTo>
                      <a:pt x="105" y="133"/>
                    </a:lnTo>
                    <a:lnTo>
                      <a:pt x="127" y="135"/>
                    </a:lnTo>
                    <a:lnTo>
                      <a:pt x="127" y="135"/>
                    </a:lnTo>
                    <a:lnTo>
                      <a:pt x="149" y="133"/>
                    </a:lnTo>
                    <a:lnTo>
                      <a:pt x="170" y="129"/>
                    </a:lnTo>
                    <a:lnTo>
                      <a:pt x="184" y="123"/>
                    </a:lnTo>
                    <a:lnTo>
                      <a:pt x="188" y="119"/>
                    </a:lnTo>
                    <a:lnTo>
                      <a:pt x="192" y="115"/>
                    </a:lnTo>
                    <a:lnTo>
                      <a:pt x="242" y="115"/>
                    </a:lnTo>
                    <a:lnTo>
                      <a:pt x="254" y="115"/>
                    </a:lnTo>
                    <a:lnTo>
                      <a:pt x="254" y="115"/>
                    </a:lnTo>
                    <a:lnTo>
                      <a:pt x="250" y="93"/>
                    </a:lnTo>
                    <a:lnTo>
                      <a:pt x="240" y="71"/>
                    </a:lnTo>
                    <a:lnTo>
                      <a:pt x="228" y="50"/>
                    </a:lnTo>
                    <a:lnTo>
                      <a:pt x="214" y="34"/>
                    </a:lnTo>
                    <a:lnTo>
                      <a:pt x="196" y="20"/>
                    </a:lnTo>
                    <a:lnTo>
                      <a:pt x="174" y="10"/>
                    </a:lnTo>
                    <a:lnTo>
                      <a:pt x="151" y="2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127" y="95"/>
                    </a:moveTo>
                    <a:lnTo>
                      <a:pt x="127" y="95"/>
                    </a:lnTo>
                    <a:lnTo>
                      <a:pt x="119" y="93"/>
                    </a:lnTo>
                    <a:lnTo>
                      <a:pt x="111" y="89"/>
                    </a:lnTo>
                    <a:lnTo>
                      <a:pt x="107" y="8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65"/>
                    </a:lnTo>
                    <a:lnTo>
                      <a:pt x="111" y="56"/>
                    </a:lnTo>
                    <a:lnTo>
                      <a:pt x="119" y="52"/>
                    </a:lnTo>
                    <a:lnTo>
                      <a:pt x="127" y="50"/>
                    </a:lnTo>
                    <a:lnTo>
                      <a:pt x="127" y="50"/>
                    </a:lnTo>
                    <a:lnTo>
                      <a:pt x="135" y="52"/>
                    </a:lnTo>
                    <a:lnTo>
                      <a:pt x="143" y="56"/>
                    </a:lnTo>
                    <a:lnTo>
                      <a:pt x="147" y="6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7" y="81"/>
                    </a:lnTo>
                    <a:lnTo>
                      <a:pt x="143" y="89"/>
                    </a:lnTo>
                    <a:lnTo>
                      <a:pt x="135" y="93"/>
                    </a:lnTo>
                    <a:lnTo>
                      <a:pt x="127" y="95"/>
                    </a:lnTo>
                    <a:lnTo>
                      <a:pt x="127" y="9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5602245" y="1512406"/>
            <a:ext cx="1090991" cy="434048"/>
            <a:chOff x="1000677" y="2609574"/>
            <a:chExt cx="1090991" cy="434048"/>
          </a:xfrm>
        </p:grpSpPr>
        <p:sp>
          <p:nvSpPr>
            <p:cNvPr id="107" name="文本框 106"/>
            <p:cNvSpPr txBox="1"/>
            <p:nvPr/>
          </p:nvSpPr>
          <p:spPr>
            <a:xfrm>
              <a:off x="1000677" y="2797401"/>
              <a:ext cx="1090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 dirty="0"/>
                <a:t>业务管理人员</a:t>
              </a:r>
              <a:endParaRPr lang="zh-CN" altLang="en-US" sz="1000" dirty="0"/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434802" y="2609574"/>
              <a:ext cx="209380" cy="222325"/>
              <a:chOff x="2001608" y="4070826"/>
              <a:chExt cx="563901" cy="598764"/>
            </a:xfrm>
            <a:solidFill>
              <a:srgbClr val="2E75B5"/>
            </a:solidFill>
          </p:grpSpPr>
          <p:sp>
            <p:nvSpPr>
              <p:cNvPr id="109" name="Freeform 5"/>
              <p:cNvSpPr/>
              <p:nvPr/>
            </p:nvSpPr>
            <p:spPr bwMode="auto">
              <a:xfrm>
                <a:off x="2001608" y="4205491"/>
                <a:ext cx="335160" cy="464099"/>
              </a:xfrm>
              <a:custGeom>
                <a:avLst/>
                <a:gdLst>
                  <a:gd name="T0" fmla="*/ 485 w 485"/>
                  <a:gd name="T1" fmla="*/ 290 h 641"/>
                  <a:gd name="T2" fmla="*/ 459 w 485"/>
                  <a:gd name="T3" fmla="*/ 252 h 641"/>
                  <a:gd name="T4" fmla="*/ 427 w 485"/>
                  <a:gd name="T5" fmla="*/ 217 h 641"/>
                  <a:gd name="T6" fmla="*/ 393 w 485"/>
                  <a:gd name="T7" fmla="*/ 191 h 641"/>
                  <a:gd name="T8" fmla="*/ 354 w 485"/>
                  <a:gd name="T9" fmla="*/ 171 h 641"/>
                  <a:gd name="T10" fmla="*/ 350 w 485"/>
                  <a:gd name="T11" fmla="*/ 133 h 641"/>
                  <a:gd name="T12" fmla="*/ 366 w 485"/>
                  <a:gd name="T13" fmla="*/ 123 h 641"/>
                  <a:gd name="T14" fmla="*/ 393 w 485"/>
                  <a:gd name="T15" fmla="*/ 97 h 641"/>
                  <a:gd name="T16" fmla="*/ 411 w 485"/>
                  <a:gd name="T17" fmla="*/ 66 h 641"/>
                  <a:gd name="T18" fmla="*/ 421 w 485"/>
                  <a:gd name="T19" fmla="*/ 32 h 641"/>
                  <a:gd name="T20" fmla="*/ 421 w 485"/>
                  <a:gd name="T21" fmla="*/ 14 h 641"/>
                  <a:gd name="T22" fmla="*/ 352 w 485"/>
                  <a:gd name="T23" fmla="*/ 0 h 641"/>
                  <a:gd name="T24" fmla="*/ 348 w 485"/>
                  <a:gd name="T25" fmla="*/ 6 h 641"/>
                  <a:gd name="T26" fmla="*/ 332 w 485"/>
                  <a:gd name="T27" fmla="*/ 16 h 641"/>
                  <a:gd name="T28" fmla="*/ 294 w 485"/>
                  <a:gd name="T29" fmla="*/ 26 h 641"/>
                  <a:gd name="T30" fmla="*/ 262 w 485"/>
                  <a:gd name="T31" fmla="*/ 28 h 641"/>
                  <a:gd name="T32" fmla="*/ 205 w 485"/>
                  <a:gd name="T33" fmla="*/ 20 h 641"/>
                  <a:gd name="T34" fmla="*/ 185 w 485"/>
                  <a:gd name="T35" fmla="*/ 12 h 641"/>
                  <a:gd name="T36" fmla="*/ 173 w 485"/>
                  <a:gd name="T37" fmla="*/ 0 h 641"/>
                  <a:gd name="T38" fmla="*/ 108 w 485"/>
                  <a:gd name="T39" fmla="*/ 0 h 641"/>
                  <a:gd name="T40" fmla="*/ 108 w 485"/>
                  <a:gd name="T41" fmla="*/ 14 h 641"/>
                  <a:gd name="T42" fmla="*/ 113 w 485"/>
                  <a:gd name="T43" fmla="*/ 50 h 641"/>
                  <a:gd name="T44" fmla="*/ 127 w 485"/>
                  <a:gd name="T45" fmla="*/ 82 h 641"/>
                  <a:gd name="T46" fmla="*/ 151 w 485"/>
                  <a:gd name="T47" fmla="*/ 111 h 641"/>
                  <a:gd name="T48" fmla="*/ 179 w 485"/>
                  <a:gd name="T49" fmla="*/ 133 h 641"/>
                  <a:gd name="T50" fmla="*/ 177 w 485"/>
                  <a:gd name="T51" fmla="*/ 171 h 641"/>
                  <a:gd name="T52" fmla="*/ 157 w 485"/>
                  <a:gd name="T53" fmla="*/ 179 h 641"/>
                  <a:gd name="T54" fmla="*/ 123 w 485"/>
                  <a:gd name="T55" fmla="*/ 201 h 641"/>
                  <a:gd name="T56" fmla="*/ 90 w 485"/>
                  <a:gd name="T57" fmla="*/ 230 h 641"/>
                  <a:gd name="T58" fmla="*/ 62 w 485"/>
                  <a:gd name="T59" fmla="*/ 262 h 641"/>
                  <a:gd name="T60" fmla="*/ 40 w 485"/>
                  <a:gd name="T61" fmla="*/ 300 h 641"/>
                  <a:gd name="T62" fmla="*/ 22 w 485"/>
                  <a:gd name="T63" fmla="*/ 340 h 641"/>
                  <a:gd name="T64" fmla="*/ 8 w 485"/>
                  <a:gd name="T65" fmla="*/ 387 h 641"/>
                  <a:gd name="T66" fmla="*/ 2 w 485"/>
                  <a:gd name="T67" fmla="*/ 433 h 641"/>
                  <a:gd name="T68" fmla="*/ 0 w 485"/>
                  <a:gd name="T69" fmla="*/ 459 h 641"/>
                  <a:gd name="T70" fmla="*/ 6 w 485"/>
                  <a:gd name="T71" fmla="*/ 514 h 641"/>
                  <a:gd name="T72" fmla="*/ 30 w 485"/>
                  <a:gd name="T73" fmla="*/ 542 h 641"/>
                  <a:gd name="T74" fmla="*/ 88 w 485"/>
                  <a:gd name="T75" fmla="*/ 588 h 641"/>
                  <a:gd name="T76" fmla="*/ 155 w 485"/>
                  <a:gd name="T77" fmla="*/ 620 h 641"/>
                  <a:gd name="T78" fmla="*/ 227 w 485"/>
                  <a:gd name="T79" fmla="*/ 639 h 641"/>
                  <a:gd name="T80" fmla="*/ 266 w 485"/>
                  <a:gd name="T81" fmla="*/ 641 h 641"/>
                  <a:gd name="T82" fmla="*/ 306 w 485"/>
                  <a:gd name="T83" fmla="*/ 639 h 641"/>
                  <a:gd name="T84" fmla="*/ 346 w 485"/>
                  <a:gd name="T85" fmla="*/ 631 h 641"/>
                  <a:gd name="T86" fmla="*/ 385 w 485"/>
                  <a:gd name="T87" fmla="*/ 618 h 641"/>
                  <a:gd name="T88" fmla="*/ 421 w 485"/>
                  <a:gd name="T89" fmla="*/ 600 h 641"/>
                  <a:gd name="T90" fmla="*/ 407 w 485"/>
                  <a:gd name="T91" fmla="*/ 584 h 641"/>
                  <a:gd name="T92" fmla="*/ 389 w 485"/>
                  <a:gd name="T93" fmla="*/ 564 h 641"/>
                  <a:gd name="T94" fmla="*/ 389 w 485"/>
                  <a:gd name="T95" fmla="*/ 560 h 641"/>
                  <a:gd name="T96" fmla="*/ 385 w 485"/>
                  <a:gd name="T97" fmla="*/ 508 h 641"/>
                  <a:gd name="T98" fmla="*/ 387 w 485"/>
                  <a:gd name="T99" fmla="*/ 475 h 641"/>
                  <a:gd name="T100" fmla="*/ 399 w 485"/>
                  <a:gd name="T101" fmla="*/ 413 h 641"/>
                  <a:gd name="T102" fmla="*/ 425 w 485"/>
                  <a:gd name="T103" fmla="*/ 357 h 641"/>
                  <a:gd name="T104" fmla="*/ 463 w 485"/>
                  <a:gd name="T105" fmla="*/ 308 h 641"/>
                  <a:gd name="T106" fmla="*/ 485 w 485"/>
                  <a:gd name="T107" fmla="*/ 29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5" h="641">
                    <a:moveTo>
                      <a:pt x="485" y="290"/>
                    </a:moveTo>
                    <a:lnTo>
                      <a:pt x="485" y="290"/>
                    </a:lnTo>
                    <a:lnTo>
                      <a:pt x="471" y="270"/>
                    </a:lnTo>
                    <a:lnTo>
                      <a:pt x="459" y="252"/>
                    </a:lnTo>
                    <a:lnTo>
                      <a:pt x="443" y="234"/>
                    </a:lnTo>
                    <a:lnTo>
                      <a:pt x="427" y="217"/>
                    </a:lnTo>
                    <a:lnTo>
                      <a:pt x="411" y="203"/>
                    </a:lnTo>
                    <a:lnTo>
                      <a:pt x="393" y="191"/>
                    </a:lnTo>
                    <a:lnTo>
                      <a:pt x="372" y="181"/>
                    </a:lnTo>
                    <a:lnTo>
                      <a:pt x="354" y="171"/>
                    </a:lnTo>
                    <a:lnTo>
                      <a:pt x="314" y="155"/>
                    </a:lnTo>
                    <a:lnTo>
                      <a:pt x="350" y="133"/>
                    </a:lnTo>
                    <a:lnTo>
                      <a:pt x="350" y="133"/>
                    </a:lnTo>
                    <a:lnTo>
                      <a:pt x="366" y="123"/>
                    </a:lnTo>
                    <a:lnTo>
                      <a:pt x="380" y="111"/>
                    </a:lnTo>
                    <a:lnTo>
                      <a:pt x="393" y="97"/>
                    </a:lnTo>
                    <a:lnTo>
                      <a:pt x="403" y="82"/>
                    </a:lnTo>
                    <a:lnTo>
                      <a:pt x="411" y="66"/>
                    </a:lnTo>
                    <a:lnTo>
                      <a:pt x="417" y="50"/>
                    </a:lnTo>
                    <a:lnTo>
                      <a:pt x="421" y="32"/>
                    </a:lnTo>
                    <a:lnTo>
                      <a:pt x="421" y="14"/>
                    </a:lnTo>
                    <a:lnTo>
                      <a:pt x="421" y="14"/>
                    </a:lnTo>
                    <a:lnTo>
                      <a:pt x="421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48" y="6"/>
                    </a:lnTo>
                    <a:lnTo>
                      <a:pt x="340" y="12"/>
                    </a:lnTo>
                    <a:lnTo>
                      <a:pt x="332" y="16"/>
                    </a:lnTo>
                    <a:lnTo>
                      <a:pt x="320" y="20"/>
                    </a:lnTo>
                    <a:lnTo>
                      <a:pt x="294" y="26"/>
                    </a:lnTo>
                    <a:lnTo>
                      <a:pt x="262" y="28"/>
                    </a:lnTo>
                    <a:lnTo>
                      <a:pt x="262" y="28"/>
                    </a:lnTo>
                    <a:lnTo>
                      <a:pt x="231" y="26"/>
                    </a:lnTo>
                    <a:lnTo>
                      <a:pt x="205" y="20"/>
                    </a:lnTo>
                    <a:lnTo>
                      <a:pt x="193" y="16"/>
                    </a:lnTo>
                    <a:lnTo>
                      <a:pt x="185" y="12"/>
                    </a:lnTo>
                    <a:lnTo>
                      <a:pt x="177" y="6"/>
                    </a:lnTo>
                    <a:lnTo>
                      <a:pt x="17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0" y="32"/>
                    </a:lnTo>
                    <a:lnTo>
                      <a:pt x="113" y="50"/>
                    </a:lnTo>
                    <a:lnTo>
                      <a:pt x="119" y="66"/>
                    </a:lnTo>
                    <a:lnTo>
                      <a:pt x="127" y="82"/>
                    </a:lnTo>
                    <a:lnTo>
                      <a:pt x="139" y="97"/>
                    </a:lnTo>
                    <a:lnTo>
                      <a:pt x="151" y="111"/>
                    </a:lnTo>
                    <a:lnTo>
                      <a:pt x="163" y="123"/>
                    </a:lnTo>
                    <a:lnTo>
                      <a:pt x="179" y="133"/>
                    </a:lnTo>
                    <a:lnTo>
                      <a:pt x="215" y="155"/>
                    </a:lnTo>
                    <a:lnTo>
                      <a:pt x="177" y="171"/>
                    </a:lnTo>
                    <a:lnTo>
                      <a:pt x="177" y="171"/>
                    </a:lnTo>
                    <a:lnTo>
                      <a:pt x="157" y="179"/>
                    </a:lnTo>
                    <a:lnTo>
                      <a:pt x="141" y="189"/>
                    </a:lnTo>
                    <a:lnTo>
                      <a:pt x="123" y="201"/>
                    </a:lnTo>
                    <a:lnTo>
                      <a:pt x="106" y="215"/>
                    </a:lnTo>
                    <a:lnTo>
                      <a:pt x="90" y="230"/>
                    </a:lnTo>
                    <a:lnTo>
                      <a:pt x="76" y="246"/>
                    </a:lnTo>
                    <a:lnTo>
                      <a:pt x="62" y="262"/>
                    </a:lnTo>
                    <a:lnTo>
                      <a:pt x="50" y="280"/>
                    </a:lnTo>
                    <a:lnTo>
                      <a:pt x="40" y="300"/>
                    </a:lnTo>
                    <a:lnTo>
                      <a:pt x="30" y="320"/>
                    </a:lnTo>
                    <a:lnTo>
                      <a:pt x="22" y="340"/>
                    </a:lnTo>
                    <a:lnTo>
                      <a:pt x="14" y="363"/>
                    </a:lnTo>
                    <a:lnTo>
                      <a:pt x="8" y="387"/>
                    </a:lnTo>
                    <a:lnTo>
                      <a:pt x="4" y="409"/>
                    </a:lnTo>
                    <a:lnTo>
                      <a:pt x="2" y="433"/>
                    </a:lnTo>
                    <a:lnTo>
                      <a:pt x="0" y="459"/>
                    </a:lnTo>
                    <a:lnTo>
                      <a:pt x="0" y="459"/>
                    </a:lnTo>
                    <a:lnTo>
                      <a:pt x="2" y="485"/>
                    </a:lnTo>
                    <a:lnTo>
                      <a:pt x="6" y="514"/>
                    </a:lnTo>
                    <a:lnTo>
                      <a:pt x="6" y="514"/>
                    </a:lnTo>
                    <a:lnTo>
                      <a:pt x="30" y="542"/>
                    </a:lnTo>
                    <a:lnTo>
                      <a:pt x="58" y="566"/>
                    </a:lnTo>
                    <a:lnTo>
                      <a:pt x="88" y="588"/>
                    </a:lnTo>
                    <a:lnTo>
                      <a:pt x="121" y="606"/>
                    </a:lnTo>
                    <a:lnTo>
                      <a:pt x="155" y="620"/>
                    </a:lnTo>
                    <a:lnTo>
                      <a:pt x="189" y="633"/>
                    </a:lnTo>
                    <a:lnTo>
                      <a:pt x="227" y="639"/>
                    </a:lnTo>
                    <a:lnTo>
                      <a:pt x="266" y="641"/>
                    </a:lnTo>
                    <a:lnTo>
                      <a:pt x="266" y="641"/>
                    </a:lnTo>
                    <a:lnTo>
                      <a:pt x="286" y="641"/>
                    </a:lnTo>
                    <a:lnTo>
                      <a:pt x="306" y="639"/>
                    </a:lnTo>
                    <a:lnTo>
                      <a:pt x="326" y="635"/>
                    </a:lnTo>
                    <a:lnTo>
                      <a:pt x="346" y="631"/>
                    </a:lnTo>
                    <a:lnTo>
                      <a:pt x="366" y="625"/>
                    </a:lnTo>
                    <a:lnTo>
                      <a:pt x="385" y="618"/>
                    </a:lnTo>
                    <a:lnTo>
                      <a:pt x="403" y="610"/>
                    </a:lnTo>
                    <a:lnTo>
                      <a:pt x="421" y="600"/>
                    </a:lnTo>
                    <a:lnTo>
                      <a:pt x="421" y="600"/>
                    </a:lnTo>
                    <a:lnTo>
                      <a:pt x="407" y="584"/>
                    </a:lnTo>
                    <a:lnTo>
                      <a:pt x="393" y="568"/>
                    </a:lnTo>
                    <a:lnTo>
                      <a:pt x="389" y="564"/>
                    </a:lnTo>
                    <a:lnTo>
                      <a:pt x="389" y="560"/>
                    </a:lnTo>
                    <a:lnTo>
                      <a:pt x="389" y="560"/>
                    </a:lnTo>
                    <a:lnTo>
                      <a:pt x="385" y="534"/>
                    </a:lnTo>
                    <a:lnTo>
                      <a:pt x="385" y="508"/>
                    </a:lnTo>
                    <a:lnTo>
                      <a:pt x="385" y="508"/>
                    </a:lnTo>
                    <a:lnTo>
                      <a:pt x="387" y="475"/>
                    </a:lnTo>
                    <a:lnTo>
                      <a:pt x="391" y="443"/>
                    </a:lnTo>
                    <a:lnTo>
                      <a:pt x="399" y="413"/>
                    </a:lnTo>
                    <a:lnTo>
                      <a:pt x="411" y="383"/>
                    </a:lnTo>
                    <a:lnTo>
                      <a:pt x="425" y="357"/>
                    </a:lnTo>
                    <a:lnTo>
                      <a:pt x="443" y="332"/>
                    </a:lnTo>
                    <a:lnTo>
                      <a:pt x="463" y="308"/>
                    </a:lnTo>
                    <a:lnTo>
                      <a:pt x="485" y="290"/>
                    </a:lnTo>
                    <a:lnTo>
                      <a:pt x="485" y="29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6"/>
              <p:cNvSpPr>
                <a:spLocks noEditPoints="1"/>
              </p:cNvSpPr>
              <p:nvPr/>
            </p:nvSpPr>
            <p:spPr bwMode="auto">
              <a:xfrm>
                <a:off x="2062423" y="4070826"/>
                <a:ext cx="242560" cy="136116"/>
              </a:xfrm>
              <a:custGeom>
                <a:avLst/>
                <a:gdLst>
                  <a:gd name="T0" fmla="*/ 176 w 351"/>
                  <a:gd name="T1" fmla="*/ 0 h 188"/>
                  <a:gd name="T2" fmla="*/ 141 w 351"/>
                  <a:gd name="T3" fmla="*/ 5 h 188"/>
                  <a:gd name="T4" fmla="*/ 109 w 351"/>
                  <a:gd name="T5" fmla="*/ 15 h 188"/>
                  <a:gd name="T6" fmla="*/ 81 w 351"/>
                  <a:gd name="T7" fmla="*/ 29 h 188"/>
                  <a:gd name="T8" fmla="*/ 55 w 351"/>
                  <a:gd name="T9" fmla="*/ 49 h 188"/>
                  <a:gd name="T10" fmla="*/ 35 w 351"/>
                  <a:gd name="T11" fmla="*/ 71 h 188"/>
                  <a:gd name="T12" fmla="*/ 16 w 351"/>
                  <a:gd name="T13" fmla="*/ 99 h 188"/>
                  <a:gd name="T14" fmla="*/ 6 w 351"/>
                  <a:gd name="T15" fmla="*/ 129 h 188"/>
                  <a:gd name="T16" fmla="*/ 0 w 351"/>
                  <a:gd name="T17" fmla="*/ 160 h 188"/>
                  <a:gd name="T18" fmla="*/ 85 w 351"/>
                  <a:gd name="T19" fmla="*/ 160 h 188"/>
                  <a:gd name="T20" fmla="*/ 91 w 351"/>
                  <a:gd name="T21" fmla="*/ 166 h 188"/>
                  <a:gd name="T22" fmla="*/ 107 w 351"/>
                  <a:gd name="T23" fmla="*/ 176 h 188"/>
                  <a:gd name="T24" fmla="*/ 143 w 351"/>
                  <a:gd name="T25" fmla="*/ 186 h 188"/>
                  <a:gd name="T26" fmla="*/ 176 w 351"/>
                  <a:gd name="T27" fmla="*/ 188 h 188"/>
                  <a:gd name="T28" fmla="*/ 234 w 351"/>
                  <a:gd name="T29" fmla="*/ 180 h 188"/>
                  <a:gd name="T30" fmla="*/ 254 w 351"/>
                  <a:gd name="T31" fmla="*/ 172 h 188"/>
                  <a:gd name="T32" fmla="*/ 266 w 351"/>
                  <a:gd name="T33" fmla="*/ 160 h 188"/>
                  <a:gd name="T34" fmla="*/ 351 w 351"/>
                  <a:gd name="T35" fmla="*/ 160 h 188"/>
                  <a:gd name="T36" fmla="*/ 349 w 351"/>
                  <a:gd name="T37" fmla="*/ 144 h 188"/>
                  <a:gd name="T38" fmla="*/ 341 w 351"/>
                  <a:gd name="T39" fmla="*/ 113 h 188"/>
                  <a:gd name="T40" fmla="*/ 327 w 351"/>
                  <a:gd name="T41" fmla="*/ 85 h 188"/>
                  <a:gd name="T42" fmla="*/ 307 w 351"/>
                  <a:gd name="T43" fmla="*/ 59 h 188"/>
                  <a:gd name="T44" fmla="*/ 282 w 351"/>
                  <a:gd name="T45" fmla="*/ 37 h 188"/>
                  <a:gd name="T46" fmla="*/ 256 w 351"/>
                  <a:gd name="T47" fmla="*/ 21 h 188"/>
                  <a:gd name="T48" fmla="*/ 226 w 351"/>
                  <a:gd name="T49" fmla="*/ 9 h 188"/>
                  <a:gd name="T50" fmla="*/ 194 w 351"/>
                  <a:gd name="T51" fmla="*/ 3 h 188"/>
                  <a:gd name="T52" fmla="*/ 176 w 351"/>
                  <a:gd name="T53" fmla="*/ 0 h 188"/>
                  <a:gd name="T54" fmla="*/ 176 w 351"/>
                  <a:gd name="T55" fmla="*/ 131 h 188"/>
                  <a:gd name="T56" fmla="*/ 164 w 351"/>
                  <a:gd name="T57" fmla="*/ 129 h 188"/>
                  <a:gd name="T58" fmla="*/ 147 w 351"/>
                  <a:gd name="T59" fmla="*/ 113 h 188"/>
                  <a:gd name="T60" fmla="*/ 145 w 351"/>
                  <a:gd name="T61" fmla="*/ 101 h 188"/>
                  <a:gd name="T62" fmla="*/ 145 w 351"/>
                  <a:gd name="T63" fmla="*/ 95 h 188"/>
                  <a:gd name="T64" fmla="*/ 153 w 351"/>
                  <a:gd name="T65" fmla="*/ 79 h 188"/>
                  <a:gd name="T66" fmla="*/ 170 w 351"/>
                  <a:gd name="T67" fmla="*/ 71 h 188"/>
                  <a:gd name="T68" fmla="*/ 176 w 351"/>
                  <a:gd name="T69" fmla="*/ 71 h 188"/>
                  <a:gd name="T70" fmla="*/ 188 w 351"/>
                  <a:gd name="T71" fmla="*/ 73 h 188"/>
                  <a:gd name="T72" fmla="*/ 204 w 351"/>
                  <a:gd name="T73" fmla="*/ 89 h 188"/>
                  <a:gd name="T74" fmla="*/ 206 w 351"/>
                  <a:gd name="T75" fmla="*/ 101 h 188"/>
                  <a:gd name="T76" fmla="*/ 206 w 351"/>
                  <a:gd name="T77" fmla="*/ 107 h 188"/>
                  <a:gd name="T78" fmla="*/ 198 w 351"/>
                  <a:gd name="T79" fmla="*/ 123 h 188"/>
                  <a:gd name="T80" fmla="*/ 182 w 351"/>
                  <a:gd name="T81" fmla="*/ 131 h 188"/>
                  <a:gd name="T82" fmla="*/ 176 w 351"/>
                  <a:gd name="T83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1" h="188">
                    <a:moveTo>
                      <a:pt x="176" y="0"/>
                    </a:moveTo>
                    <a:lnTo>
                      <a:pt x="176" y="0"/>
                    </a:lnTo>
                    <a:lnTo>
                      <a:pt x="157" y="3"/>
                    </a:lnTo>
                    <a:lnTo>
                      <a:pt x="141" y="5"/>
                    </a:lnTo>
                    <a:lnTo>
                      <a:pt x="125" y="9"/>
                    </a:lnTo>
                    <a:lnTo>
                      <a:pt x="109" y="15"/>
                    </a:lnTo>
                    <a:lnTo>
                      <a:pt x="95" y="21"/>
                    </a:lnTo>
                    <a:lnTo>
                      <a:pt x="81" y="29"/>
                    </a:lnTo>
                    <a:lnTo>
                      <a:pt x="69" y="37"/>
                    </a:lnTo>
                    <a:lnTo>
                      <a:pt x="55" y="49"/>
                    </a:lnTo>
                    <a:lnTo>
                      <a:pt x="45" y="59"/>
                    </a:lnTo>
                    <a:lnTo>
                      <a:pt x="35" y="71"/>
                    </a:lnTo>
                    <a:lnTo>
                      <a:pt x="25" y="85"/>
                    </a:lnTo>
                    <a:lnTo>
                      <a:pt x="16" y="99"/>
                    </a:lnTo>
                    <a:lnTo>
                      <a:pt x="10" y="113"/>
                    </a:lnTo>
                    <a:lnTo>
                      <a:pt x="6" y="129"/>
                    </a:lnTo>
                    <a:lnTo>
                      <a:pt x="2" y="144"/>
                    </a:lnTo>
                    <a:lnTo>
                      <a:pt x="0" y="160"/>
                    </a:lnTo>
                    <a:lnTo>
                      <a:pt x="22" y="160"/>
                    </a:lnTo>
                    <a:lnTo>
                      <a:pt x="85" y="160"/>
                    </a:lnTo>
                    <a:lnTo>
                      <a:pt x="85" y="160"/>
                    </a:lnTo>
                    <a:lnTo>
                      <a:pt x="91" y="166"/>
                    </a:lnTo>
                    <a:lnTo>
                      <a:pt x="97" y="172"/>
                    </a:lnTo>
                    <a:lnTo>
                      <a:pt x="107" y="176"/>
                    </a:lnTo>
                    <a:lnTo>
                      <a:pt x="117" y="180"/>
                    </a:lnTo>
                    <a:lnTo>
                      <a:pt x="143" y="186"/>
                    </a:lnTo>
                    <a:lnTo>
                      <a:pt x="176" y="188"/>
                    </a:lnTo>
                    <a:lnTo>
                      <a:pt x="176" y="188"/>
                    </a:lnTo>
                    <a:lnTo>
                      <a:pt x="206" y="186"/>
                    </a:lnTo>
                    <a:lnTo>
                      <a:pt x="234" y="180"/>
                    </a:lnTo>
                    <a:lnTo>
                      <a:pt x="244" y="176"/>
                    </a:lnTo>
                    <a:lnTo>
                      <a:pt x="254" y="172"/>
                    </a:lnTo>
                    <a:lnTo>
                      <a:pt x="260" y="166"/>
                    </a:lnTo>
                    <a:lnTo>
                      <a:pt x="266" y="160"/>
                    </a:lnTo>
                    <a:lnTo>
                      <a:pt x="335" y="160"/>
                    </a:lnTo>
                    <a:lnTo>
                      <a:pt x="351" y="160"/>
                    </a:lnTo>
                    <a:lnTo>
                      <a:pt x="351" y="160"/>
                    </a:lnTo>
                    <a:lnTo>
                      <a:pt x="349" y="144"/>
                    </a:lnTo>
                    <a:lnTo>
                      <a:pt x="345" y="129"/>
                    </a:lnTo>
                    <a:lnTo>
                      <a:pt x="341" y="113"/>
                    </a:lnTo>
                    <a:lnTo>
                      <a:pt x="333" y="99"/>
                    </a:lnTo>
                    <a:lnTo>
                      <a:pt x="327" y="85"/>
                    </a:lnTo>
                    <a:lnTo>
                      <a:pt x="317" y="71"/>
                    </a:lnTo>
                    <a:lnTo>
                      <a:pt x="307" y="59"/>
                    </a:lnTo>
                    <a:lnTo>
                      <a:pt x="294" y="49"/>
                    </a:lnTo>
                    <a:lnTo>
                      <a:pt x="282" y="37"/>
                    </a:lnTo>
                    <a:lnTo>
                      <a:pt x="270" y="29"/>
                    </a:lnTo>
                    <a:lnTo>
                      <a:pt x="256" y="21"/>
                    </a:lnTo>
                    <a:lnTo>
                      <a:pt x="242" y="15"/>
                    </a:lnTo>
                    <a:lnTo>
                      <a:pt x="226" y="9"/>
                    </a:lnTo>
                    <a:lnTo>
                      <a:pt x="210" y="5"/>
                    </a:lnTo>
                    <a:lnTo>
                      <a:pt x="194" y="3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  <a:moveTo>
                      <a:pt x="176" y="131"/>
                    </a:moveTo>
                    <a:lnTo>
                      <a:pt x="176" y="131"/>
                    </a:lnTo>
                    <a:lnTo>
                      <a:pt x="170" y="131"/>
                    </a:lnTo>
                    <a:lnTo>
                      <a:pt x="164" y="129"/>
                    </a:lnTo>
                    <a:lnTo>
                      <a:pt x="153" y="123"/>
                    </a:lnTo>
                    <a:lnTo>
                      <a:pt x="147" y="113"/>
                    </a:lnTo>
                    <a:lnTo>
                      <a:pt x="145" y="107"/>
                    </a:lnTo>
                    <a:lnTo>
                      <a:pt x="145" y="101"/>
                    </a:lnTo>
                    <a:lnTo>
                      <a:pt x="145" y="101"/>
                    </a:lnTo>
                    <a:lnTo>
                      <a:pt x="145" y="95"/>
                    </a:lnTo>
                    <a:lnTo>
                      <a:pt x="147" y="89"/>
                    </a:lnTo>
                    <a:lnTo>
                      <a:pt x="153" y="79"/>
                    </a:lnTo>
                    <a:lnTo>
                      <a:pt x="164" y="73"/>
                    </a:lnTo>
                    <a:lnTo>
                      <a:pt x="170" y="71"/>
                    </a:lnTo>
                    <a:lnTo>
                      <a:pt x="176" y="71"/>
                    </a:lnTo>
                    <a:lnTo>
                      <a:pt x="176" y="71"/>
                    </a:lnTo>
                    <a:lnTo>
                      <a:pt x="182" y="71"/>
                    </a:lnTo>
                    <a:lnTo>
                      <a:pt x="188" y="73"/>
                    </a:lnTo>
                    <a:lnTo>
                      <a:pt x="198" y="79"/>
                    </a:lnTo>
                    <a:lnTo>
                      <a:pt x="204" y="89"/>
                    </a:lnTo>
                    <a:lnTo>
                      <a:pt x="206" y="95"/>
                    </a:lnTo>
                    <a:lnTo>
                      <a:pt x="206" y="101"/>
                    </a:lnTo>
                    <a:lnTo>
                      <a:pt x="206" y="101"/>
                    </a:lnTo>
                    <a:lnTo>
                      <a:pt x="206" y="107"/>
                    </a:lnTo>
                    <a:lnTo>
                      <a:pt x="204" y="113"/>
                    </a:lnTo>
                    <a:lnTo>
                      <a:pt x="198" y="123"/>
                    </a:lnTo>
                    <a:lnTo>
                      <a:pt x="188" y="129"/>
                    </a:lnTo>
                    <a:lnTo>
                      <a:pt x="182" y="131"/>
                    </a:lnTo>
                    <a:lnTo>
                      <a:pt x="176" y="131"/>
                    </a:lnTo>
                    <a:lnTo>
                      <a:pt x="176" y="131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7"/>
              <p:cNvSpPr/>
              <p:nvPr/>
            </p:nvSpPr>
            <p:spPr bwMode="auto">
              <a:xfrm>
                <a:off x="2302218" y="4326406"/>
                <a:ext cx="263291" cy="334499"/>
              </a:xfrm>
              <a:custGeom>
                <a:avLst/>
                <a:gdLst>
                  <a:gd name="T0" fmla="*/ 226 w 381"/>
                  <a:gd name="T1" fmla="*/ 111 h 462"/>
                  <a:gd name="T2" fmla="*/ 252 w 381"/>
                  <a:gd name="T3" fmla="*/ 95 h 462"/>
                  <a:gd name="T4" fmla="*/ 274 w 381"/>
                  <a:gd name="T5" fmla="*/ 79 h 462"/>
                  <a:gd name="T6" fmla="*/ 290 w 381"/>
                  <a:gd name="T7" fmla="*/ 59 h 462"/>
                  <a:gd name="T8" fmla="*/ 300 w 381"/>
                  <a:gd name="T9" fmla="*/ 36 h 462"/>
                  <a:gd name="T10" fmla="*/ 304 w 381"/>
                  <a:gd name="T11" fmla="*/ 10 h 462"/>
                  <a:gd name="T12" fmla="*/ 302 w 381"/>
                  <a:gd name="T13" fmla="*/ 0 h 462"/>
                  <a:gd name="T14" fmla="*/ 254 w 381"/>
                  <a:gd name="T15" fmla="*/ 0 h 462"/>
                  <a:gd name="T16" fmla="*/ 250 w 381"/>
                  <a:gd name="T17" fmla="*/ 4 h 462"/>
                  <a:gd name="T18" fmla="*/ 232 w 381"/>
                  <a:gd name="T19" fmla="*/ 14 h 462"/>
                  <a:gd name="T20" fmla="*/ 191 w 381"/>
                  <a:gd name="T21" fmla="*/ 20 h 462"/>
                  <a:gd name="T22" fmla="*/ 169 w 381"/>
                  <a:gd name="T23" fmla="*/ 18 h 462"/>
                  <a:gd name="T24" fmla="*/ 137 w 381"/>
                  <a:gd name="T25" fmla="*/ 8 h 462"/>
                  <a:gd name="T26" fmla="*/ 127 w 381"/>
                  <a:gd name="T27" fmla="*/ 0 h 462"/>
                  <a:gd name="T28" fmla="*/ 78 w 381"/>
                  <a:gd name="T29" fmla="*/ 0 h 462"/>
                  <a:gd name="T30" fmla="*/ 78 w 381"/>
                  <a:gd name="T31" fmla="*/ 10 h 462"/>
                  <a:gd name="T32" fmla="*/ 78 w 381"/>
                  <a:gd name="T33" fmla="*/ 22 h 462"/>
                  <a:gd name="T34" fmla="*/ 84 w 381"/>
                  <a:gd name="T35" fmla="*/ 48 h 462"/>
                  <a:gd name="T36" fmla="*/ 99 w 381"/>
                  <a:gd name="T37" fmla="*/ 71 h 462"/>
                  <a:gd name="T38" fmla="*/ 117 w 381"/>
                  <a:gd name="T39" fmla="*/ 89 h 462"/>
                  <a:gd name="T40" fmla="*/ 155 w 381"/>
                  <a:gd name="T41" fmla="*/ 111 h 462"/>
                  <a:gd name="T42" fmla="*/ 127 w 381"/>
                  <a:gd name="T43" fmla="*/ 123 h 462"/>
                  <a:gd name="T44" fmla="*/ 101 w 381"/>
                  <a:gd name="T45" fmla="*/ 137 h 462"/>
                  <a:gd name="T46" fmla="*/ 54 w 381"/>
                  <a:gd name="T47" fmla="*/ 175 h 462"/>
                  <a:gd name="T48" fmla="*/ 20 w 381"/>
                  <a:gd name="T49" fmla="*/ 230 h 462"/>
                  <a:gd name="T50" fmla="*/ 2 w 381"/>
                  <a:gd name="T51" fmla="*/ 294 h 462"/>
                  <a:gd name="T52" fmla="*/ 0 w 381"/>
                  <a:gd name="T53" fmla="*/ 331 h 462"/>
                  <a:gd name="T54" fmla="*/ 0 w 381"/>
                  <a:gd name="T55" fmla="*/ 349 h 462"/>
                  <a:gd name="T56" fmla="*/ 4 w 381"/>
                  <a:gd name="T57" fmla="*/ 369 h 462"/>
                  <a:gd name="T58" fmla="*/ 42 w 381"/>
                  <a:gd name="T59" fmla="*/ 407 h 462"/>
                  <a:gd name="T60" fmla="*/ 87 w 381"/>
                  <a:gd name="T61" fmla="*/ 435 h 462"/>
                  <a:gd name="T62" fmla="*/ 137 w 381"/>
                  <a:gd name="T63" fmla="*/ 453 h 462"/>
                  <a:gd name="T64" fmla="*/ 191 w 381"/>
                  <a:gd name="T65" fmla="*/ 462 h 462"/>
                  <a:gd name="T66" fmla="*/ 191 w 381"/>
                  <a:gd name="T67" fmla="*/ 462 h 462"/>
                  <a:gd name="T68" fmla="*/ 217 w 381"/>
                  <a:gd name="T69" fmla="*/ 460 h 462"/>
                  <a:gd name="T70" fmla="*/ 270 w 381"/>
                  <a:gd name="T71" fmla="*/ 445 h 462"/>
                  <a:gd name="T72" fmla="*/ 318 w 381"/>
                  <a:gd name="T73" fmla="*/ 423 h 462"/>
                  <a:gd name="T74" fmla="*/ 361 w 381"/>
                  <a:gd name="T75" fmla="*/ 389 h 462"/>
                  <a:gd name="T76" fmla="*/ 379 w 381"/>
                  <a:gd name="T77" fmla="*/ 369 h 462"/>
                  <a:gd name="T78" fmla="*/ 381 w 381"/>
                  <a:gd name="T79" fmla="*/ 331 h 462"/>
                  <a:gd name="T80" fmla="*/ 381 w 381"/>
                  <a:gd name="T81" fmla="*/ 312 h 462"/>
                  <a:gd name="T82" fmla="*/ 371 w 381"/>
                  <a:gd name="T83" fmla="*/ 260 h 462"/>
                  <a:gd name="T84" fmla="*/ 344 w 381"/>
                  <a:gd name="T85" fmla="*/ 202 h 462"/>
                  <a:gd name="T86" fmla="*/ 304 w 381"/>
                  <a:gd name="T87" fmla="*/ 155 h 462"/>
                  <a:gd name="T88" fmla="*/ 268 w 381"/>
                  <a:gd name="T89" fmla="*/ 129 h 462"/>
                  <a:gd name="T90" fmla="*/ 254 w 381"/>
                  <a:gd name="T91" fmla="*/ 12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1" h="462">
                    <a:moveTo>
                      <a:pt x="254" y="123"/>
                    </a:moveTo>
                    <a:lnTo>
                      <a:pt x="226" y="111"/>
                    </a:lnTo>
                    <a:lnTo>
                      <a:pt x="252" y="95"/>
                    </a:lnTo>
                    <a:lnTo>
                      <a:pt x="252" y="95"/>
                    </a:lnTo>
                    <a:lnTo>
                      <a:pt x="264" y="89"/>
                    </a:lnTo>
                    <a:lnTo>
                      <a:pt x="274" y="79"/>
                    </a:lnTo>
                    <a:lnTo>
                      <a:pt x="282" y="71"/>
                    </a:lnTo>
                    <a:lnTo>
                      <a:pt x="290" y="59"/>
                    </a:lnTo>
                    <a:lnTo>
                      <a:pt x="296" y="48"/>
                    </a:lnTo>
                    <a:lnTo>
                      <a:pt x="300" y="36"/>
                    </a:lnTo>
                    <a:lnTo>
                      <a:pt x="302" y="22"/>
                    </a:lnTo>
                    <a:lnTo>
                      <a:pt x="304" y="1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0" y="4"/>
                    </a:lnTo>
                    <a:lnTo>
                      <a:pt x="246" y="8"/>
                    </a:lnTo>
                    <a:lnTo>
                      <a:pt x="232" y="14"/>
                    </a:lnTo>
                    <a:lnTo>
                      <a:pt x="211" y="18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69" y="18"/>
                    </a:lnTo>
                    <a:lnTo>
                      <a:pt x="151" y="14"/>
                    </a:lnTo>
                    <a:lnTo>
                      <a:pt x="137" y="8"/>
                    </a:lnTo>
                    <a:lnTo>
                      <a:pt x="131" y="4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22"/>
                    </a:lnTo>
                    <a:lnTo>
                      <a:pt x="80" y="36"/>
                    </a:lnTo>
                    <a:lnTo>
                      <a:pt x="84" y="48"/>
                    </a:lnTo>
                    <a:lnTo>
                      <a:pt x="91" y="59"/>
                    </a:lnTo>
                    <a:lnTo>
                      <a:pt x="99" y="71"/>
                    </a:lnTo>
                    <a:lnTo>
                      <a:pt x="107" y="79"/>
                    </a:lnTo>
                    <a:lnTo>
                      <a:pt x="117" y="89"/>
                    </a:lnTo>
                    <a:lnTo>
                      <a:pt x="129" y="95"/>
                    </a:lnTo>
                    <a:lnTo>
                      <a:pt x="155" y="111"/>
                    </a:lnTo>
                    <a:lnTo>
                      <a:pt x="127" y="123"/>
                    </a:lnTo>
                    <a:lnTo>
                      <a:pt x="127" y="123"/>
                    </a:lnTo>
                    <a:lnTo>
                      <a:pt x="113" y="129"/>
                    </a:lnTo>
                    <a:lnTo>
                      <a:pt x="101" y="137"/>
                    </a:lnTo>
                    <a:lnTo>
                      <a:pt x="76" y="155"/>
                    </a:lnTo>
                    <a:lnTo>
                      <a:pt x="54" y="175"/>
                    </a:lnTo>
                    <a:lnTo>
                      <a:pt x="36" y="202"/>
                    </a:lnTo>
                    <a:lnTo>
                      <a:pt x="20" y="230"/>
                    </a:lnTo>
                    <a:lnTo>
                      <a:pt x="10" y="260"/>
                    </a:lnTo>
                    <a:lnTo>
                      <a:pt x="2" y="294"/>
                    </a:lnTo>
                    <a:lnTo>
                      <a:pt x="0" y="312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0" y="349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22" y="389"/>
                    </a:lnTo>
                    <a:lnTo>
                      <a:pt x="42" y="407"/>
                    </a:lnTo>
                    <a:lnTo>
                      <a:pt x="62" y="423"/>
                    </a:lnTo>
                    <a:lnTo>
                      <a:pt x="87" y="435"/>
                    </a:lnTo>
                    <a:lnTo>
                      <a:pt x="111" y="445"/>
                    </a:lnTo>
                    <a:lnTo>
                      <a:pt x="137" y="453"/>
                    </a:lnTo>
                    <a:lnTo>
                      <a:pt x="163" y="460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217" y="460"/>
                    </a:lnTo>
                    <a:lnTo>
                      <a:pt x="246" y="453"/>
                    </a:lnTo>
                    <a:lnTo>
                      <a:pt x="270" y="445"/>
                    </a:lnTo>
                    <a:lnTo>
                      <a:pt x="294" y="435"/>
                    </a:lnTo>
                    <a:lnTo>
                      <a:pt x="318" y="423"/>
                    </a:lnTo>
                    <a:lnTo>
                      <a:pt x="340" y="407"/>
                    </a:lnTo>
                    <a:lnTo>
                      <a:pt x="361" y="389"/>
                    </a:lnTo>
                    <a:lnTo>
                      <a:pt x="379" y="369"/>
                    </a:lnTo>
                    <a:lnTo>
                      <a:pt x="379" y="369"/>
                    </a:lnTo>
                    <a:lnTo>
                      <a:pt x="381" y="349"/>
                    </a:lnTo>
                    <a:lnTo>
                      <a:pt x="381" y="331"/>
                    </a:lnTo>
                    <a:lnTo>
                      <a:pt x="381" y="331"/>
                    </a:lnTo>
                    <a:lnTo>
                      <a:pt x="381" y="312"/>
                    </a:lnTo>
                    <a:lnTo>
                      <a:pt x="379" y="294"/>
                    </a:lnTo>
                    <a:lnTo>
                      <a:pt x="371" y="260"/>
                    </a:lnTo>
                    <a:lnTo>
                      <a:pt x="361" y="230"/>
                    </a:lnTo>
                    <a:lnTo>
                      <a:pt x="344" y="202"/>
                    </a:lnTo>
                    <a:lnTo>
                      <a:pt x="326" y="175"/>
                    </a:lnTo>
                    <a:lnTo>
                      <a:pt x="304" y="155"/>
                    </a:lnTo>
                    <a:lnTo>
                      <a:pt x="280" y="137"/>
                    </a:lnTo>
                    <a:lnTo>
                      <a:pt x="268" y="129"/>
                    </a:lnTo>
                    <a:lnTo>
                      <a:pt x="254" y="123"/>
                    </a:lnTo>
                    <a:lnTo>
                      <a:pt x="254" y="12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8"/>
              <p:cNvSpPr>
                <a:spLocks noEditPoints="1"/>
              </p:cNvSpPr>
              <p:nvPr/>
            </p:nvSpPr>
            <p:spPr bwMode="auto">
              <a:xfrm>
                <a:off x="2345063" y="4224319"/>
                <a:ext cx="175527" cy="97743"/>
              </a:xfrm>
              <a:custGeom>
                <a:avLst/>
                <a:gdLst>
                  <a:gd name="T0" fmla="*/ 127 w 254"/>
                  <a:gd name="T1" fmla="*/ 0 h 135"/>
                  <a:gd name="T2" fmla="*/ 127 w 254"/>
                  <a:gd name="T3" fmla="*/ 0 h 135"/>
                  <a:gd name="T4" fmla="*/ 103 w 254"/>
                  <a:gd name="T5" fmla="*/ 2 h 135"/>
                  <a:gd name="T6" fmla="*/ 81 w 254"/>
                  <a:gd name="T7" fmla="*/ 10 h 135"/>
                  <a:gd name="T8" fmla="*/ 59 w 254"/>
                  <a:gd name="T9" fmla="*/ 20 h 135"/>
                  <a:gd name="T10" fmla="*/ 41 w 254"/>
                  <a:gd name="T11" fmla="*/ 34 h 135"/>
                  <a:gd name="T12" fmla="*/ 27 w 254"/>
                  <a:gd name="T13" fmla="*/ 50 h 135"/>
                  <a:gd name="T14" fmla="*/ 14 w 254"/>
                  <a:gd name="T15" fmla="*/ 71 h 135"/>
                  <a:gd name="T16" fmla="*/ 4 w 254"/>
                  <a:gd name="T17" fmla="*/ 93 h 135"/>
                  <a:gd name="T18" fmla="*/ 0 w 254"/>
                  <a:gd name="T19" fmla="*/ 115 h 135"/>
                  <a:gd name="T20" fmla="*/ 16 w 254"/>
                  <a:gd name="T21" fmla="*/ 115 h 135"/>
                  <a:gd name="T22" fmla="*/ 63 w 254"/>
                  <a:gd name="T23" fmla="*/ 115 h 135"/>
                  <a:gd name="T24" fmla="*/ 63 w 254"/>
                  <a:gd name="T25" fmla="*/ 115 h 135"/>
                  <a:gd name="T26" fmla="*/ 67 w 254"/>
                  <a:gd name="T27" fmla="*/ 119 h 135"/>
                  <a:gd name="T28" fmla="*/ 71 w 254"/>
                  <a:gd name="T29" fmla="*/ 123 h 135"/>
                  <a:gd name="T30" fmla="*/ 85 w 254"/>
                  <a:gd name="T31" fmla="*/ 129 h 135"/>
                  <a:gd name="T32" fmla="*/ 105 w 254"/>
                  <a:gd name="T33" fmla="*/ 133 h 135"/>
                  <a:gd name="T34" fmla="*/ 127 w 254"/>
                  <a:gd name="T35" fmla="*/ 135 h 135"/>
                  <a:gd name="T36" fmla="*/ 127 w 254"/>
                  <a:gd name="T37" fmla="*/ 135 h 135"/>
                  <a:gd name="T38" fmla="*/ 149 w 254"/>
                  <a:gd name="T39" fmla="*/ 133 h 135"/>
                  <a:gd name="T40" fmla="*/ 170 w 254"/>
                  <a:gd name="T41" fmla="*/ 129 h 135"/>
                  <a:gd name="T42" fmla="*/ 184 w 254"/>
                  <a:gd name="T43" fmla="*/ 123 h 135"/>
                  <a:gd name="T44" fmla="*/ 188 w 254"/>
                  <a:gd name="T45" fmla="*/ 119 h 135"/>
                  <a:gd name="T46" fmla="*/ 192 w 254"/>
                  <a:gd name="T47" fmla="*/ 115 h 135"/>
                  <a:gd name="T48" fmla="*/ 242 w 254"/>
                  <a:gd name="T49" fmla="*/ 115 h 135"/>
                  <a:gd name="T50" fmla="*/ 254 w 254"/>
                  <a:gd name="T51" fmla="*/ 115 h 135"/>
                  <a:gd name="T52" fmla="*/ 254 w 254"/>
                  <a:gd name="T53" fmla="*/ 115 h 135"/>
                  <a:gd name="T54" fmla="*/ 250 w 254"/>
                  <a:gd name="T55" fmla="*/ 93 h 135"/>
                  <a:gd name="T56" fmla="*/ 240 w 254"/>
                  <a:gd name="T57" fmla="*/ 71 h 135"/>
                  <a:gd name="T58" fmla="*/ 228 w 254"/>
                  <a:gd name="T59" fmla="*/ 50 h 135"/>
                  <a:gd name="T60" fmla="*/ 214 w 254"/>
                  <a:gd name="T61" fmla="*/ 34 h 135"/>
                  <a:gd name="T62" fmla="*/ 196 w 254"/>
                  <a:gd name="T63" fmla="*/ 20 h 135"/>
                  <a:gd name="T64" fmla="*/ 174 w 254"/>
                  <a:gd name="T65" fmla="*/ 10 h 135"/>
                  <a:gd name="T66" fmla="*/ 151 w 254"/>
                  <a:gd name="T67" fmla="*/ 2 h 135"/>
                  <a:gd name="T68" fmla="*/ 127 w 254"/>
                  <a:gd name="T69" fmla="*/ 0 h 135"/>
                  <a:gd name="T70" fmla="*/ 127 w 254"/>
                  <a:gd name="T71" fmla="*/ 0 h 135"/>
                  <a:gd name="T72" fmla="*/ 127 w 254"/>
                  <a:gd name="T73" fmla="*/ 95 h 135"/>
                  <a:gd name="T74" fmla="*/ 127 w 254"/>
                  <a:gd name="T75" fmla="*/ 95 h 135"/>
                  <a:gd name="T76" fmla="*/ 119 w 254"/>
                  <a:gd name="T77" fmla="*/ 93 h 135"/>
                  <a:gd name="T78" fmla="*/ 111 w 254"/>
                  <a:gd name="T79" fmla="*/ 89 h 135"/>
                  <a:gd name="T80" fmla="*/ 107 w 254"/>
                  <a:gd name="T81" fmla="*/ 81 h 135"/>
                  <a:gd name="T82" fmla="*/ 105 w 254"/>
                  <a:gd name="T83" fmla="*/ 73 h 135"/>
                  <a:gd name="T84" fmla="*/ 105 w 254"/>
                  <a:gd name="T85" fmla="*/ 73 h 135"/>
                  <a:gd name="T86" fmla="*/ 107 w 254"/>
                  <a:gd name="T87" fmla="*/ 65 h 135"/>
                  <a:gd name="T88" fmla="*/ 111 w 254"/>
                  <a:gd name="T89" fmla="*/ 56 h 135"/>
                  <a:gd name="T90" fmla="*/ 119 w 254"/>
                  <a:gd name="T91" fmla="*/ 52 h 135"/>
                  <a:gd name="T92" fmla="*/ 127 w 254"/>
                  <a:gd name="T93" fmla="*/ 50 h 135"/>
                  <a:gd name="T94" fmla="*/ 127 w 254"/>
                  <a:gd name="T95" fmla="*/ 50 h 135"/>
                  <a:gd name="T96" fmla="*/ 135 w 254"/>
                  <a:gd name="T97" fmla="*/ 52 h 135"/>
                  <a:gd name="T98" fmla="*/ 143 w 254"/>
                  <a:gd name="T99" fmla="*/ 56 h 135"/>
                  <a:gd name="T100" fmla="*/ 147 w 254"/>
                  <a:gd name="T101" fmla="*/ 65 h 135"/>
                  <a:gd name="T102" fmla="*/ 149 w 254"/>
                  <a:gd name="T103" fmla="*/ 73 h 135"/>
                  <a:gd name="T104" fmla="*/ 149 w 254"/>
                  <a:gd name="T105" fmla="*/ 73 h 135"/>
                  <a:gd name="T106" fmla="*/ 147 w 254"/>
                  <a:gd name="T107" fmla="*/ 81 h 135"/>
                  <a:gd name="T108" fmla="*/ 143 w 254"/>
                  <a:gd name="T109" fmla="*/ 89 h 135"/>
                  <a:gd name="T110" fmla="*/ 135 w 254"/>
                  <a:gd name="T111" fmla="*/ 93 h 135"/>
                  <a:gd name="T112" fmla="*/ 127 w 254"/>
                  <a:gd name="T113" fmla="*/ 95 h 135"/>
                  <a:gd name="T114" fmla="*/ 127 w 254"/>
                  <a:gd name="T115" fmla="*/ 9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4" h="135">
                    <a:moveTo>
                      <a:pt x="127" y="0"/>
                    </a:moveTo>
                    <a:lnTo>
                      <a:pt x="127" y="0"/>
                    </a:lnTo>
                    <a:lnTo>
                      <a:pt x="103" y="2"/>
                    </a:lnTo>
                    <a:lnTo>
                      <a:pt x="81" y="10"/>
                    </a:lnTo>
                    <a:lnTo>
                      <a:pt x="59" y="20"/>
                    </a:lnTo>
                    <a:lnTo>
                      <a:pt x="41" y="34"/>
                    </a:lnTo>
                    <a:lnTo>
                      <a:pt x="27" y="50"/>
                    </a:lnTo>
                    <a:lnTo>
                      <a:pt x="14" y="71"/>
                    </a:lnTo>
                    <a:lnTo>
                      <a:pt x="4" y="93"/>
                    </a:lnTo>
                    <a:lnTo>
                      <a:pt x="0" y="115"/>
                    </a:lnTo>
                    <a:lnTo>
                      <a:pt x="16" y="115"/>
                    </a:lnTo>
                    <a:lnTo>
                      <a:pt x="63" y="115"/>
                    </a:lnTo>
                    <a:lnTo>
                      <a:pt x="63" y="115"/>
                    </a:lnTo>
                    <a:lnTo>
                      <a:pt x="67" y="119"/>
                    </a:lnTo>
                    <a:lnTo>
                      <a:pt x="71" y="123"/>
                    </a:lnTo>
                    <a:lnTo>
                      <a:pt x="85" y="129"/>
                    </a:lnTo>
                    <a:lnTo>
                      <a:pt x="105" y="133"/>
                    </a:lnTo>
                    <a:lnTo>
                      <a:pt x="127" y="135"/>
                    </a:lnTo>
                    <a:lnTo>
                      <a:pt x="127" y="135"/>
                    </a:lnTo>
                    <a:lnTo>
                      <a:pt x="149" y="133"/>
                    </a:lnTo>
                    <a:lnTo>
                      <a:pt x="170" y="129"/>
                    </a:lnTo>
                    <a:lnTo>
                      <a:pt x="184" y="123"/>
                    </a:lnTo>
                    <a:lnTo>
                      <a:pt x="188" y="119"/>
                    </a:lnTo>
                    <a:lnTo>
                      <a:pt x="192" y="115"/>
                    </a:lnTo>
                    <a:lnTo>
                      <a:pt x="242" y="115"/>
                    </a:lnTo>
                    <a:lnTo>
                      <a:pt x="254" y="115"/>
                    </a:lnTo>
                    <a:lnTo>
                      <a:pt x="254" y="115"/>
                    </a:lnTo>
                    <a:lnTo>
                      <a:pt x="250" y="93"/>
                    </a:lnTo>
                    <a:lnTo>
                      <a:pt x="240" y="71"/>
                    </a:lnTo>
                    <a:lnTo>
                      <a:pt x="228" y="50"/>
                    </a:lnTo>
                    <a:lnTo>
                      <a:pt x="214" y="34"/>
                    </a:lnTo>
                    <a:lnTo>
                      <a:pt x="196" y="20"/>
                    </a:lnTo>
                    <a:lnTo>
                      <a:pt x="174" y="10"/>
                    </a:lnTo>
                    <a:lnTo>
                      <a:pt x="151" y="2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127" y="95"/>
                    </a:moveTo>
                    <a:lnTo>
                      <a:pt x="127" y="95"/>
                    </a:lnTo>
                    <a:lnTo>
                      <a:pt x="119" y="93"/>
                    </a:lnTo>
                    <a:lnTo>
                      <a:pt x="111" y="89"/>
                    </a:lnTo>
                    <a:lnTo>
                      <a:pt x="107" y="8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65"/>
                    </a:lnTo>
                    <a:lnTo>
                      <a:pt x="111" y="56"/>
                    </a:lnTo>
                    <a:lnTo>
                      <a:pt x="119" y="52"/>
                    </a:lnTo>
                    <a:lnTo>
                      <a:pt x="127" y="50"/>
                    </a:lnTo>
                    <a:lnTo>
                      <a:pt x="127" y="50"/>
                    </a:lnTo>
                    <a:lnTo>
                      <a:pt x="135" y="52"/>
                    </a:lnTo>
                    <a:lnTo>
                      <a:pt x="143" y="56"/>
                    </a:lnTo>
                    <a:lnTo>
                      <a:pt x="147" y="6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7" y="81"/>
                    </a:lnTo>
                    <a:lnTo>
                      <a:pt x="143" y="89"/>
                    </a:lnTo>
                    <a:lnTo>
                      <a:pt x="135" y="93"/>
                    </a:lnTo>
                    <a:lnTo>
                      <a:pt x="127" y="95"/>
                    </a:lnTo>
                    <a:lnTo>
                      <a:pt x="127" y="9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3" name="组合 112"/>
          <p:cNvGrpSpPr/>
          <p:nvPr/>
        </p:nvGrpSpPr>
        <p:grpSpPr>
          <a:xfrm>
            <a:off x="10139660" y="1512406"/>
            <a:ext cx="1090991" cy="434048"/>
            <a:chOff x="1000677" y="2609574"/>
            <a:chExt cx="1090991" cy="434048"/>
          </a:xfrm>
        </p:grpSpPr>
        <p:sp>
          <p:nvSpPr>
            <p:cNvPr id="114" name="文本框 113"/>
            <p:cNvSpPr txBox="1"/>
            <p:nvPr/>
          </p:nvSpPr>
          <p:spPr>
            <a:xfrm>
              <a:off x="1000677" y="2797401"/>
              <a:ext cx="1090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 dirty="0"/>
                <a:t>平台管理人员</a:t>
              </a:r>
              <a:endParaRPr lang="zh-CN" altLang="en-US" sz="1000" dirty="0"/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434802" y="2609574"/>
              <a:ext cx="209380" cy="222325"/>
              <a:chOff x="2001608" y="4070826"/>
              <a:chExt cx="563901" cy="598764"/>
            </a:xfrm>
            <a:solidFill>
              <a:srgbClr val="2E75B5"/>
            </a:solidFill>
          </p:grpSpPr>
          <p:sp>
            <p:nvSpPr>
              <p:cNvPr id="116" name="Freeform 5"/>
              <p:cNvSpPr/>
              <p:nvPr/>
            </p:nvSpPr>
            <p:spPr bwMode="auto">
              <a:xfrm>
                <a:off x="2001608" y="4205491"/>
                <a:ext cx="335160" cy="464099"/>
              </a:xfrm>
              <a:custGeom>
                <a:avLst/>
                <a:gdLst>
                  <a:gd name="T0" fmla="*/ 485 w 485"/>
                  <a:gd name="T1" fmla="*/ 290 h 641"/>
                  <a:gd name="T2" fmla="*/ 459 w 485"/>
                  <a:gd name="T3" fmla="*/ 252 h 641"/>
                  <a:gd name="T4" fmla="*/ 427 w 485"/>
                  <a:gd name="T5" fmla="*/ 217 h 641"/>
                  <a:gd name="T6" fmla="*/ 393 w 485"/>
                  <a:gd name="T7" fmla="*/ 191 h 641"/>
                  <a:gd name="T8" fmla="*/ 354 w 485"/>
                  <a:gd name="T9" fmla="*/ 171 h 641"/>
                  <a:gd name="T10" fmla="*/ 350 w 485"/>
                  <a:gd name="T11" fmla="*/ 133 h 641"/>
                  <a:gd name="T12" fmla="*/ 366 w 485"/>
                  <a:gd name="T13" fmla="*/ 123 h 641"/>
                  <a:gd name="T14" fmla="*/ 393 w 485"/>
                  <a:gd name="T15" fmla="*/ 97 h 641"/>
                  <a:gd name="T16" fmla="*/ 411 w 485"/>
                  <a:gd name="T17" fmla="*/ 66 h 641"/>
                  <a:gd name="T18" fmla="*/ 421 w 485"/>
                  <a:gd name="T19" fmla="*/ 32 h 641"/>
                  <a:gd name="T20" fmla="*/ 421 w 485"/>
                  <a:gd name="T21" fmla="*/ 14 h 641"/>
                  <a:gd name="T22" fmla="*/ 352 w 485"/>
                  <a:gd name="T23" fmla="*/ 0 h 641"/>
                  <a:gd name="T24" fmla="*/ 348 w 485"/>
                  <a:gd name="T25" fmla="*/ 6 h 641"/>
                  <a:gd name="T26" fmla="*/ 332 w 485"/>
                  <a:gd name="T27" fmla="*/ 16 h 641"/>
                  <a:gd name="T28" fmla="*/ 294 w 485"/>
                  <a:gd name="T29" fmla="*/ 26 h 641"/>
                  <a:gd name="T30" fmla="*/ 262 w 485"/>
                  <a:gd name="T31" fmla="*/ 28 h 641"/>
                  <a:gd name="T32" fmla="*/ 205 w 485"/>
                  <a:gd name="T33" fmla="*/ 20 h 641"/>
                  <a:gd name="T34" fmla="*/ 185 w 485"/>
                  <a:gd name="T35" fmla="*/ 12 h 641"/>
                  <a:gd name="T36" fmla="*/ 173 w 485"/>
                  <a:gd name="T37" fmla="*/ 0 h 641"/>
                  <a:gd name="T38" fmla="*/ 108 w 485"/>
                  <a:gd name="T39" fmla="*/ 0 h 641"/>
                  <a:gd name="T40" fmla="*/ 108 w 485"/>
                  <a:gd name="T41" fmla="*/ 14 h 641"/>
                  <a:gd name="T42" fmla="*/ 113 w 485"/>
                  <a:gd name="T43" fmla="*/ 50 h 641"/>
                  <a:gd name="T44" fmla="*/ 127 w 485"/>
                  <a:gd name="T45" fmla="*/ 82 h 641"/>
                  <a:gd name="T46" fmla="*/ 151 w 485"/>
                  <a:gd name="T47" fmla="*/ 111 h 641"/>
                  <a:gd name="T48" fmla="*/ 179 w 485"/>
                  <a:gd name="T49" fmla="*/ 133 h 641"/>
                  <a:gd name="T50" fmla="*/ 177 w 485"/>
                  <a:gd name="T51" fmla="*/ 171 h 641"/>
                  <a:gd name="T52" fmla="*/ 157 w 485"/>
                  <a:gd name="T53" fmla="*/ 179 h 641"/>
                  <a:gd name="T54" fmla="*/ 123 w 485"/>
                  <a:gd name="T55" fmla="*/ 201 h 641"/>
                  <a:gd name="T56" fmla="*/ 90 w 485"/>
                  <a:gd name="T57" fmla="*/ 230 h 641"/>
                  <a:gd name="T58" fmla="*/ 62 w 485"/>
                  <a:gd name="T59" fmla="*/ 262 h 641"/>
                  <a:gd name="T60" fmla="*/ 40 w 485"/>
                  <a:gd name="T61" fmla="*/ 300 h 641"/>
                  <a:gd name="T62" fmla="*/ 22 w 485"/>
                  <a:gd name="T63" fmla="*/ 340 h 641"/>
                  <a:gd name="T64" fmla="*/ 8 w 485"/>
                  <a:gd name="T65" fmla="*/ 387 h 641"/>
                  <a:gd name="T66" fmla="*/ 2 w 485"/>
                  <a:gd name="T67" fmla="*/ 433 h 641"/>
                  <a:gd name="T68" fmla="*/ 0 w 485"/>
                  <a:gd name="T69" fmla="*/ 459 h 641"/>
                  <a:gd name="T70" fmla="*/ 6 w 485"/>
                  <a:gd name="T71" fmla="*/ 514 h 641"/>
                  <a:gd name="T72" fmla="*/ 30 w 485"/>
                  <a:gd name="T73" fmla="*/ 542 h 641"/>
                  <a:gd name="T74" fmla="*/ 88 w 485"/>
                  <a:gd name="T75" fmla="*/ 588 h 641"/>
                  <a:gd name="T76" fmla="*/ 155 w 485"/>
                  <a:gd name="T77" fmla="*/ 620 h 641"/>
                  <a:gd name="T78" fmla="*/ 227 w 485"/>
                  <a:gd name="T79" fmla="*/ 639 h 641"/>
                  <a:gd name="T80" fmla="*/ 266 w 485"/>
                  <a:gd name="T81" fmla="*/ 641 h 641"/>
                  <a:gd name="T82" fmla="*/ 306 w 485"/>
                  <a:gd name="T83" fmla="*/ 639 h 641"/>
                  <a:gd name="T84" fmla="*/ 346 w 485"/>
                  <a:gd name="T85" fmla="*/ 631 h 641"/>
                  <a:gd name="T86" fmla="*/ 385 w 485"/>
                  <a:gd name="T87" fmla="*/ 618 h 641"/>
                  <a:gd name="T88" fmla="*/ 421 w 485"/>
                  <a:gd name="T89" fmla="*/ 600 h 641"/>
                  <a:gd name="T90" fmla="*/ 407 w 485"/>
                  <a:gd name="T91" fmla="*/ 584 h 641"/>
                  <a:gd name="T92" fmla="*/ 389 w 485"/>
                  <a:gd name="T93" fmla="*/ 564 h 641"/>
                  <a:gd name="T94" fmla="*/ 389 w 485"/>
                  <a:gd name="T95" fmla="*/ 560 h 641"/>
                  <a:gd name="T96" fmla="*/ 385 w 485"/>
                  <a:gd name="T97" fmla="*/ 508 h 641"/>
                  <a:gd name="T98" fmla="*/ 387 w 485"/>
                  <a:gd name="T99" fmla="*/ 475 h 641"/>
                  <a:gd name="T100" fmla="*/ 399 w 485"/>
                  <a:gd name="T101" fmla="*/ 413 h 641"/>
                  <a:gd name="T102" fmla="*/ 425 w 485"/>
                  <a:gd name="T103" fmla="*/ 357 h 641"/>
                  <a:gd name="T104" fmla="*/ 463 w 485"/>
                  <a:gd name="T105" fmla="*/ 308 h 641"/>
                  <a:gd name="T106" fmla="*/ 485 w 485"/>
                  <a:gd name="T107" fmla="*/ 29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5" h="641">
                    <a:moveTo>
                      <a:pt x="485" y="290"/>
                    </a:moveTo>
                    <a:lnTo>
                      <a:pt x="485" y="290"/>
                    </a:lnTo>
                    <a:lnTo>
                      <a:pt x="471" y="270"/>
                    </a:lnTo>
                    <a:lnTo>
                      <a:pt x="459" y="252"/>
                    </a:lnTo>
                    <a:lnTo>
                      <a:pt x="443" y="234"/>
                    </a:lnTo>
                    <a:lnTo>
                      <a:pt x="427" y="217"/>
                    </a:lnTo>
                    <a:lnTo>
                      <a:pt x="411" y="203"/>
                    </a:lnTo>
                    <a:lnTo>
                      <a:pt x="393" y="191"/>
                    </a:lnTo>
                    <a:lnTo>
                      <a:pt x="372" y="181"/>
                    </a:lnTo>
                    <a:lnTo>
                      <a:pt x="354" y="171"/>
                    </a:lnTo>
                    <a:lnTo>
                      <a:pt x="314" y="155"/>
                    </a:lnTo>
                    <a:lnTo>
                      <a:pt x="350" y="133"/>
                    </a:lnTo>
                    <a:lnTo>
                      <a:pt x="350" y="133"/>
                    </a:lnTo>
                    <a:lnTo>
                      <a:pt x="366" y="123"/>
                    </a:lnTo>
                    <a:lnTo>
                      <a:pt x="380" y="111"/>
                    </a:lnTo>
                    <a:lnTo>
                      <a:pt x="393" y="97"/>
                    </a:lnTo>
                    <a:lnTo>
                      <a:pt x="403" y="82"/>
                    </a:lnTo>
                    <a:lnTo>
                      <a:pt x="411" y="66"/>
                    </a:lnTo>
                    <a:lnTo>
                      <a:pt x="417" y="50"/>
                    </a:lnTo>
                    <a:lnTo>
                      <a:pt x="421" y="32"/>
                    </a:lnTo>
                    <a:lnTo>
                      <a:pt x="421" y="14"/>
                    </a:lnTo>
                    <a:lnTo>
                      <a:pt x="421" y="14"/>
                    </a:lnTo>
                    <a:lnTo>
                      <a:pt x="421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48" y="6"/>
                    </a:lnTo>
                    <a:lnTo>
                      <a:pt x="340" y="12"/>
                    </a:lnTo>
                    <a:lnTo>
                      <a:pt x="332" y="16"/>
                    </a:lnTo>
                    <a:lnTo>
                      <a:pt x="320" y="20"/>
                    </a:lnTo>
                    <a:lnTo>
                      <a:pt x="294" y="26"/>
                    </a:lnTo>
                    <a:lnTo>
                      <a:pt x="262" y="28"/>
                    </a:lnTo>
                    <a:lnTo>
                      <a:pt x="262" y="28"/>
                    </a:lnTo>
                    <a:lnTo>
                      <a:pt x="231" y="26"/>
                    </a:lnTo>
                    <a:lnTo>
                      <a:pt x="205" y="20"/>
                    </a:lnTo>
                    <a:lnTo>
                      <a:pt x="193" y="16"/>
                    </a:lnTo>
                    <a:lnTo>
                      <a:pt x="185" y="12"/>
                    </a:lnTo>
                    <a:lnTo>
                      <a:pt x="177" y="6"/>
                    </a:lnTo>
                    <a:lnTo>
                      <a:pt x="17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0" y="32"/>
                    </a:lnTo>
                    <a:lnTo>
                      <a:pt x="113" y="50"/>
                    </a:lnTo>
                    <a:lnTo>
                      <a:pt x="119" y="66"/>
                    </a:lnTo>
                    <a:lnTo>
                      <a:pt x="127" y="82"/>
                    </a:lnTo>
                    <a:lnTo>
                      <a:pt x="139" y="97"/>
                    </a:lnTo>
                    <a:lnTo>
                      <a:pt x="151" y="111"/>
                    </a:lnTo>
                    <a:lnTo>
                      <a:pt x="163" y="123"/>
                    </a:lnTo>
                    <a:lnTo>
                      <a:pt x="179" y="133"/>
                    </a:lnTo>
                    <a:lnTo>
                      <a:pt x="215" y="155"/>
                    </a:lnTo>
                    <a:lnTo>
                      <a:pt x="177" y="171"/>
                    </a:lnTo>
                    <a:lnTo>
                      <a:pt x="177" y="171"/>
                    </a:lnTo>
                    <a:lnTo>
                      <a:pt x="157" y="179"/>
                    </a:lnTo>
                    <a:lnTo>
                      <a:pt x="141" y="189"/>
                    </a:lnTo>
                    <a:lnTo>
                      <a:pt x="123" y="201"/>
                    </a:lnTo>
                    <a:lnTo>
                      <a:pt x="106" y="215"/>
                    </a:lnTo>
                    <a:lnTo>
                      <a:pt x="90" y="230"/>
                    </a:lnTo>
                    <a:lnTo>
                      <a:pt x="76" y="246"/>
                    </a:lnTo>
                    <a:lnTo>
                      <a:pt x="62" y="262"/>
                    </a:lnTo>
                    <a:lnTo>
                      <a:pt x="50" y="280"/>
                    </a:lnTo>
                    <a:lnTo>
                      <a:pt x="40" y="300"/>
                    </a:lnTo>
                    <a:lnTo>
                      <a:pt x="30" y="320"/>
                    </a:lnTo>
                    <a:lnTo>
                      <a:pt x="22" y="340"/>
                    </a:lnTo>
                    <a:lnTo>
                      <a:pt x="14" y="363"/>
                    </a:lnTo>
                    <a:lnTo>
                      <a:pt x="8" y="387"/>
                    </a:lnTo>
                    <a:lnTo>
                      <a:pt x="4" y="409"/>
                    </a:lnTo>
                    <a:lnTo>
                      <a:pt x="2" y="433"/>
                    </a:lnTo>
                    <a:lnTo>
                      <a:pt x="0" y="459"/>
                    </a:lnTo>
                    <a:lnTo>
                      <a:pt x="0" y="459"/>
                    </a:lnTo>
                    <a:lnTo>
                      <a:pt x="2" y="485"/>
                    </a:lnTo>
                    <a:lnTo>
                      <a:pt x="6" y="514"/>
                    </a:lnTo>
                    <a:lnTo>
                      <a:pt x="6" y="514"/>
                    </a:lnTo>
                    <a:lnTo>
                      <a:pt x="30" y="542"/>
                    </a:lnTo>
                    <a:lnTo>
                      <a:pt x="58" y="566"/>
                    </a:lnTo>
                    <a:lnTo>
                      <a:pt x="88" y="588"/>
                    </a:lnTo>
                    <a:lnTo>
                      <a:pt x="121" y="606"/>
                    </a:lnTo>
                    <a:lnTo>
                      <a:pt x="155" y="620"/>
                    </a:lnTo>
                    <a:lnTo>
                      <a:pt x="189" y="633"/>
                    </a:lnTo>
                    <a:lnTo>
                      <a:pt x="227" y="639"/>
                    </a:lnTo>
                    <a:lnTo>
                      <a:pt x="266" y="641"/>
                    </a:lnTo>
                    <a:lnTo>
                      <a:pt x="266" y="641"/>
                    </a:lnTo>
                    <a:lnTo>
                      <a:pt x="286" y="641"/>
                    </a:lnTo>
                    <a:lnTo>
                      <a:pt x="306" y="639"/>
                    </a:lnTo>
                    <a:lnTo>
                      <a:pt x="326" y="635"/>
                    </a:lnTo>
                    <a:lnTo>
                      <a:pt x="346" y="631"/>
                    </a:lnTo>
                    <a:lnTo>
                      <a:pt x="366" y="625"/>
                    </a:lnTo>
                    <a:lnTo>
                      <a:pt x="385" y="618"/>
                    </a:lnTo>
                    <a:lnTo>
                      <a:pt x="403" y="610"/>
                    </a:lnTo>
                    <a:lnTo>
                      <a:pt x="421" y="600"/>
                    </a:lnTo>
                    <a:lnTo>
                      <a:pt x="421" y="600"/>
                    </a:lnTo>
                    <a:lnTo>
                      <a:pt x="407" y="584"/>
                    </a:lnTo>
                    <a:lnTo>
                      <a:pt x="393" y="568"/>
                    </a:lnTo>
                    <a:lnTo>
                      <a:pt x="389" y="564"/>
                    </a:lnTo>
                    <a:lnTo>
                      <a:pt x="389" y="560"/>
                    </a:lnTo>
                    <a:lnTo>
                      <a:pt x="389" y="560"/>
                    </a:lnTo>
                    <a:lnTo>
                      <a:pt x="385" y="534"/>
                    </a:lnTo>
                    <a:lnTo>
                      <a:pt x="385" y="508"/>
                    </a:lnTo>
                    <a:lnTo>
                      <a:pt x="385" y="508"/>
                    </a:lnTo>
                    <a:lnTo>
                      <a:pt x="387" y="475"/>
                    </a:lnTo>
                    <a:lnTo>
                      <a:pt x="391" y="443"/>
                    </a:lnTo>
                    <a:lnTo>
                      <a:pt x="399" y="413"/>
                    </a:lnTo>
                    <a:lnTo>
                      <a:pt x="411" y="383"/>
                    </a:lnTo>
                    <a:lnTo>
                      <a:pt x="425" y="357"/>
                    </a:lnTo>
                    <a:lnTo>
                      <a:pt x="443" y="332"/>
                    </a:lnTo>
                    <a:lnTo>
                      <a:pt x="463" y="308"/>
                    </a:lnTo>
                    <a:lnTo>
                      <a:pt x="485" y="290"/>
                    </a:lnTo>
                    <a:lnTo>
                      <a:pt x="485" y="29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6"/>
              <p:cNvSpPr>
                <a:spLocks noEditPoints="1"/>
              </p:cNvSpPr>
              <p:nvPr/>
            </p:nvSpPr>
            <p:spPr bwMode="auto">
              <a:xfrm>
                <a:off x="2062423" y="4070826"/>
                <a:ext cx="242560" cy="136116"/>
              </a:xfrm>
              <a:custGeom>
                <a:avLst/>
                <a:gdLst>
                  <a:gd name="T0" fmla="*/ 176 w 351"/>
                  <a:gd name="T1" fmla="*/ 0 h 188"/>
                  <a:gd name="T2" fmla="*/ 141 w 351"/>
                  <a:gd name="T3" fmla="*/ 5 h 188"/>
                  <a:gd name="T4" fmla="*/ 109 w 351"/>
                  <a:gd name="T5" fmla="*/ 15 h 188"/>
                  <a:gd name="T6" fmla="*/ 81 w 351"/>
                  <a:gd name="T7" fmla="*/ 29 h 188"/>
                  <a:gd name="T8" fmla="*/ 55 w 351"/>
                  <a:gd name="T9" fmla="*/ 49 h 188"/>
                  <a:gd name="T10" fmla="*/ 35 w 351"/>
                  <a:gd name="T11" fmla="*/ 71 h 188"/>
                  <a:gd name="T12" fmla="*/ 16 w 351"/>
                  <a:gd name="T13" fmla="*/ 99 h 188"/>
                  <a:gd name="T14" fmla="*/ 6 w 351"/>
                  <a:gd name="T15" fmla="*/ 129 h 188"/>
                  <a:gd name="T16" fmla="*/ 0 w 351"/>
                  <a:gd name="T17" fmla="*/ 160 h 188"/>
                  <a:gd name="T18" fmla="*/ 85 w 351"/>
                  <a:gd name="T19" fmla="*/ 160 h 188"/>
                  <a:gd name="T20" fmla="*/ 91 w 351"/>
                  <a:gd name="T21" fmla="*/ 166 h 188"/>
                  <a:gd name="T22" fmla="*/ 107 w 351"/>
                  <a:gd name="T23" fmla="*/ 176 h 188"/>
                  <a:gd name="T24" fmla="*/ 143 w 351"/>
                  <a:gd name="T25" fmla="*/ 186 h 188"/>
                  <a:gd name="T26" fmla="*/ 176 w 351"/>
                  <a:gd name="T27" fmla="*/ 188 h 188"/>
                  <a:gd name="T28" fmla="*/ 234 w 351"/>
                  <a:gd name="T29" fmla="*/ 180 h 188"/>
                  <a:gd name="T30" fmla="*/ 254 w 351"/>
                  <a:gd name="T31" fmla="*/ 172 h 188"/>
                  <a:gd name="T32" fmla="*/ 266 w 351"/>
                  <a:gd name="T33" fmla="*/ 160 h 188"/>
                  <a:gd name="T34" fmla="*/ 351 w 351"/>
                  <a:gd name="T35" fmla="*/ 160 h 188"/>
                  <a:gd name="T36" fmla="*/ 349 w 351"/>
                  <a:gd name="T37" fmla="*/ 144 h 188"/>
                  <a:gd name="T38" fmla="*/ 341 w 351"/>
                  <a:gd name="T39" fmla="*/ 113 h 188"/>
                  <a:gd name="T40" fmla="*/ 327 w 351"/>
                  <a:gd name="T41" fmla="*/ 85 h 188"/>
                  <a:gd name="T42" fmla="*/ 307 w 351"/>
                  <a:gd name="T43" fmla="*/ 59 h 188"/>
                  <a:gd name="T44" fmla="*/ 282 w 351"/>
                  <a:gd name="T45" fmla="*/ 37 h 188"/>
                  <a:gd name="T46" fmla="*/ 256 w 351"/>
                  <a:gd name="T47" fmla="*/ 21 h 188"/>
                  <a:gd name="T48" fmla="*/ 226 w 351"/>
                  <a:gd name="T49" fmla="*/ 9 h 188"/>
                  <a:gd name="T50" fmla="*/ 194 w 351"/>
                  <a:gd name="T51" fmla="*/ 3 h 188"/>
                  <a:gd name="T52" fmla="*/ 176 w 351"/>
                  <a:gd name="T53" fmla="*/ 0 h 188"/>
                  <a:gd name="T54" fmla="*/ 176 w 351"/>
                  <a:gd name="T55" fmla="*/ 131 h 188"/>
                  <a:gd name="T56" fmla="*/ 164 w 351"/>
                  <a:gd name="T57" fmla="*/ 129 h 188"/>
                  <a:gd name="T58" fmla="*/ 147 w 351"/>
                  <a:gd name="T59" fmla="*/ 113 h 188"/>
                  <a:gd name="T60" fmla="*/ 145 w 351"/>
                  <a:gd name="T61" fmla="*/ 101 h 188"/>
                  <a:gd name="T62" fmla="*/ 145 w 351"/>
                  <a:gd name="T63" fmla="*/ 95 h 188"/>
                  <a:gd name="T64" fmla="*/ 153 w 351"/>
                  <a:gd name="T65" fmla="*/ 79 h 188"/>
                  <a:gd name="T66" fmla="*/ 170 w 351"/>
                  <a:gd name="T67" fmla="*/ 71 h 188"/>
                  <a:gd name="T68" fmla="*/ 176 w 351"/>
                  <a:gd name="T69" fmla="*/ 71 h 188"/>
                  <a:gd name="T70" fmla="*/ 188 w 351"/>
                  <a:gd name="T71" fmla="*/ 73 h 188"/>
                  <a:gd name="T72" fmla="*/ 204 w 351"/>
                  <a:gd name="T73" fmla="*/ 89 h 188"/>
                  <a:gd name="T74" fmla="*/ 206 w 351"/>
                  <a:gd name="T75" fmla="*/ 101 h 188"/>
                  <a:gd name="T76" fmla="*/ 206 w 351"/>
                  <a:gd name="T77" fmla="*/ 107 h 188"/>
                  <a:gd name="T78" fmla="*/ 198 w 351"/>
                  <a:gd name="T79" fmla="*/ 123 h 188"/>
                  <a:gd name="T80" fmla="*/ 182 w 351"/>
                  <a:gd name="T81" fmla="*/ 131 h 188"/>
                  <a:gd name="T82" fmla="*/ 176 w 351"/>
                  <a:gd name="T83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1" h="188">
                    <a:moveTo>
                      <a:pt x="176" y="0"/>
                    </a:moveTo>
                    <a:lnTo>
                      <a:pt x="176" y="0"/>
                    </a:lnTo>
                    <a:lnTo>
                      <a:pt x="157" y="3"/>
                    </a:lnTo>
                    <a:lnTo>
                      <a:pt x="141" y="5"/>
                    </a:lnTo>
                    <a:lnTo>
                      <a:pt x="125" y="9"/>
                    </a:lnTo>
                    <a:lnTo>
                      <a:pt x="109" y="15"/>
                    </a:lnTo>
                    <a:lnTo>
                      <a:pt x="95" y="21"/>
                    </a:lnTo>
                    <a:lnTo>
                      <a:pt x="81" y="29"/>
                    </a:lnTo>
                    <a:lnTo>
                      <a:pt x="69" y="37"/>
                    </a:lnTo>
                    <a:lnTo>
                      <a:pt x="55" y="49"/>
                    </a:lnTo>
                    <a:lnTo>
                      <a:pt x="45" y="59"/>
                    </a:lnTo>
                    <a:lnTo>
                      <a:pt x="35" y="71"/>
                    </a:lnTo>
                    <a:lnTo>
                      <a:pt x="25" y="85"/>
                    </a:lnTo>
                    <a:lnTo>
                      <a:pt x="16" y="99"/>
                    </a:lnTo>
                    <a:lnTo>
                      <a:pt x="10" y="113"/>
                    </a:lnTo>
                    <a:lnTo>
                      <a:pt x="6" y="129"/>
                    </a:lnTo>
                    <a:lnTo>
                      <a:pt x="2" y="144"/>
                    </a:lnTo>
                    <a:lnTo>
                      <a:pt x="0" y="160"/>
                    </a:lnTo>
                    <a:lnTo>
                      <a:pt x="22" y="160"/>
                    </a:lnTo>
                    <a:lnTo>
                      <a:pt x="85" y="160"/>
                    </a:lnTo>
                    <a:lnTo>
                      <a:pt x="85" y="160"/>
                    </a:lnTo>
                    <a:lnTo>
                      <a:pt x="91" y="166"/>
                    </a:lnTo>
                    <a:lnTo>
                      <a:pt x="97" y="172"/>
                    </a:lnTo>
                    <a:lnTo>
                      <a:pt x="107" y="176"/>
                    </a:lnTo>
                    <a:lnTo>
                      <a:pt x="117" y="180"/>
                    </a:lnTo>
                    <a:lnTo>
                      <a:pt x="143" y="186"/>
                    </a:lnTo>
                    <a:lnTo>
                      <a:pt x="176" y="188"/>
                    </a:lnTo>
                    <a:lnTo>
                      <a:pt x="176" y="188"/>
                    </a:lnTo>
                    <a:lnTo>
                      <a:pt x="206" y="186"/>
                    </a:lnTo>
                    <a:lnTo>
                      <a:pt x="234" y="180"/>
                    </a:lnTo>
                    <a:lnTo>
                      <a:pt x="244" y="176"/>
                    </a:lnTo>
                    <a:lnTo>
                      <a:pt x="254" y="172"/>
                    </a:lnTo>
                    <a:lnTo>
                      <a:pt x="260" y="166"/>
                    </a:lnTo>
                    <a:lnTo>
                      <a:pt x="266" y="160"/>
                    </a:lnTo>
                    <a:lnTo>
                      <a:pt x="335" y="160"/>
                    </a:lnTo>
                    <a:lnTo>
                      <a:pt x="351" y="160"/>
                    </a:lnTo>
                    <a:lnTo>
                      <a:pt x="351" y="160"/>
                    </a:lnTo>
                    <a:lnTo>
                      <a:pt x="349" y="144"/>
                    </a:lnTo>
                    <a:lnTo>
                      <a:pt x="345" y="129"/>
                    </a:lnTo>
                    <a:lnTo>
                      <a:pt x="341" y="113"/>
                    </a:lnTo>
                    <a:lnTo>
                      <a:pt x="333" y="99"/>
                    </a:lnTo>
                    <a:lnTo>
                      <a:pt x="327" y="85"/>
                    </a:lnTo>
                    <a:lnTo>
                      <a:pt x="317" y="71"/>
                    </a:lnTo>
                    <a:lnTo>
                      <a:pt x="307" y="59"/>
                    </a:lnTo>
                    <a:lnTo>
                      <a:pt x="294" y="49"/>
                    </a:lnTo>
                    <a:lnTo>
                      <a:pt x="282" y="37"/>
                    </a:lnTo>
                    <a:lnTo>
                      <a:pt x="270" y="29"/>
                    </a:lnTo>
                    <a:lnTo>
                      <a:pt x="256" y="21"/>
                    </a:lnTo>
                    <a:lnTo>
                      <a:pt x="242" y="15"/>
                    </a:lnTo>
                    <a:lnTo>
                      <a:pt x="226" y="9"/>
                    </a:lnTo>
                    <a:lnTo>
                      <a:pt x="210" y="5"/>
                    </a:lnTo>
                    <a:lnTo>
                      <a:pt x="194" y="3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  <a:moveTo>
                      <a:pt x="176" y="131"/>
                    </a:moveTo>
                    <a:lnTo>
                      <a:pt x="176" y="131"/>
                    </a:lnTo>
                    <a:lnTo>
                      <a:pt x="170" y="131"/>
                    </a:lnTo>
                    <a:lnTo>
                      <a:pt x="164" y="129"/>
                    </a:lnTo>
                    <a:lnTo>
                      <a:pt x="153" y="123"/>
                    </a:lnTo>
                    <a:lnTo>
                      <a:pt x="147" y="113"/>
                    </a:lnTo>
                    <a:lnTo>
                      <a:pt x="145" y="107"/>
                    </a:lnTo>
                    <a:lnTo>
                      <a:pt x="145" y="101"/>
                    </a:lnTo>
                    <a:lnTo>
                      <a:pt x="145" y="101"/>
                    </a:lnTo>
                    <a:lnTo>
                      <a:pt x="145" y="95"/>
                    </a:lnTo>
                    <a:lnTo>
                      <a:pt x="147" y="89"/>
                    </a:lnTo>
                    <a:lnTo>
                      <a:pt x="153" y="79"/>
                    </a:lnTo>
                    <a:lnTo>
                      <a:pt x="164" y="73"/>
                    </a:lnTo>
                    <a:lnTo>
                      <a:pt x="170" y="71"/>
                    </a:lnTo>
                    <a:lnTo>
                      <a:pt x="176" y="71"/>
                    </a:lnTo>
                    <a:lnTo>
                      <a:pt x="176" y="71"/>
                    </a:lnTo>
                    <a:lnTo>
                      <a:pt x="182" y="71"/>
                    </a:lnTo>
                    <a:lnTo>
                      <a:pt x="188" y="73"/>
                    </a:lnTo>
                    <a:lnTo>
                      <a:pt x="198" y="79"/>
                    </a:lnTo>
                    <a:lnTo>
                      <a:pt x="204" y="89"/>
                    </a:lnTo>
                    <a:lnTo>
                      <a:pt x="206" y="95"/>
                    </a:lnTo>
                    <a:lnTo>
                      <a:pt x="206" y="101"/>
                    </a:lnTo>
                    <a:lnTo>
                      <a:pt x="206" y="101"/>
                    </a:lnTo>
                    <a:lnTo>
                      <a:pt x="206" y="107"/>
                    </a:lnTo>
                    <a:lnTo>
                      <a:pt x="204" y="113"/>
                    </a:lnTo>
                    <a:lnTo>
                      <a:pt x="198" y="123"/>
                    </a:lnTo>
                    <a:lnTo>
                      <a:pt x="188" y="129"/>
                    </a:lnTo>
                    <a:lnTo>
                      <a:pt x="182" y="131"/>
                    </a:lnTo>
                    <a:lnTo>
                      <a:pt x="176" y="131"/>
                    </a:lnTo>
                    <a:lnTo>
                      <a:pt x="176" y="131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7"/>
              <p:cNvSpPr/>
              <p:nvPr/>
            </p:nvSpPr>
            <p:spPr bwMode="auto">
              <a:xfrm>
                <a:off x="2302218" y="4326406"/>
                <a:ext cx="263291" cy="334499"/>
              </a:xfrm>
              <a:custGeom>
                <a:avLst/>
                <a:gdLst>
                  <a:gd name="T0" fmla="*/ 226 w 381"/>
                  <a:gd name="T1" fmla="*/ 111 h 462"/>
                  <a:gd name="T2" fmla="*/ 252 w 381"/>
                  <a:gd name="T3" fmla="*/ 95 h 462"/>
                  <a:gd name="T4" fmla="*/ 274 w 381"/>
                  <a:gd name="T5" fmla="*/ 79 h 462"/>
                  <a:gd name="T6" fmla="*/ 290 w 381"/>
                  <a:gd name="T7" fmla="*/ 59 h 462"/>
                  <a:gd name="T8" fmla="*/ 300 w 381"/>
                  <a:gd name="T9" fmla="*/ 36 h 462"/>
                  <a:gd name="T10" fmla="*/ 304 w 381"/>
                  <a:gd name="T11" fmla="*/ 10 h 462"/>
                  <a:gd name="T12" fmla="*/ 302 w 381"/>
                  <a:gd name="T13" fmla="*/ 0 h 462"/>
                  <a:gd name="T14" fmla="*/ 254 w 381"/>
                  <a:gd name="T15" fmla="*/ 0 h 462"/>
                  <a:gd name="T16" fmla="*/ 250 w 381"/>
                  <a:gd name="T17" fmla="*/ 4 h 462"/>
                  <a:gd name="T18" fmla="*/ 232 w 381"/>
                  <a:gd name="T19" fmla="*/ 14 h 462"/>
                  <a:gd name="T20" fmla="*/ 191 w 381"/>
                  <a:gd name="T21" fmla="*/ 20 h 462"/>
                  <a:gd name="T22" fmla="*/ 169 w 381"/>
                  <a:gd name="T23" fmla="*/ 18 h 462"/>
                  <a:gd name="T24" fmla="*/ 137 w 381"/>
                  <a:gd name="T25" fmla="*/ 8 h 462"/>
                  <a:gd name="T26" fmla="*/ 127 w 381"/>
                  <a:gd name="T27" fmla="*/ 0 h 462"/>
                  <a:gd name="T28" fmla="*/ 78 w 381"/>
                  <a:gd name="T29" fmla="*/ 0 h 462"/>
                  <a:gd name="T30" fmla="*/ 78 w 381"/>
                  <a:gd name="T31" fmla="*/ 10 h 462"/>
                  <a:gd name="T32" fmla="*/ 78 w 381"/>
                  <a:gd name="T33" fmla="*/ 22 h 462"/>
                  <a:gd name="T34" fmla="*/ 84 w 381"/>
                  <a:gd name="T35" fmla="*/ 48 h 462"/>
                  <a:gd name="T36" fmla="*/ 99 w 381"/>
                  <a:gd name="T37" fmla="*/ 71 h 462"/>
                  <a:gd name="T38" fmla="*/ 117 w 381"/>
                  <a:gd name="T39" fmla="*/ 89 h 462"/>
                  <a:gd name="T40" fmla="*/ 155 w 381"/>
                  <a:gd name="T41" fmla="*/ 111 h 462"/>
                  <a:gd name="T42" fmla="*/ 127 w 381"/>
                  <a:gd name="T43" fmla="*/ 123 h 462"/>
                  <a:gd name="T44" fmla="*/ 101 w 381"/>
                  <a:gd name="T45" fmla="*/ 137 h 462"/>
                  <a:gd name="T46" fmla="*/ 54 w 381"/>
                  <a:gd name="T47" fmla="*/ 175 h 462"/>
                  <a:gd name="T48" fmla="*/ 20 w 381"/>
                  <a:gd name="T49" fmla="*/ 230 h 462"/>
                  <a:gd name="T50" fmla="*/ 2 w 381"/>
                  <a:gd name="T51" fmla="*/ 294 h 462"/>
                  <a:gd name="T52" fmla="*/ 0 w 381"/>
                  <a:gd name="T53" fmla="*/ 331 h 462"/>
                  <a:gd name="T54" fmla="*/ 0 w 381"/>
                  <a:gd name="T55" fmla="*/ 349 h 462"/>
                  <a:gd name="T56" fmla="*/ 4 w 381"/>
                  <a:gd name="T57" fmla="*/ 369 h 462"/>
                  <a:gd name="T58" fmla="*/ 42 w 381"/>
                  <a:gd name="T59" fmla="*/ 407 h 462"/>
                  <a:gd name="T60" fmla="*/ 87 w 381"/>
                  <a:gd name="T61" fmla="*/ 435 h 462"/>
                  <a:gd name="T62" fmla="*/ 137 w 381"/>
                  <a:gd name="T63" fmla="*/ 453 h 462"/>
                  <a:gd name="T64" fmla="*/ 191 w 381"/>
                  <a:gd name="T65" fmla="*/ 462 h 462"/>
                  <a:gd name="T66" fmla="*/ 191 w 381"/>
                  <a:gd name="T67" fmla="*/ 462 h 462"/>
                  <a:gd name="T68" fmla="*/ 217 w 381"/>
                  <a:gd name="T69" fmla="*/ 460 h 462"/>
                  <a:gd name="T70" fmla="*/ 270 w 381"/>
                  <a:gd name="T71" fmla="*/ 445 h 462"/>
                  <a:gd name="T72" fmla="*/ 318 w 381"/>
                  <a:gd name="T73" fmla="*/ 423 h 462"/>
                  <a:gd name="T74" fmla="*/ 361 w 381"/>
                  <a:gd name="T75" fmla="*/ 389 h 462"/>
                  <a:gd name="T76" fmla="*/ 379 w 381"/>
                  <a:gd name="T77" fmla="*/ 369 h 462"/>
                  <a:gd name="T78" fmla="*/ 381 w 381"/>
                  <a:gd name="T79" fmla="*/ 331 h 462"/>
                  <a:gd name="T80" fmla="*/ 381 w 381"/>
                  <a:gd name="T81" fmla="*/ 312 h 462"/>
                  <a:gd name="T82" fmla="*/ 371 w 381"/>
                  <a:gd name="T83" fmla="*/ 260 h 462"/>
                  <a:gd name="T84" fmla="*/ 344 w 381"/>
                  <a:gd name="T85" fmla="*/ 202 h 462"/>
                  <a:gd name="T86" fmla="*/ 304 w 381"/>
                  <a:gd name="T87" fmla="*/ 155 h 462"/>
                  <a:gd name="T88" fmla="*/ 268 w 381"/>
                  <a:gd name="T89" fmla="*/ 129 h 462"/>
                  <a:gd name="T90" fmla="*/ 254 w 381"/>
                  <a:gd name="T91" fmla="*/ 12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1" h="462">
                    <a:moveTo>
                      <a:pt x="254" y="123"/>
                    </a:moveTo>
                    <a:lnTo>
                      <a:pt x="226" y="111"/>
                    </a:lnTo>
                    <a:lnTo>
                      <a:pt x="252" y="95"/>
                    </a:lnTo>
                    <a:lnTo>
                      <a:pt x="252" y="95"/>
                    </a:lnTo>
                    <a:lnTo>
                      <a:pt x="264" y="89"/>
                    </a:lnTo>
                    <a:lnTo>
                      <a:pt x="274" y="79"/>
                    </a:lnTo>
                    <a:lnTo>
                      <a:pt x="282" y="71"/>
                    </a:lnTo>
                    <a:lnTo>
                      <a:pt x="290" y="59"/>
                    </a:lnTo>
                    <a:lnTo>
                      <a:pt x="296" y="48"/>
                    </a:lnTo>
                    <a:lnTo>
                      <a:pt x="300" y="36"/>
                    </a:lnTo>
                    <a:lnTo>
                      <a:pt x="302" y="22"/>
                    </a:lnTo>
                    <a:lnTo>
                      <a:pt x="304" y="1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0" y="4"/>
                    </a:lnTo>
                    <a:lnTo>
                      <a:pt x="246" y="8"/>
                    </a:lnTo>
                    <a:lnTo>
                      <a:pt x="232" y="14"/>
                    </a:lnTo>
                    <a:lnTo>
                      <a:pt x="211" y="18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69" y="18"/>
                    </a:lnTo>
                    <a:lnTo>
                      <a:pt x="151" y="14"/>
                    </a:lnTo>
                    <a:lnTo>
                      <a:pt x="137" y="8"/>
                    </a:lnTo>
                    <a:lnTo>
                      <a:pt x="131" y="4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22"/>
                    </a:lnTo>
                    <a:lnTo>
                      <a:pt x="80" y="36"/>
                    </a:lnTo>
                    <a:lnTo>
                      <a:pt x="84" y="48"/>
                    </a:lnTo>
                    <a:lnTo>
                      <a:pt x="91" y="59"/>
                    </a:lnTo>
                    <a:lnTo>
                      <a:pt x="99" y="71"/>
                    </a:lnTo>
                    <a:lnTo>
                      <a:pt x="107" y="79"/>
                    </a:lnTo>
                    <a:lnTo>
                      <a:pt x="117" y="89"/>
                    </a:lnTo>
                    <a:lnTo>
                      <a:pt x="129" y="95"/>
                    </a:lnTo>
                    <a:lnTo>
                      <a:pt x="155" y="111"/>
                    </a:lnTo>
                    <a:lnTo>
                      <a:pt x="127" y="123"/>
                    </a:lnTo>
                    <a:lnTo>
                      <a:pt x="127" y="123"/>
                    </a:lnTo>
                    <a:lnTo>
                      <a:pt x="113" y="129"/>
                    </a:lnTo>
                    <a:lnTo>
                      <a:pt x="101" y="137"/>
                    </a:lnTo>
                    <a:lnTo>
                      <a:pt x="76" y="155"/>
                    </a:lnTo>
                    <a:lnTo>
                      <a:pt x="54" y="175"/>
                    </a:lnTo>
                    <a:lnTo>
                      <a:pt x="36" y="202"/>
                    </a:lnTo>
                    <a:lnTo>
                      <a:pt x="20" y="230"/>
                    </a:lnTo>
                    <a:lnTo>
                      <a:pt x="10" y="260"/>
                    </a:lnTo>
                    <a:lnTo>
                      <a:pt x="2" y="294"/>
                    </a:lnTo>
                    <a:lnTo>
                      <a:pt x="0" y="312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0" y="349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22" y="389"/>
                    </a:lnTo>
                    <a:lnTo>
                      <a:pt x="42" y="407"/>
                    </a:lnTo>
                    <a:lnTo>
                      <a:pt x="62" y="423"/>
                    </a:lnTo>
                    <a:lnTo>
                      <a:pt x="87" y="435"/>
                    </a:lnTo>
                    <a:lnTo>
                      <a:pt x="111" y="445"/>
                    </a:lnTo>
                    <a:lnTo>
                      <a:pt x="137" y="453"/>
                    </a:lnTo>
                    <a:lnTo>
                      <a:pt x="163" y="460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217" y="460"/>
                    </a:lnTo>
                    <a:lnTo>
                      <a:pt x="246" y="453"/>
                    </a:lnTo>
                    <a:lnTo>
                      <a:pt x="270" y="445"/>
                    </a:lnTo>
                    <a:lnTo>
                      <a:pt x="294" y="435"/>
                    </a:lnTo>
                    <a:lnTo>
                      <a:pt x="318" y="423"/>
                    </a:lnTo>
                    <a:lnTo>
                      <a:pt x="340" y="407"/>
                    </a:lnTo>
                    <a:lnTo>
                      <a:pt x="361" y="389"/>
                    </a:lnTo>
                    <a:lnTo>
                      <a:pt x="379" y="369"/>
                    </a:lnTo>
                    <a:lnTo>
                      <a:pt x="379" y="369"/>
                    </a:lnTo>
                    <a:lnTo>
                      <a:pt x="381" y="349"/>
                    </a:lnTo>
                    <a:lnTo>
                      <a:pt x="381" y="331"/>
                    </a:lnTo>
                    <a:lnTo>
                      <a:pt x="381" y="331"/>
                    </a:lnTo>
                    <a:lnTo>
                      <a:pt x="381" y="312"/>
                    </a:lnTo>
                    <a:lnTo>
                      <a:pt x="379" y="294"/>
                    </a:lnTo>
                    <a:lnTo>
                      <a:pt x="371" y="260"/>
                    </a:lnTo>
                    <a:lnTo>
                      <a:pt x="361" y="230"/>
                    </a:lnTo>
                    <a:lnTo>
                      <a:pt x="344" y="202"/>
                    </a:lnTo>
                    <a:lnTo>
                      <a:pt x="326" y="175"/>
                    </a:lnTo>
                    <a:lnTo>
                      <a:pt x="304" y="155"/>
                    </a:lnTo>
                    <a:lnTo>
                      <a:pt x="280" y="137"/>
                    </a:lnTo>
                    <a:lnTo>
                      <a:pt x="268" y="129"/>
                    </a:lnTo>
                    <a:lnTo>
                      <a:pt x="254" y="123"/>
                    </a:lnTo>
                    <a:lnTo>
                      <a:pt x="254" y="12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8"/>
              <p:cNvSpPr>
                <a:spLocks noEditPoints="1"/>
              </p:cNvSpPr>
              <p:nvPr/>
            </p:nvSpPr>
            <p:spPr bwMode="auto">
              <a:xfrm>
                <a:off x="2345063" y="4224319"/>
                <a:ext cx="175527" cy="97743"/>
              </a:xfrm>
              <a:custGeom>
                <a:avLst/>
                <a:gdLst>
                  <a:gd name="T0" fmla="*/ 127 w 254"/>
                  <a:gd name="T1" fmla="*/ 0 h 135"/>
                  <a:gd name="T2" fmla="*/ 127 w 254"/>
                  <a:gd name="T3" fmla="*/ 0 h 135"/>
                  <a:gd name="T4" fmla="*/ 103 w 254"/>
                  <a:gd name="T5" fmla="*/ 2 h 135"/>
                  <a:gd name="T6" fmla="*/ 81 w 254"/>
                  <a:gd name="T7" fmla="*/ 10 h 135"/>
                  <a:gd name="T8" fmla="*/ 59 w 254"/>
                  <a:gd name="T9" fmla="*/ 20 h 135"/>
                  <a:gd name="T10" fmla="*/ 41 w 254"/>
                  <a:gd name="T11" fmla="*/ 34 h 135"/>
                  <a:gd name="T12" fmla="*/ 27 w 254"/>
                  <a:gd name="T13" fmla="*/ 50 h 135"/>
                  <a:gd name="T14" fmla="*/ 14 w 254"/>
                  <a:gd name="T15" fmla="*/ 71 h 135"/>
                  <a:gd name="T16" fmla="*/ 4 w 254"/>
                  <a:gd name="T17" fmla="*/ 93 h 135"/>
                  <a:gd name="T18" fmla="*/ 0 w 254"/>
                  <a:gd name="T19" fmla="*/ 115 h 135"/>
                  <a:gd name="T20" fmla="*/ 16 w 254"/>
                  <a:gd name="T21" fmla="*/ 115 h 135"/>
                  <a:gd name="T22" fmla="*/ 63 w 254"/>
                  <a:gd name="T23" fmla="*/ 115 h 135"/>
                  <a:gd name="T24" fmla="*/ 63 w 254"/>
                  <a:gd name="T25" fmla="*/ 115 h 135"/>
                  <a:gd name="T26" fmla="*/ 67 w 254"/>
                  <a:gd name="T27" fmla="*/ 119 h 135"/>
                  <a:gd name="T28" fmla="*/ 71 w 254"/>
                  <a:gd name="T29" fmla="*/ 123 h 135"/>
                  <a:gd name="T30" fmla="*/ 85 w 254"/>
                  <a:gd name="T31" fmla="*/ 129 h 135"/>
                  <a:gd name="T32" fmla="*/ 105 w 254"/>
                  <a:gd name="T33" fmla="*/ 133 h 135"/>
                  <a:gd name="T34" fmla="*/ 127 w 254"/>
                  <a:gd name="T35" fmla="*/ 135 h 135"/>
                  <a:gd name="T36" fmla="*/ 127 w 254"/>
                  <a:gd name="T37" fmla="*/ 135 h 135"/>
                  <a:gd name="T38" fmla="*/ 149 w 254"/>
                  <a:gd name="T39" fmla="*/ 133 h 135"/>
                  <a:gd name="T40" fmla="*/ 170 w 254"/>
                  <a:gd name="T41" fmla="*/ 129 h 135"/>
                  <a:gd name="T42" fmla="*/ 184 w 254"/>
                  <a:gd name="T43" fmla="*/ 123 h 135"/>
                  <a:gd name="T44" fmla="*/ 188 w 254"/>
                  <a:gd name="T45" fmla="*/ 119 h 135"/>
                  <a:gd name="T46" fmla="*/ 192 w 254"/>
                  <a:gd name="T47" fmla="*/ 115 h 135"/>
                  <a:gd name="T48" fmla="*/ 242 w 254"/>
                  <a:gd name="T49" fmla="*/ 115 h 135"/>
                  <a:gd name="T50" fmla="*/ 254 w 254"/>
                  <a:gd name="T51" fmla="*/ 115 h 135"/>
                  <a:gd name="T52" fmla="*/ 254 w 254"/>
                  <a:gd name="T53" fmla="*/ 115 h 135"/>
                  <a:gd name="T54" fmla="*/ 250 w 254"/>
                  <a:gd name="T55" fmla="*/ 93 h 135"/>
                  <a:gd name="T56" fmla="*/ 240 w 254"/>
                  <a:gd name="T57" fmla="*/ 71 h 135"/>
                  <a:gd name="T58" fmla="*/ 228 w 254"/>
                  <a:gd name="T59" fmla="*/ 50 h 135"/>
                  <a:gd name="T60" fmla="*/ 214 w 254"/>
                  <a:gd name="T61" fmla="*/ 34 h 135"/>
                  <a:gd name="T62" fmla="*/ 196 w 254"/>
                  <a:gd name="T63" fmla="*/ 20 h 135"/>
                  <a:gd name="T64" fmla="*/ 174 w 254"/>
                  <a:gd name="T65" fmla="*/ 10 h 135"/>
                  <a:gd name="T66" fmla="*/ 151 w 254"/>
                  <a:gd name="T67" fmla="*/ 2 h 135"/>
                  <a:gd name="T68" fmla="*/ 127 w 254"/>
                  <a:gd name="T69" fmla="*/ 0 h 135"/>
                  <a:gd name="T70" fmla="*/ 127 w 254"/>
                  <a:gd name="T71" fmla="*/ 0 h 135"/>
                  <a:gd name="T72" fmla="*/ 127 w 254"/>
                  <a:gd name="T73" fmla="*/ 95 h 135"/>
                  <a:gd name="T74" fmla="*/ 127 w 254"/>
                  <a:gd name="T75" fmla="*/ 95 h 135"/>
                  <a:gd name="T76" fmla="*/ 119 w 254"/>
                  <a:gd name="T77" fmla="*/ 93 h 135"/>
                  <a:gd name="T78" fmla="*/ 111 w 254"/>
                  <a:gd name="T79" fmla="*/ 89 h 135"/>
                  <a:gd name="T80" fmla="*/ 107 w 254"/>
                  <a:gd name="T81" fmla="*/ 81 h 135"/>
                  <a:gd name="T82" fmla="*/ 105 w 254"/>
                  <a:gd name="T83" fmla="*/ 73 h 135"/>
                  <a:gd name="T84" fmla="*/ 105 w 254"/>
                  <a:gd name="T85" fmla="*/ 73 h 135"/>
                  <a:gd name="T86" fmla="*/ 107 w 254"/>
                  <a:gd name="T87" fmla="*/ 65 h 135"/>
                  <a:gd name="T88" fmla="*/ 111 w 254"/>
                  <a:gd name="T89" fmla="*/ 56 h 135"/>
                  <a:gd name="T90" fmla="*/ 119 w 254"/>
                  <a:gd name="T91" fmla="*/ 52 h 135"/>
                  <a:gd name="T92" fmla="*/ 127 w 254"/>
                  <a:gd name="T93" fmla="*/ 50 h 135"/>
                  <a:gd name="T94" fmla="*/ 127 w 254"/>
                  <a:gd name="T95" fmla="*/ 50 h 135"/>
                  <a:gd name="T96" fmla="*/ 135 w 254"/>
                  <a:gd name="T97" fmla="*/ 52 h 135"/>
                  <a:gd name="T98" fmla="*/ 143 w 254"/>
                  <a:gd name="T99" fmla="*/ 56 h 135"/>
                  <a:gd name="T100" fmla="*/ 147 w 254"/>
                  <a:gd name="T101" fmla="*/ 65 h 135"/>
                  <a:gd name="T102" fmla="*/ 149 w 254"/>
                  <a:gd name="T103" fmla="*/ 73 h 135"/>
                  <a:gd name="T104" fmla="*/ 149 w 254"/>
                  <a:gd name="T105" fmla="*/ 73 h 135"/>
                  <a:gd name="T106" fmla="*/ 147 w 254"/>
                  <a:gd name="T107" fmla="*/ 81 h 135"/>
                  <a:gd name="T108" fmla="*/ 143 w 254"/>
                  <a:gd name="T109" fmla="*/ 89 h 135"/>
                  <a:gd name="T110" fmla="*/ 135 w 254"/>
                  <a:gd name="T111" fmla="*/ 93 h 135"/>
                  <a:gd name="T112" fmla="*/ 127 w 254"/>
                  <a:gd name="T113" fmla="*/ 95 h 135"/>
                  <a:gd name="T114" fmla="*/ 127 w 254"/>
                  <a:gd name="T115" fmla="*/ 9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4" h="135">
                    <a:moveTo>
                      <a:pt x="127" y="0"/>
                    </a:moveTo>
                    <a:lnTo>
                      <a:pt x="127" y="0"/>
                    </a:lnTo>
                    <a:lnTo>
                      <a:pt x="103" y="2"/>
                    </a:lnTo>
                    <a:lnTo>
                      <a:pt x="81" y="10"/>
                    </a:lnTo>
                    <a:lnTo>
                      <a:pt x="59" y="20"/>
                    </a:lnTo>
                    <a:lnTo>
                      <a:pt x="41" y="34"/>
                    </a:lnTo>
                    <a:lnTo>
                      <a:pt x="27" y="50"/>
                    </a:lnTo>
                    <a:lnTo>
                      <a:pt x="14" y="71"/>
                    </a:lnTo>
                    <a:lnTo>
                      <a:pt x="4" y="93"/>
                    </a:lnTo>
                    <a:lnTo>
                      <a:pt x="0" y="115"/>
                    </a:lnTo>
                    <a:lnTo>
                      <a:pt x="16" y="115"/>
                    </a:lnTo>
                    <a:lnTo>
                      <a:pt x="63" y="115"/>
                    </a:lnTo>
                    <a:lnTo>
                      <a:pt x="63" y="115"/>
                    </a:lnTo>
                    <a:lnTo>
                      <a:pt x="67" y="119"/>
                    </a:lnTo>
                    <a:lnTo>
                      <a:pt x="71" y="123"/>
                    </a:lnTo>
                    <a:lnTo>
                      <a:pt x="85" y="129"/>
                    </a:lnTo>
                    <a:lnTo>
                      <a:pt x="105" y="133"/>
                    </a:lnTo>
                    <a:lnTo>
                      <a:pt x="127" y="135"/>
                    </a:lnTo>
                    <a:lnTo>
                      <a:pt x="127" y="135"/>
                    </a:lnTo>
                    <a:lnTo>
                      <a:pt x="149" y="133"/>
                    </a:lnTo>
                    <a:lnTo>
                      <a:pt x="170" y="129"/>
                    </a:lnTo>
                    <a:lnTo>
                      <a:pt x="184" y="123"/>
                    </a:lnTo>
                    <a:lnTo>
                      <a:pt x="188" y="119"/>
                    </a:lnTo>
                    <a:lnTo>
                      <a:pt x="192" y="115"/>
                    </a:lnTo>
                    <a:lnTo>
                      <a:pt x="242" y="115"/>
                    </a:lnTo>
                    <a:lnTo>
                      <a:pt x="254" y="115"/>
                    </a:lnTo>
                    <a:lnTo>
                      <a:pt x="254" y="115"/>
                    </a:lnTo>
                    <a:lnTo>
                      <a:pt x="250" y="93"/>
                    </a:lnTo>
                    <a:lnTo>
                      <a:pt x="240" y="71"/>
                    </a:lnTo>
                    <a:lnTo>
                      <a:pt x="228" y="50"/>
                    </a:lnTo>
                    <a:lnTo>
                      <a:pt x="214" y="34"/>
                    </a:lnTo>
                    <a:lnTo>
                      <a:pt x="196" y="20"/>
                    </a:lnTo>
                    <a:lnTo>
                      <a:pt x="174" y="10"/>
                    </a:lnTo>
                    <a:lnTo>
                      <a:pt x="151" y="2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127" y="95"/>
                    </a:moveTo>
                    <a:lnTo>
                      <a:pt x="127" y="95"/>
                    </a:lnTo>
                    <a:lnTo>
                      <a:pt x="119" y="93"/>
                    </a:lnTo>
                    <a:lnTo>
                      <a:pt x="111" y="89"/>
                    </a:lnTo>
                    <a:lnTo>
                      <a:pt x="107" y="8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65"/>
                    </a:lnTo>
                    <a:lnTo>
                      <a:pt x="111" y="56"/>
                    </a:lnTo>
                    <a:lnTo>
                      <a:pt x="119" y="52"/>
                    </a:lnTo>
                    <a:lnTo>
                      <a:pt x="127" y="50"/>
                    </a:lnTo>
                    <a:lnTo>
                      <a:pt x="127" y="50"/>
                    </a:lnTo>
                    <a:lnTo>
                      <a:pt x="135" y="52"/>
                    </a:lnTo>
                    <a:lnTo>
                      <a:pt x="143" y="56"/>
                    </a:lnTo>
                    <a:lnTo>
                      <a:pt x="147" y="6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7" y="81"/>
                    </a:lnTo>
                    <a:lnTo>
                      <a:pt x="143" y="89"/>
                    </a:lnTo>
                    <a:lnTo>
                      <a:pt x="135" y="93"/>
                    </a:lnTo>
                    <a:lnTo>
                      <a:pt x="127" y="95"/>
                    </a:lnTo>
                    <a:lnTo>
                      <a:pt x="127" y="9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7827926" y="1512406"/>
            <a:ext cx="1090991" cy="434048"/>
            <a:chOff x="1000677" y="2609574"/>
            <a:chExt cx="1090991" cy="434048"/>
          </a:xfrm>
        </p:grpSpPr>
        <p:sp>
          <p:nvSpPr>
            <p:cNvPr id="121" name="文本框 120"/>
            <p:cNvSpPr txBox="1"/>
            <p:nvPr/>
          </p:nvSpPr>
          <p:spPr>
            <a:xfrm>
              <a:off x="1000677" y="2797401"/>
              <a:ext cx="1090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 dirty="0"/>
                <a:t>数据管理人员</a:t>
              </a:r>
              <a:endParaRPr lang="zh-CN" altLang="en-US" sz="1000" dirty="0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1434802" y="2609574"/>
              <a:ext cx="209380" cy="222325"/>
              <a:chOff x="2001608" y="4070826"/>
              <a:chExt cx="563901" cy="598764"/>
            </a:xfrm>
            <a:solidFill>
              <a:srgbClr val="2E75B5"/>
            </a:solidFill>
          </p:grpSpPr>
          <p:sp>
            <p:nvSpPr>
              <p:cNvPr id="123" name="Freeform 5"/>
              <p:cNvSpPr/>
              <p:nvPr/>
            </p:nvSpPr>
            <p:spPr bwMode="auto">
              <a:xfrm>
                <a:off x="2001608" y="4205491"/>
                <a:ext cx="335160" cy="464099"/>
              </a:xfrm>
              <a:custGeom>
                <a:avLst/>
                <a:gdLst>
                  <a:gd name="T0" fmla="*/ 485 w 485"/>
                  <a:gd name="T1" fmla="*/ 290 h 641"/>
                  <a:gd name="T2" fmla="*/ 459 w 485"/>
                  <a:gd name="T3" fmla="*/ 252 h 641"/>
                  <a:gd name="T4" fmla="*/ 427 w 485"/>
                  <a:gd name="T5" fmla="*/ 217 h 641"/>
                  <a:gd name="T6" fmla="*/ 393 w 485"/>
                  <a:gd name="T7" fmla="*/ 191 h 641"/>
                  <a:gd name="T8" fmla="*/ 354 w 485"/>
                  <a:gd name="T9" fmla="*/ 171 h 641"/>
                  <a:gd name="T10" fmla="*/ 350 w 485"/>
                  <a:gd name="T11" fmla="*/ 133 h 641"/>
                  <a:gd name="T12" fmla="*/ 366 w 485"/>
                  <a:gd name="T13" fmla="*/ 123 h 641"/>
                  <a:gd name="T14" fmla="*/ 393 w 485"/>
                  <a:gd name="T15" fmla="*/ 97 h 641"/>
                  <a:gd name="T16" fmla="*/ 411 w 485"/>
                  <a:gd name="T17" fmla="*/ 66 h 641"/>
                  <a:gd name="T18" fmla="*/ 421 w 485"/>
                  <a:gd name="T19" fmla="*/ 32 h 641"/>
                  <a:gd name="T20" fmla="*/ 421 w 485"/>
                  <a:gd name="T21" fmla="*/ 14 h 641"/>
                  <a:gd name="T22" fmla="*/ 352 w 485"/>
                  <a:gd name="T23" fmla="*/ 0 h 641"/>
                  <a:gd name="T24" fmla="*/ 348 w 485"/>
                  <a:gd name="T25" fmla="*/ 6 h 641"/>
                  <a:gd name="T26" fmla="*/ 332 w 485"/>
                  <a:gd name="T27" fmla="*/ 16 h 641"/>
                  <a:gd name="T28" fmla="*/ 294 w 485"/>
                  <a:gd name="T29" fmla="*/ 26 h 641"/>
                  <a:gd name="T30" fmla="*/ 262 w 485"/>
                  <a:gd name="T31" fmla="*/ 28 h 641"/>
                  <a:gd name="T32" fmla="*/ 205 w 485"/>
                  <a:gd name="T33" fmla="*/ 20 h 641"/>
                  <a:gd name="T34" fmla="*/ 185 w 485"/>
                  <a:gd name="T35" fmla="*/ 12 h 641"/>
                  <a:gd name="T36" fmla="*/ 173 w 485"/>
                  <a:gd name="T37" fmla="*/ 0 h 641"/>
                  <a:gd name="T38" fmla="*/ 108 w 485"/>
                  <a:gd name="T39" fmla="*/ 0 h 641"/>
                  <a:gd name="T40" fmla="*/ 108 w 485"/>
                  <a:gd name="T41" fmla="*/ 14 h 641"/>
                  <a:gd name="T42" fmla="*/ 113 w 485"/>
                  <a:gd name="T43" fmla="*/ 50 h 641"/>
                  <a:gd name="T44" fmla="*/ 127 w 485"/>
                  <a:gd name="T45" fmla="*/ 82 h 641"/>
                  <a:gd name="T46" fmla="*/ 151 w 485"/>
                  <a:gd name="T47" fmla="*/ 111 h 641"/>
                  <a:gd name="T48" fmla="*/ 179 w 485"/>
                  <a:gd name="T49" fmla="*/ 133 h 641"/>
                  <a:gd name="T50" fmla="*/ 177 w 485"/>
                  <a:gd name="T51" fmla="*/ 171 h 641"/>
                  <a:gd name="T52" fmla="*/ 157 w 485"/>
                  <a:gd name="T53" fmla="*/ 179 h 641"/>
                  <a:gd name="T54" fmla="*/ 123 w 485"/>
                  <a:gd name="T55" fmla="*/ 201 h 641"/>
                  <a:gd name="T56" fmla="*/ 90 w 485"/>
                  <a:gd name="T57" fmla="*/ 230 h 641"/>
                  <a:gd name="T58" fmla="*/ 62 w 485"/>
                  <a:gd name="T59" fmla="*/ 262 h 641"/>
                  <a:gd name="T60" fmla="*/ 40 w 485"/>
                  <a:gd name="T61" fmla="*/ 300 h 641"/>
                  <a:gd name="T62" fmla="*/ 22 w 485"/>
                  <a:gd name="T63" fmla="*/ 340 h 641"/>
                  <a:gd name="T64" fmla="*/ 8 w 485"/>
                  <a:gd name="T65" fmla="*/ 387 h 641"/>
                  <a:gd name="T66" fmla="*/ 2 w 485"/>
                  <a:gd name="T67" fmla="*/ 433 h 641"/>
                  <a:gd name="T68" fmla="*/ 0 w 485"/>
                  <a:gd name="T69" fmla="*/ 459 h 641"/>
                  <a:gd name="T70" fmla="*/ 6 w 485"/>
                  <a:gd name="T71" fmla="*/ 514 h 641"/>
                  <a:gd name="T72" fmla="*/ 30 w 485"/>
                  <a:gd name="T73" fmla="*/ 542 h 641"/>
                  <a:gd name="T74" fmla="*/ 88 w 485"/>
                  <a:gd name="T75" fmla="*/ 588 h 641"/>
                  <a:gd name="T76" fmla="*/ 155 w 485"/>
                  <a:gd name="T77" fmla="*/ 620 h 641"/>
                  <a:gd name="T78" fmla="*/ 227 w 485"/>
                  <a:gd name="T79" fmla="*/ 639 h 641"/>
                  <a:gd name="T80" fmla="*/ 266 w 485"/>
                  <a:gd name="T81" fmla="*/ 641 h 641"/>
                  <a:gd name="T82" fmla="*/ 306 w 485"/>
                  <a:gd name="T83" fmla="*/ 639 h 641"/>
                  <a:gd name="T84" fmla="*/ 346 w 485"/>
                  <a:gd name="T85" fmla="*/ 631 h 641"/>
                  <a:gd name="T86" fmla="*/ 385 w 485"/>
                  <a:gd name="T87" fmla="*/ 618 h 641"/>
                  <a:gd name="T88" fmla="*/ 421 w 485"/>
                  <a:gd name="T89" fmla="*/ 600 h 641"/>
                  <a:gd name="T90" fmla="*/ 407 w 485"/>
                  <a:gd name="T91" fmla="*/ 584 h 641"/>
                  <a:gd name="T92" fmla="*/ 389 w 485"/>
                  <a:gd name="T93" fmla="*/ 564 h 641"/>
                  <a:gd name="T94" fmla="*/ 389 w 485"/>
                  <a:gd name="T95" fmla="*/ 560 h 641"/>
                  <a:gd name="T96" fmla="*/ 385 w 485"/>
                  <a:gd name="T97" fmla="*/ 508 h 641"/>
                  <a:gd name="T98" fmla="*/ 387 w 485"/>
                  <a:gd name="T99" fmla="*/ 475 h 641"/>
                  <a:gd name="T100" fmla="*/ 399 w 485"/>
                  <a:gd name="T101" fmla="*/ 413 h 641"/>
                  <a:gd name="T102" fmla="*/ 425 w 485"/>
                  <a:gd name="T103" fmla="*/ 357 h 641"/>
                  <a:gd name="T104" fmla="*/ 463 w 485"/>
                  <a:gd name="T105" fmla="*/ 308 h 641"/>
                  <a:gd name="T106" fmla="*/ 485 w 485"/>
                  <a:gd name="T107" fmla="*/ 29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5" h="641">
                    <a:moveTo>
                      <a:pt x="485" y="290"/>
                    </a:moveTo>
                    <a:lnTo>
                      <a:pt x="485" y="290"/>
                    </a:lnTo>
                    <a:lnTo>
                      <a:pt x="471" y="270"/>
                    </a:lnTo>
                    <a:lnTo>
                      <a:pt x="459" y="252"/>
                    </a:lnTo>
                    <a:lnTo>
                      <a:pt x="443" y="234"/>
                    </a:lnTo>
                    <a:lnTo>
                      <a:pt x="427" y="217"/>
                    </a:lnTo>
                    <a:lnTo>
                      <a:pt x="411" y="203"/>
                    </a:lnTo>
                    <a:lnTo>
                      <a:pt x="393" y="191"/>
                    </a:lnTo>
                    <a:lnTo>
                      <a:pt x="372" y="181"/>
                    </a:lnTo>
                    <a:lnTo>
                      <a:pt x="354" y="171"/>
                    </a:lnTo>
                    <a:lnTo>
                      <a:pt x="314" y="155"/>
                    </a:lnTo>
                    <a:lnTo>
                      <a:pt x="350" y="133"/>
                    </a:lnTo>
                    <a:lnTo>
                      <a:pt x="350" y="133"/>
                    </a:lnTo>
                    <a:lnTo>
                      <a:pt x="366" y="123"/>
                    </a:lnTo>
                    <a:lnTo>
                      <a:pt x="380" y="111"/>
                    </a:lnTo>
                    <a:lnTo>
                      <a:pt x="393" y="97"/>
                    </a:lnTo>
                    <a:lnTo>
                      <a:pt x="403" y="82"/>
                    </a:lnTo>
                    <a:lnTo>
                      <a:pt x="411" y="66"/>
                    </a:lnTo>
                    <a:lnTo>
                      <a:pt x="417" y="50"/>
                    </a:lnTo>
                    <a:lnTo>
                      <a:pt x="421" y="32"/>
                    </a:lnTo>
                    <a:lnTo>
                      <a:pt x="421" y="14"/>
                    </a:lnTo>
                    <a:lnTo>
                      <a:pt x="421" y="14"/>
                    </a:lnTo>
                    <a:lnTo>
                      <a:pt x="421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48" y="6"/>
                    </a:lnTo>
                    <a:lnTo>
                      <a:pt x="340" y="12"/>
                    </a:lnTo>
                    <a:lnTo>
                      <a:pt x="332" y="16"/>
                    </a:lnTo>
                    <a:lnTo>
                      <a:pt x="320" y="20"/>
                    </a:lnTo>
                    <a:lnTo>
                      <a:pt x="294" y="26"/>
                    </a:lnTo>
                    <a:lnTo>
                      <a:pt x="262" y="28"/>
                    </a:lnTo>
                    <a:lnTo>
                      <a:pt x="262" y="28"/>
                    </a:lnTo>
                    <a:lnTo>
                      <a:pt x="231" y="26"/>
                    </a:lnTo>
                    <a:lnTo>
                      <a:pt x="205" y="20"/>
                    </a:lnTo>
                    <a:lnTo>
                      <a:pt x="193" y="16"/>
                    </a:lnTo>
                    <a:lnTo>
                      <a:pt x="185" y="12"/>
                    </a:lnTo>
                    <a:lnTo>
                      <a:pt x="177" y="6"/>
                    </a:lnTo>
                    <a:lnTo>
                      <a:pt x="17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0" y="32"/>
                    </a:lnTo>
                    <a:lnTo>
                      <a:pt x="113" y="50"/>
                    </a:lnTo>
                    <a:lnTo>
                      <a:pt x="119" y="66"/>
                    </a:lnTo>
                    <a:lnTo>
                      <a:pt x="127" y="82"/>
                    </a:lnTo>
                    <a:lnTo>
                      <a:pt x="139" y="97"/>
                    </a:lnTo>
                    <a:lnTo>
                      <a:pt x="151" y="111"/>
                    </a:lnTo>
                    <a:lnTo>
                      <a:pt x="163" y="123"/>
                    </a:lnTo>
                    <a:lnTo>
                      <a:pt x="179" y="133"/>
                    </a:lnTo>
                    <a:lnTo>
                      <a:pt x="215" y="155"/>
                    </a:lnTo>
                    <a:lnTo>
                      <a:pt x="177" y="171"/>
                    </a:lnTo>
                    <a:lnTo>
                      <a:pt x="177" y="171"/>
                    </a:lnTo>
                    <a:lnTo>
                      <a:pt x="157" y="179"/>
                    </a:lnTo>
                    <a:lnTo>
                      <a:pt x="141" y="189"/>
                    </a:lnTo>
                    <a:lnTo>
                      <a:pt x="123" y="201"/>
                    </a:lnTo>
                    <a:lnTo>
                      <a:pt x="106" y="215"/>
                    </a:lnTo>
                    <a:lnTo>
                      <a:pt x="90" y="230"/>
                    </a:lnTo>
                    <a:lnTo>
                      <a:pt x="76" y="246"/>
                    </a:lnTo>
                    <a:lnTo>
                      <a:pt x="62" y="262"/>
                    </a:lnTo>
                    <a:lnTo>
                      <a:pt x="50" y="280"/>
                    </a:lnTo>
                    <a:lnTo>
                      <a:pt x="40" y="300"/>
                    </a:lnTo>
                    <a:lnTo>
                      <a:pt x="30" y="320"/>
                    </a:lnTo>
                    <a:lnTo>
                      <a:pt x="22" y="340"/>
                    </a:lnTo>
                    <a:lnTo>
                      <a:pt x="14" y="363"/>
                    </a:lnTo>
                    <a:lnTo>
                      <a:pt x="8" y="387"/>
                    </a:lnTo>
                    <a:lnTo>
                      <a:pt x="4" y="409"/>
                    </a:lnTo>
                    <a:lnTo>
                      <a:pt x="2" y="433"/>
                    </a:lnTo>
                    <a:lnTo>
                      <a:pt x="0" y="459"/>
                    </a:lnTo>
                    <a:lnTo>
                      <a:pt x="0" y="459"/>
                    </a:lnTo>
                    <a:lnTo>
                      <a:pt x="2" y="485"/>
                    </a:lnTo>
                    <a:lnTo>
                      <a:pt x="6" y="514"/>
                    </a:lnTo>
                    <a:lnTo>
                      <a:pt x="6" y="514"/>
                    </a:lnTo>
                    <a:lnTo>
                      <a:pt x="30" y="542"/>
                    </a:lnTo>
                    <a:lnTo>
                      <a:pt x="58" y="566"/>
                    </a:lnTo>
                    <a:lnTo>
                      <a:pt x="88" y="588"/>
                    </a:lnTo>
                    <a:lnTo>
                      <a:pt x="121" y="606"/>
                    </a:lnTo>
                    <a:lnTo>
                      <a:pt x="155" y="620"/>
                    </a:lnTo>
                    <a:lnTo>
                      <a:pt x="189" y="633"/>
                    </a:lnTo>
                    <a:lnTo>
                      <a:pt x="227" y="639"/>
                    </a:lnTo>
                    <a:lnTo>
                      <a:pt x="266" y="641"/>
                    </a:lnTo>
                    <a:lnTo>
                      <a:pt x="266" y="641"/>
                    </a:lnTo>
                    <a:lnTo>
                      <a:pt x="286" y="641"/>
                    </a:lnTo>
                    <a:lnTo>
                      <a:pt x="306" y="639"/>
                    </a:lnTo>
                    <a:lnTo>
                      <a:pt x="326" y="635"/>
                    </a:lnTo>
                    <a:lnTo>
                      <a:pt x="346" y="631"/>
                    </a:lnTo>
                    <a:lnTo>
                      <a:pt x="366" y="625"/>
                    </a:lnTo>
                    <a:lnTo>
                      <a:pt x="385" y="618"/>
                    </a:lnTo>
                    <a:lnTo>
                      <a:pt x="403" y="610"/>
                    </a:lnTo>
                    <a:lnTo>
                      <a:pt x="421" y="600"/>
                    </a:lnTo>
                    <a:lnTo>
                      <a:pt x="421" y="600"/>
                    </a:lnTo>
                    <a:lnTo>
                      <a:pt x="407" y="584"/>
                    </a:lnTo>
                    <a:lnTo>
                      <a:pt x="393" y="568"/>
                    </a:lnTo>
                    <a:lnTo>
                      <a:pt x="389" y="564"/>
                    </a:lnTo>
                    <a:lnTo>
                      <a:pt x="389" y="560"/>
                    </a:lnTo>
                    <a:lnTo>
                      <a:pt x="389" y="560"/>
                    </a:lnTo>
                    <a:lnTo>
                      <a:pt x="385" y="534"/>
                    </a:lnTo>
                    <a:lnTo>
                      <a:pt x="385" y="508"/>
                    </a:lnTo>
                    <a:lnTo>
                      <a:pt x="385" y="508"/>
                    </a:lnTo>
                    <a:lnTo>
                      <a:pt x="387" y="475"/>
                    </a:lnTo>
                    <a:lnTo>
                      <a:pt x="391" y="443"/>
                    </a:lnTo>
                    <a:lnTo>
                      <a:pt x="399" y="413"/>
                    </a:lnTo>
                    <a:lnTo>
                      <a:pt x="411" y="383"/>
                    </a:lnTo>
                    <a:lnTo>
                      <a:pt x="425" y="357"/>
                    </a:lnTo>
                    <a:lnTo>
                      <a:pt x="443" y="332"/>
                    </a:lnTo>
                    <a:lnTo>
                      <a:pt x="463" y="308"/>
                    </a:lnTo>
                    <a:lnTo>
                      <a:pt x="485" y="290"/>
                    </a:lnTo>
                    <a:lnTo>
                      <a:pt x="485" y="29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6"/>
              <p:cNvSpPr>
                <a:spLocks noEditPoints="1"/>
              </p:cNvSpPr>
              <p:nvPr/>
            </p:nvSpPr>
            <p:spPr bwMode="auto">
              <a:xfrm>
                <a:off x="2062423" y="4070826"/>
                <a:ext cx="242560" cy="136116"/>
              </a:xfrm>
              <a:custGeom>
                <a:avLst/>
                <a:gdLst>
                  <a:gd name="T0" fmla="*/ 176 w 351"/>
                  <a:gd name="T1" fmla="*/ 0 h 188"/>
                  <a:gd name="T2" fmla="*/ 141 w 351"/>
                  <a:gd name="T3" fmla="*/ 5 h 188"/>
                  <a:gd name="T4" fmla="*/ 109 w 351"/>
                  <a:gd name="T5" fmla="*/ 15 h 188"/>
                  <a:gd name="T6" fmla="*/ 81 w 351"/>
                  <a:gd name="T7" fmla="*/ 29 h 188"/>
                  <a:gd name="T8" fmla="*/ 55 w 351"/>
                  <a:gd name="T9" fmla="*/ 49 h 188"/>
                  <a:gd name="T10" fmla="*/ 35 w 351"/>
                  <a:gd name="T11" fmla="*/ 71 h 188"/>
                  <a:gd name="T12" fmla="*/ 16 w 351"/>
                  <a:gd name="T13" fmla="*/ 99 h 188"/>
                  <a:gd name="T14" fmla="*/ 6 w 351"/>
                  <a:gd name="T15" fmla="*/ 129 h 188"/>
                  <a:gd name="T16" fmla="*/ 0 w 351"/>
                  <a:gd name="T17" fmla="*/ 160 h 188"/>
                  <a:gd name="T18" fmla="*/ 85 w 351"/>
                  <a:gd name="T19" fmla="*/ 160 h 188"/>
                  <a:gd name="T20" fmla="*/ 91 w 351"/>
                  <a:gd name="T21" fmla="*/ 166 h 188"/>
                  <a:gd name="T22" fmla="*/ 107 w 351"/>
                  <a:gd name="T23" fmla="*/ 176 h 188"/>
                  <a:gd name="T24" fmla="*/ 143 w 351"/>
                  <a:gd name="T25" fmla="*/ 186 h 188"/>
                  <a:gd name="T26" fmla="*/ 176 w 351"/>
                  <a:gd name="T27" fmla="*/ 188 h 188"/>
                  <a:gd name="T28" fmla="*/ 234 w 351"/>
                  <a:gd name="T29" fmla="*/ 180 h 188"/>
                  <a:gd name="T30" fmla="*/ 254 w 351"/>
                  <a:gd name="T31" fmla="*/ 172 h 188"/>
                  <a:gd name="T32" fmla="*/ 266 w 351"/>
                  <a:gd name="T33" fmla="*/ 160 h 188"/>
                  <a:gd name="T34" fmla="*/ 351 w 351"/>
                  <a:gd name="T35" fmla="*/ 160 h 188"/>
                  <a:gd name="T36" fmla="*/ 349 w 351"/>
                  <a:gd name="T37" fmla="*/ 144 h 188"/>
                  <a:gd name="T38" fmla="*/ 341 w 351"/>
                  <a:gd name="T39" fmla="*/ 113 h 188"/>
                  <a:gd name="T40" fmla="*/ 327 w 351"/>
                  <a:gd name="T41" fmla="*/ 85 h 188"/>
                  <a:gd name="T42" fmla="*/ 307 w 351"/>
                  <a:gd name="T43" fmla="*/ 59 h 188"/>
                  <a:gd name="T44" fmla="*/ 282 w 351"/>
                  <a:gd name="T45" fmla="*/ 37 h 188"/>
                  <a:gd name="T46" fmla="*/ 256 w 351"/>
                  <a:gd name="T47" fmla="*/ 21 h 188"/>
                  <a:gd name="T48" fmla="*/ 226 w 351"/>
                  <a:gd name="T49" fmla="*/ 9 h 188"/>
                  <a:gd name="T50" fmla="*/ 194 w 351"/>
                  <a:gd name="T51" fmla="*/ 3 h 188"/>
                  <a:gd name="T52" fmla="*/ 176 w 351"/>
                  <a:gd name="T53" fmla="*/ 0 h 188"/>
                  <a:gd name="T54" fmla="*/ 176 w 351"/>
                  <a:gd name="T55" fmla="*/ 131 h 188"/>
                  <a:gd name="T56" fmla="*/ 164 w 351"/>
                  <a:gd name="T57" fmla="*/ 129 h 188"/>
                  <a:gd name="T58" fmla="*/ 147 w 351"/>
                  <a:gd name="T59" fmla="*/ 113 h 188"/>
                  <a:gd name="T60" fmla="*/ 145 w 351"/>
                  <a:gd name="T61" fmla="*/ 101 h 188"/>
                  <a:gd name="T62" fmla="*/ 145 w 351"/>
                  <a:gd name="T63" fmla="*/ 95 h 188"/>
                  <a:gd name="T64" fmla="*/ 153 w 351"/>
                  <a:gd name="T65" fmla="*/ 79 h 188"/>
                  <a:gd name="T66" fmla="*/ 170 w 351"/>
                  <a:gd name="T67" fmla="*/ 71 h 188"/>
                  <a:gd name="T68" fmla="*/ 176 w 351"/>
                  <a:gd name="T69" fmla="*/ 71 h 188"/>
                  <a:gd name="T70" fmla="*/ 188 w 351"/>
                  <a:gd name="T71" fmla="*/ 73 h 188"/>
                  <a:gd name="T72" fmla="*/ 204 w 351"/>
                  <a:gd name="T73" fmla="*/ 89 h 188"/>
                  <a:gd name="T74" fmla="*/ 206 w 351"/>
                  <a:gd name="T75" fmla="*/ 101 h 188"/>
                  <a:gd name="T76" fmla="*/ 206 w 351"/>
                  <a:gd name="T77" fmla="*/ 107 h 188"/>
                  <a:gd name="T78" fmla="*/ 198 w 351"/>
                  <a:gd name="T79" fmla="*/ 123 h 188"/>
                  <a:gd name="T80" fmla="*/ 182 w 351"/>
                  <a:gd name="T81" fmla="*/ 131 h 188"/>
                  <a:gd name="T82" fmla="*/ 176 w 351"/>
                  <a:gd name="T83" fmla="*/ 13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1" h="188">
                    <a:moveTo>
                      <a:pt x="176" y="0"/>
                    </a:moveTo>
                    <a:lnTo>
                      <a:pt x="176" y="0"/>
                    </a:lnTo>
                    <a:lnTo>
                      <a:pt x="157" y="3"/>
                    </a:lnTo>
                    <a:lnTo>
                      <a:pt x="141" y="5"/>
                    </a:lnTo>
                    <a:lnTo>
                      <a:pt x="125" y="9"/>
                    </a:lnTo>
                    <a:lnTo>
                      <a:pt x="109" y="15"/>
                    </a:lnTo>
                    <a:lnTo>
                      <a:pt x="95" y="21"/>
                    </a:lnTo>
                    <a:lnTo>
                      <a:pt x="81" y="29"/>
                    </a:lnTo>
                    <a:lnTo>
                      <a:pt x="69" y="37"/>
                    </a:lnTo>
                    <a:lnTo>
                      <a:pt x="55" y="49"/>
                    </a:lnTo>
                    <a:lnTo>
                      <a:pt x="45" y="59"/>
                    </a:lnTo>
                    <a:lnTo>
                      <a:pt x="35" y="71"/>
                    </a:lnTo>
                    <a:lnTo>
                      <a:pt x="25" y="85"/>
                    </a:lnTo>
                    <a:lnTo>
                      <a:pt x="16" y="99"/>
                    </a:lnTo>
                    <a:lnTo>
                      <a:pt x="10" y="113"/>
                    </a:lnTo>
                    <a:lnTo>
                      <a:pt x="6" y="129"/>
                    </a:lnTo>
                    <a:lnTo>
                      <a:pt x="2" y="144"/>
                    </a:lnTo>
                    <a:lnTo>
                      <a:pt x="0" y="160"/>
                    </a:lnTo>
                    <a:lnTo>
                      <a:pt x="22" y="160"/>
                    </a:lnTo>
                    <a:lnTo>
                      <a:pt x="85" y="160"/>
                    </a:lnTo>
                    <a:lnTo>
                      <a:pt x="85" y="160"/>
                    </a:lnTo>
                    <a:lnTo>
                      <a:pt x="91" y="166"/>
                    </a:lnTo>
                    <a:lnTo>
                      <a:pt x="97" y="172"/>
                    </a:lnTo>
                    <a:lnTo>
                      <a:pt x="107" y="176"/>
                    </a:lnTo>
                    <a:lnTo>
                      <a:pt x="117" y="180"/>
                    </a:lnTo>
                    <a:lnTo>
                      <a:pt x="143" y="186"/>
                    </a:lnTo>
                    <a:lnTo>
                      <a:pt x="176" y="188"/>
                    </a:lnTo>
                    <a:lnTo>
                      <a:pt x="176" y="188"/>
                    </a:lnTo>
                    <a:lnTo>
                      <a:pt x="206" y="186"/>
                    </a:lnTo>
                    <a:lnTo>
                      <a:pt x="234" y="180"/>
                    </a:lnTo>
                    <a:lnTo>
                      <a:pt x="244" y="176"/>
                    </a:lnTo>
                    <a:lnTo>
                      <a:pt x="254" y="172"/>
                    </a:lnTo>
                    <a:lnTo>
                      <a:pt x="260" y="166"/>
                    </a:lnTo>
                    <a:lnTo>
                      <a:pt x="266" y="160"/>
                    </a:lnTo>
                    <a:lnTo>
                      <a:pt x="335" y="160"/>
                    </a:lnTo>
                    <a:lnTo>
                      <a:pt x="351" y="160"/>
                    </a:lnTo>
                    <a:lnTo>
                      <a:pt x="351" y="160"/>
                    </a:lnTo>
                    <a:lnTo>
                      <a:pt x="349" y="144"/>
                    </a:lnTo>
                    <a:lnTo>
                      <a:pt x="345" y="129"/>
                    </a:lnTo>
                    <a:lnTo>
                      <a:pt x="341" y="113"/>
                    </a:lnTo>
                    <a:lnTo>
                      <a:pt x="333" y="99"/>
                    </a:lnTo>
                    <a:lnTo>
                      <a:pt x="327" y="85"/>
                    </a:lnTo>
                    <a:lnTo>
                      <a:pt x="317" y="71"/>
                    </a:lnTo>
                    <a:lnTo>
                      <a:pt x="307" y="59"/>
                    </a:lnTo>
                    <a:lnTo>
                      <a:pt x="294" y="49"/>
                    </a:lnTo>
                    <a:lnTo>
                      <a:pt x="282" y="37"/>
                    </a:lnTo>
                    <a:lnTo>
                      <a:pt x="270" y="29"/>
                    </a:lnTo>
                    <a:lnTo>
                      <a:pt x="256" y="21"/>
                    </a:lnTo>
                    <a:lnTo>
                      <a:pt x="242" y="15"/>
                    </a:lnTo>
                    <a:lnTo>
                      <a:pt x="226" y="9"/>
                    </a:lnTo>
                    <a:lnTo>
                      <a:pt x="210" y="5"/>
                    </a:lnTo>
                    <a:lnTo>
                      <a:pt x="194" y="3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  <a:moveTo>
                      <a:pt x="176" y="131"/>
                    </a:moveTo>
                    <a:lnTo>
                      <a:pt x="176" y="131"/>
                    </a:lnTo>
                    <a:lnTo>
                      <a:pt x="170" y="131"/>
                    </a:lnTo>
                    <a:lnTo>
                      <a:pt x="164" y="129"/>
                    </a:lnTo>
                    <a:lnTo>
                      <a:pt x="153" y="123"/>
                    </a:lnTo>
                    <a:lnTo>
                      <a:pt x="147" y="113"/>
                    </a:lnTo>
                    <a:lnTo>
                      <a:pt x="145" y="107"/>
                    </a:lnTo>
                    <a:lnTo>
                      <a:pt x="145" y="101"/>
                    </a:lnTo>
                    <a:lnTo>
                      <a:pt x="145" y="101"/>
                    </a:lnTo>
                    <a:lnTo>
                      <a:pt x="145" y="95"/>
                    </a:lnTo>
                    <a:lnTo>
                      <a:pt x="147" y="89"/>
                    </a:lnTo>
                    <a:lnTo>
                      <a:pt x="153" y="79"/>
                    </a:lnTo>
                    <a:lnTo>
                      <a:pt x="164" y="73"/>
                    </a:lnTo>
                    <a:lnTo>
                      <a:pt x="170" y="71"/>
                    </a:lnTo>
                    <a:lnTo>
                      <a:pt x="176" y="71"/>
                    </a:lnTo>
                    <a:lnTo>
                      <a:pt x="176" y="71"/>
                    </a:lnTo>
                    <a:lnTo>
                      <a:pt x="182" y="71"/>
                    </a:lnTo>
                    <a:lnTo>
                      <a:pt x="188" y="73"/>
                    </a:lnTo>
                    <a:lnTo>
                      <a:pt x="198" y="79"/>
                    </a:lnTo>
                    <a:lnTo>
                      <a:pt x="204" y="89"/>
                    </a:lnTo>
                    <a:lnTo>
                      <a:pt x="206" y="95"/>
                    </a:lnTo>
                    <a:lnTo>
                      <a:pt x="206" y="101"/>
                    </a:lnTo>
                    <a:lnTo>
                      <a:pt x="206" y="101"/>
                    </a:lnTo>
                    <a:lnTo>
                      <a:pt x="206" y="107"/>
                    </a:lnTo>
                    <a:lnTo>
                      <a:pt x="204" y="113"/>
                    </a:lnTo>
                    <a:lnTo>
                      <a:pt x="198" y="123"/>
                    </a:lnTo>
                    <a:lnTo>
                      <a:pt x="188" y="129"/>
                    </a:lnTo>
                    <a:lnTo>
                      <a:pt x="182" y="131"/>
                    </a:lnTo>
                    <a:lnTo>
                      <a:pt x="176" y="131"/>
                    </a:lnTo>
                    <a:lnTo>
                      <a:pt x="176" y="131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7"/>
              <p:cNvSpPr/>
              <p:nvPr/>
            </p:nvSpPr>
            <p:spPr bwMode="auto">
              <a:xfrm>
                <a:off x="2302218" y="4326406"/>
                <a:ext cx="263291" cy="334499"/>
              </a:xfrm>
              <a:custGeom>
                <a:avLst/>
                <a:gdLst>
                  <a:gd name="T0" fmla="*/ 226 w 381"/>
                  <a:gd name="T1" fmla="*/ 111 h 462"/>
                  <a:gd name="T2" fmla="*/ 252 w 381"/>
                  <a:gd name="T3" fmla="*/ 95 h 462"/>
                  <a:gd name="T4" fmla="*/ 274 w 381"/>
                  <a:gd name="T5" fmla="*/ 79 h 462"/>
                  <a:gd name="T6" fmla="*/ 290 w 381"/>
                  <a:gd name="T7" fmla="*/ 59 h 462"/>
                  <a:gd name="T8" fmla="*/ 300 w 381"/>
                  <a:gd name="T9" fmla="*/ 36 h 462"/>
                  <a:gd name="T10" fmla="*/ 304 w 381"/>
                  <a:gd name="T11" fmla="*/ 10 h 462"/>
                  <a:gd name="T12" fmla="*/ 302 w 381"/>
                  <a:gd name="T13" fmla="*/ 0 h 462"/>
                  <a:gd name="T14" fmla="*/ 254 w 381"/>
                  <a:gd name="T15" fmla="*/ 0 h 462"/>
                  <a:gd name="T16" fmla="*/ 250 w 381"/>
                  <a:gd name="T17" fmla="*/ 4 h 462"/>
                  <a:gd name="T18" fmla="*/ 232 w 381"/>
                  <a:gd name="T19" fmla="*/ 14 h 462"/>
                  <a:gd name="T20" fmla="*/ 191 w 381"/>
                  <a:gd name="T21" fmla="*/ 20 h 462"/>
                  <a:gd name="T22" fmla="*/ 169 w 381"/>
                  <a:gd name="T23" fmla="*/ 18 h 462"/>
                  <a:gd name="T24" fmla="*/ 137 w 381"/>
                  <a:gd name="T25" fmla="*/ 8 h 462"/>
                  <a:gd name="T26" fmla="*/ 127 w 381"/>
                  <a:gd name="T27" fmla="*/ 0 h 462"/>
                  <a:gd name="T28" fmla="*/ 78 w 381"/>
                  <a:gd name="T29" fmla="*/ 0 h 462"/>
                  <a:gd name="T30" fmla="*/ 78 w 381"/>
                  <a:gd name="T31" fmla="*/ 10 h 462"/>
                  <a:gd name="T32" fmla="*/ 78 w 381"/>
                  <a:gd name="T33" fmla="*/ 22 h 462"/>
                  <a:gd name="T34" fmla="*/ 84 w 381"/>
                  <a:gd name="T35" fmla="*/ 48 h 462"/>
                  <a:gd name="T36" fmla="*/ 99 w 381"/>
                  <a:gd name="T37" fmla="*/ 71 h 462"/>
                  <a:gd name="T38" fmla="*/ 117 w 381"/>
                  <a:gd name="T39" fmla="*/ 89 h 462"/>
                  <a:gd name="T40" fmla="*/ 155 w 381"/>
                  <a:gd name="T41" fmla="*/ 111 h 462"/>
                  <a:gd name="T42" fmla="*/ 127 w 381"/>
                  <a:gd name="T43" fmla="*/ 123 h 462"/>
                  <a:gd name="T44" fmla="*/ 101 w 381"/>
                  <a:gd name="T45" fmla="*/ 137 h 462"/>
                  <a:gd name="T46" fmla="*/ 54 w 381"/>
                  <a:gd name="T47" fmla="*/ 175 h 462"/>
                  <a:gd name="T48" fmla="*/ 20 w 381"/>
                  <a:gd name="T49" fmla="*/ 230 h 462"/>
                  <a:gd name="T50" fmla="*/ 2 w 381"/>
                  <a:gd name="T51" fmla="*/ 294 h 462"/>
                  <a:gd name="T52" fmla="*/ 0 w 381"/>
                  <a:gd name="T53" fmla="*/ 331 h 462"/>
                  <a:gd name="T54" fmla="*/ 0 w 381"/>
                  <a:gd name="T55" fmla="*/ 349 h 462"/>
                  <a:gd name="T56" fmla="*/ 4 w 381"/>
                  <a:gd name="T57" fmla="*/ 369 h 462"/>
                  <a:gd name="T58" fmla="*/ 42 w 381"/>
                  <a:gd name="T59" fmla="*/ 407 h 462"/>
                  <a:gd name="T60" fmla="*/ 87 w 381"/>
                  <a:gd name="T61" fmla="*/ 435 h 462"/>
                  <a:gd name="T62" fmla="*/ 137 w 381"/>
                  <a:gd name="T63" fmla="*/ 453 h 462"/>
                  <a:gd name="T64" fmla="*/ 191 w 381"/>
                  <a:gd name="T65" fmla="*/ 462 h 462"/>
                  <a:gd name="T66" fmla="*/ 191 w 381"/>
                  <a:gd name="T67" fmla="*/ 462 h 462"/>
                  <a:gd name="T68" fmla="*/ 217 w 381"/>
                  <a:gd name="T69" fmla="*/ 460 h 462"/>
                  <a:gd name="T70" fmla="*/ 270 w 381"/>
                  <a:gd name="T71" fmla="*/ 445 h 462"/>
                  <a:gd name="T72" fmla="*/ 318 w 381"/>
                  <a:gd name="T73" fmla="*/ 423 h 462"/>
                  <a:gd name="T74" fmla="*/ 361 w 381"/>
                  <a:gd name="T75" fmla="*/ 389 h 462"/>
                  <a:gd name="T76" fmla="*/ 379 w 381"/>
                  <a:gd name="T77" fmla="*/ 369 h 462"/>
                  <a:gd name="T78" fmla="*/ 381 w 381"/>
                  <a:gd name="T79" fmla="*/ 331 h 462"/>
                  <a:gd name="T80" fmla="*/ 381 w 381"/>
                  <a:gd name="T81" fmla="*/ 312 h 462"/>
                  <a:gd name="T82" fmla="*/ 371 w 381"/>
                  <a:gd name="T83" fmla="*/ 260 h 462"/>
                  <a:gd name="T84" fmla="*/ 344 w 381"/>
                  <a:gd name="T85" fmla="*/ 202 h 462"/>
                  <a:gd name="T86" fmla="*/ 304 w 381"/>
                  <a:gd name="T87" fmla="*/ 155 h 462"/>
                  <a:gd name="T88" fmla="*/ 268 w 381"/>
                  <a:gd name="T89" fmla="*/ 129 h 462"/>
                  <a:gd name="T90" fmla="*/ 254 w 381"/>
                  <a:gd name="T91" fmla="*/ 12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1" h="462">
                    <a:moveTo>
                      <a:pt x="254" y="123"/>
                    </a:moveTo>
                    <a:lnTo>
                      <a:pt x="226" y="111"/>
                    </a:lnTo>
                    <a:lnTo>
                      <a:pt x="252" y="95"/>
                    </a:lnTo>
                    <a:lnTo>
                      <a:pt x="252" y="95"/>
                    </a:lnTo>
                    <a:lnTo>
                      <a:pt x="264" y="89"/>
                    </a:lnTo>
                    <a:lnTo>
                      <a:pt x="274" y="79"/>
                    </a:lnTo>
                    <a:lnTo>
                      <a:pt x="282" y="71"/>
                    </a:lnTo>
                    <a:lnTo>
                      <a:pt x="290" y="59"/>
                    </a:lnTo>
                    <a:lnTo>
                      <a:pt x="296" y="48"/>
                    </a:lnTo>
                    <a:lnTo>
                      <a:pt x="300" y="36"/>
                    </a:lnTo>
                    <a:lnTo>
                      <a:pt x="302" y="22"/>
                    </a:lnTo>
                    <a:lnTo>
                      <a:pt x="304" y="1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0" y="4"/>
                    </a:lnTo>
                    <a:lnTo>
                      <a:pt x="246" y="8"/>
                    </a:lnTo>
                    <a:lnTo>
                      <a:pt x="232" y="14"/>
                    </a:lnTo>
                    <a:lnTo>
                      <a:pt x="211" y="18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69" y="18"/>
                    </a:lnTo>
                    <a:lnTo>
                      <a:pt x="151" y="14"/>
                    </a:lnTo>
                    <a:lnTo>
                      <a:pt x="137" y="8"/>
                    </a:lnTo>
                    <a:lnTo>
                      <a:pt x="131" y="4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22"/>
                    </a:lnTo>
                    <a:lnTo>
                      <a:pt x="80" y="36"/>
                    </a:lnTo>
                    <a:lnTo>
                      <a:pt x="84" y="48"/>
                    </a:lnTo>
                    <a:lnTo>
                      <a:pt x="91" y="59"/>
                    </a:lnTo>
                    <a:lnTo>
                      <a:pt x="99" y="71"/>
                    </a:lnTo>
                    <a:lnTo>
                      <a:pt x="107" y="79"/>
                    </a:lnTo>
                    <a:lnTo>
                      <a:pt x="117" y="89"/>
                    </a:lnTo>
                    <a:lnTo>
                      <a:pt x="129" y="95"/>
                    </a:lnTo>
                    <a:lnTo>
                      <a:pt x="155" y="111"/>
                    </a:lnTo>
                    <a:lnTo>
                      <a:pt x="127" y="123"/>
                    </a:lnTo>
                    <a:lnTo>
                      <a:pt x="127" y="123"/>
                    </a:lnTo>
                    <a:lnTo>
                      <a:pt x="113" y="129"/>
                    </a:lnTo>
                    <a:lnTo>
                      <a:pt x="101" y="137"/>
                    </a:lnTo>
                    <a:lnTo>
                      <a:pt x="76" y="155"/>
                    </a:lnTo>
                    <a:lnTo>
                      <a:pt x="54" y="175"/>
                    </a:lnTo>
                    <a:lnTo>
                      <a:pt x="36" y="202"/>
                    </a:lnTo>
                    <a:lnTo>
                      <a:pt x="20" y="230"/>
                    </a:lnTo>
                    <a:lnTo>
                      <a:pt x="10" y="260"/>
                    </a:lnTo>
                    <a:lnTo>
                      <a:pt x="2" y="294"/>
                    </a:lnTo>
                    <a:lnTo>
                      <a:pt x="0" y="312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0" y="349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22" y="389"/>
                    </a:lnTo>
                    <a:lnTo>
                      <a:pt x="42" y="407"/>
                    </a:lnTo>
                    <a:lnTo>
                      <a:pt x="62" y="423"/>
                    </a:lnTo>
                    <a:lnTo>
                      <a:pt x="87" y="435"/>
                    </a:lnTo>
                    <a:lnTo>
                      <a:pt x="111" y="445"/>
                    </a:lnTo>
                    <a:lnTo>
                      <a:pt x="137" y="453"/>
                    </a:lnTo>
                    <a:lnTo>
                      <a:pt x="163" y="460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191" y="462"/>
                    </a:lnTo>
                    <a:lnTo>
                      <a:pt x="217" y="460"/>
                    </a:lnTo>
                    <a:lnTo>
                      <a:pt x="246" y="453"/>
                    </a:lnTo>
                    <a:lnTo>
                      <a:pt x="270" y="445"/>
                    </a:lnTo>
                    <a:lnTo>
                      <a:pt x="294" y="435"/>
                    </a:lnTo>
                    <a:lnTo>
                      <a:pt x="318" y="423"/>
                    </a:lnTo>
                    <a:lnTo>
                      <a:pt x="340" y="407"/>
                    </a:lnTo>
                    <a:lnTo>
                      <a:pt x="361" y="389"/>
                    </a:lnTo>
                    <a:lnTo>
                      <a:pt x="379" y="369"/>
                    </a:lnTo>
                    <a:lnTo>
                      <a:pt x="379" y="369"/>
                    </a:lnTo>
                    <a:lnTo>
                      <a:pt x="381" y="349"/>
                    </a:lnTo>
                    <a:lnTo>
                      <a:pt x="381" y="331"/>
                    </a:lnTo>
                    <a:lnTo>
                      <a:pt x="381" y="331"/>
                    </a:lnTo>
                    <a:lnTo>
                      <a:pt x="381" y="312"/>
                    </a:lnTo>
                    <a:lnTo>
                      <a:pt x="379" y="294"/>
                    </a:lnTo>
                    <a:lnTo>
                      <a:pt x="371" y="260"/>
                    </a:lnTo>
                    <a:lnTo>
                      <a:pt x="361" y="230"/>
                    </a:lnTo>
                    <a:lnTo>
                      <a:pt x="344" y="202"/>
                    </a:lnTo>
                    <a:lnTo>
                      <a:pt x="326" y="175"/>
                    </a:lnTo>
                    <a:lnTo>
                      <a:pt x="304" y="155"/>
                    </a:lnTo>
                    <a:lnTo>
                      <a:pt x="280" y="137"/>
                    </a:lnTo>
                    <a:lnTo>
                      <a:pt x="268" y="129"/>
                    </a:lnTo>
                    <a:lnTo>
                      <a:pt x="254" y="123"/>
                    </a:lnTo>
                    <a:lnTo>
                      <a:pt x="254" y="12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8"/>
              <p:cNvSpPr>
                <a:spLocks noEditPoints="1"/>
              </p:cNvSpPr>
              <p:nvPr/>
            </p:nvSpPr>
            <p:spPr bwMode="auto">
              <a:xfrm>
                <a:off x="2345063" y="4224319"/>
                <a:ext cx="175527" cy="97743"/>
              </a:xfrm>
              <a:custGeom>
                <a:avLst/>
                <a:gdLst>
                  <a:gd name="T0" fmla="*/ 127 w 254"/>
                  <a:gd name="T1" fmla="*/ 0 h 135"/>
                  <a:gd name="T2" fmla="*/ 127 w 254"/>
                  <a:gd name="T3" fmla="*/ 0 h 135"/>
                  <a:gd name="T4" fmla="*/ 103 w 254"/>
                  <a:gd name="T5" fmla="*/ 2 h 135"/>
                  <a:gd name="T6" fmla="*/ 81 w 254"/>
                  <a:gd name="T7" fmla="*/ 10 h 135"/>
                  <a:gd name="T8" fmla="*/ 59 w 254"/>
                  <a:gd name="T9" fmla="*/ 20 h 135"/>
                  <a:gd name="T10" fmla="*/ 41 w 254"/>
                  <a:gd name="T11" fmla="*/ 34 h 135"/>
                  <a:gd name="T12" fmla="*/ 27 w 254"/>
                  <a:gd name="T13" fmla="*/ 50 h 135"/>
                  <a:gd name="T14" fmla="*/ 14 w 254"/>
                  <a:gd name="T15" fmla="*/ 71 h 135"/>
                  <a:gd name="T16" fmla="*/ 4 w 254"/>
                  <a:gd name="T17" fmla="*/ 93 h 135"/>
                  <a:gd name="T18" fmla="*/ 0 w 254"/>
                  <a:gd name="T19" fmla="*/ 115 h 135"/>
                  <a:gd name="T20" fmla="*/ 16 w 254"/>
                  <a:gd name="T21" fmla="*/ 115 h 135"/>
                  <a:gd name="T22" fmla="*/ 63 w 254"/>
                  <a:gd name="T23" fmla="*/ 115 h 135"/>
                  <a:gd name="T24" fmla="*/ 63 w 254"/>
                  <a:gd name="T25" fmla="*/ 115 h 135"/>
                  <a:gd name="T26" fmla="*/ 67 w 254"/>
                  <a:gd name="T27" fmla="*/ 119 h 135"/>
                  <a:gd name="T28" fmla="*/ 71 w 254"/>
                  <a:gd name="T29" fmla="*/ 123 h 135"/>
                  <a:gd name="T30" fmla="*/ 85 w 254"/>
                  <a:gd name="T31" fmla="*/ 129 h 135"/>
                  <a:gd name="T32" fmla="*/ 105 w 254"/>
                  <a:gd name="T33" fmla="*/ 133 h 135"/>
                  <a:gd name="T34" fmla="*/ 127 w 254"/>
                  <a:gd name="T35" fmla="*/ 135 h 135"/>
                  <a:gd name="T36" fmla="*/ 127 w 254"/>
                  <a:gd name="T37" fmla="*/ 135 h 135"/>
                  <a:gd name="T38" fmla="*/ 149 w 254"/>
                  <a:gd name="T39" fmla="*/ 133 h 135"/>
                  <a:gd name="T40" fmla="*/ 170 w 254"/>
                  <a:gd name="T41" fmla="*/ 129 h 135"/>
                  <a:gd name="T42" fmla="*/ 184 w 254"/>
                  <a:gd name="T43" fmla="*/ 123 h 135"/>
                  <a:gd name="T44" fmla="*/ 188 w 254"/>
                  <a:gd name="T45" fmla="*/ 119 h 135"/>
                  <a:gd name="T46" fmla="*/ 192 w 254"/>
                  <a:gd name="T47" fmla="*/ 115 h 135"/>
                  <a:gd name="T48" fmla="*/ 242 w 254"/>
                  <a:gd name="T49" fmla="*/ 115 h 135"/>
                  <a:gd name="T50" fmla="*/ 254 w 254"/>
                  <a:gd name="T51" fmla="*/ 115 h 135"/>
                  <a:gd name="T52" fmla="*/ 254 w 254"/>
                  <a:gd name="T53" fmla="*/ 115 h 135"/>
                  <a:gd name="T54" fmla="*/ 250 w 254"/>
                  <a:gd name="T55" fmla="*/ 93 h 135"/>
                  <a:gd name="T56" fmla="*/ 240 w 254"/>
                  <a:gd name="T57" fmla="*/ 71 h 135"/>
                  <a:gd name="T58" fmla="*/ 228 w 254"/>
                  <a:gd name="T59" fmla="*/ 50 h 135"/>
                  <a:gd name="T60" fmla="*/ 214 w 254"/>
                  <a:gd name="T61" fmla="*/ 34 h 135"/>
                  <a:gd name="T62" fmla="*/ 196 w 254"/>
                  <a:gd name="T63" fmla="*/ 20 h 135"/>
                  <a:gd name="T64" fmla="*/ 174 w 254"/>
                  <a:gd name="T65" fmla="*/ 10 h 135"/>
                  <a:gd name="T66" fmla="*/ 151 w 254"/>
                  <a:gd name="T67" fmla="*/ 2 h 135"/>
                  <a:gd name="T68" fmla="*/ 127 w 254"/>
                  <a:gd name="T69" fmla="*/ 0 h 135"/>
                  <a:gd name="T70" fmla="*/ 127 w 254"/>
                  <a:gd name="T71" fmla="*/ 0 h 135"/>
                  <a:gd name="T72" fmla="*/ 127 w 254"/>
                  <a:gd name="T73" fmla="*/ 95 h 135"/>
                  <a:gd name="T74" fmla="*/ 127 w 254"/>
                  <a:gd name="T75" fmla="*/ 95 h 135"/>
                  <a:gd name="T76" fmla="*/ 119 w 254"/>
                  <a:gd name="T77" fmla="*/ 93 h 135"/>
                  <a:gd name="T78" fmla="*/ 111 w 254"/>
                  <a:gd name="T79" fmla="*/ 89 h 135"/>
                  <a:gd name="T80" fmla="*/ 107 w 254"/>
                  <a:gd name="T81" fmla="*/ 81 h 135"/>
                  <a:gd name="T82" fmla="*/ 105 w 254"/>
                  <a:gd name="T83" fmla="*/ 73 h 135"/>
                  <a:gd name="T84" fmla="*/ 105 w 254"/>
                  <a:gd name="T85" fmla="*/ 73 h 135"/>
                  <a:gd name="T86" fmla="*/ 107 w 254"/>
                  <a:gd name="T87" fmla="*/ 65 h 135"/>
                  <a:gd name="T88" fmla="*/ 111 w 254"/>
                  <a:gd name="T89" fmla="*/ 56 h 135"/>
                  <a:gd name="T90" fmla="*/ 119 w 254"/>
                  <a:gd name="T91" fmla="*/ 52 h 135"/>
                  <a:gd name="T92" fmla="*/ 127 w 254"/>
                  <a:gd name="T93" fmla="*/ 50 h 135"/>
                  <a:gd name="T94" fmla="*/ 127 w 254"/>
                  <a:gd name="T95" fmla="*/ 50 h 135"/>
                  <a:gd name="T96" fmla="*/ 135 w 254"/>
                  <a:gd name="T97" fmla="*/ 52 h 135"/>
                  <a:gd name="T98" fmla="*/ 143 w 254"/>
                  <a:gd name="T99" fmla="*/ 56 h 135"/>
                  <a:gd name="T100" fmla="*/ 147 w 254"/>
                  <a:gd name="T101" fmla="*/ 65 h 135"/>
                  <a:gd name="T102" fmla="*/ 149 w 254"/>
                  <a:gd name="T103" fmla="*/ 73 h 135"/>
                  <a:gd name="T104" fmla="*/ 149 w 254"/>
                  <a:gd name="T105" fmla="*/ 73 h 135"/>
                  <a:gd name="T106" fmla="*/ 147 w 254"/>
                  <a:gd name="T107" fmla="*/ 81 h 135"/>
                  <a:gd name="T108" fmla="*/ 143 w 254"/>
                  <a:gd name="T109" fmla="*/ 89 h 135"/>
                  <a:gd name="T110" fmla="*/ 135 w 254"/>
                  <a:gd name="T111" fmla="*/ 93 h 135"/>
                  <a:gd name="T112" fmla="*/ 127 w 254"/>
                  <a:gd name="T113" fmla="*/ 95 h 135"/>
                  <a:gd name="T114" fmla="*/ 127 w 254"/>
                  <a:gd name="T115" fmla="*/ 9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4" h="135">
                    <a:moveTo>
                      <a:pt x="127" y="0"/>
                    </a:moveTo>
                    <a:lnTo>
                      <a:pt x="127" y="0"/>
                    </a:lnTo>
                    <a:lnTo>
                      <a:pt x="103" y="2"/>
                    </a:lnTo>
                    <a:lnTo>
                      <a:pt x="81" y="10"/>
                    </a:lnTo>
                    <a:lnTo>
                      <a:pt x="59" y="20"/>
                    </a:lnTo>
                    <a:lnTo>
                      <a:pt x="41" y="34"/>
                    </a:lnTo>
                    <a:lnTo>
                      <a:pt x="27" y="50"/>
                    </a:lnTo>
                    <a:lnTo>
                      <a:pt x="14" y="71"/>
                    </a:lnTo>
                    <a:lnTo>
                      <a:pt x="4" y="93"/>
                    </a:lnTo>
                    <a:lnTo>
                      <a:pt x="0" y="115"/>
                    </a:lnTo>
                    <a:lnTo>
                      <a:pt x="16" y="115"/>
                    </a:lnTo>
                    <a:lnTo>
                      <a:pt x="63" y="115"/>
                    </a:lnTo>
                    <a:lnTo>
                      <a:pt x="63" y="115"/>
                    </a:lnTo>
                    <a:lnTo>
                      <a:pt x="67" y="119"/>
                    </a:lnTo>
                    <a:lnTo>
                      <a:pt x="71" y="123"/>
                    </a:lnTo>
                    <a:lnTo>
                      <a:pt x="85" y="129"/>
                    </a:lnTo>
                    <a:lnTo>
                      <a:pt x="105" y="133"/>
                    </a:lnTo>
                    <a:lnTo>
                      <a:pt x="127" y="135"/>
                    </a:lnTo>
                    <a:lnTo>
                      <a:pt x="127" y="135"/>
                    </a:lnTo>
                    <a:lnTo>
                      <a:pt x="149" y="133"/>
                    </a:lnTo>
                    <a:lnTo>
                      <a:pt x="170" y="129"/>
                    </a:lnTo>
                    <a:lnTo>
                      <a:pt x="184" y="123"/>
                    </a:lnTo>
                    <a:lnTo>
                      <a:pt x="188" y="119"/>
                    </a:lnTo>
                    <a:lnTo>
                      <a:pt x="192" y="115"/>
                    </a:lnTo>
                    <a:lnTo>
                      <a:pt x="242" y="115"/>
                    </a:lnTo>
                    <a:lnTo>
                      <a:pt x="254" y="115"/>
                    </a:lnTo>
                    <a:lnTo>
                      <a:pt x="254" y="115"/>
                    </a:lnTo>
                    <a:lnTo>
                      <a:pt x="250" y="93"/>
                    </a:lnTo>
                    <a:lnTo>
                      <a:pt x="240" y="71"/>
                    </a:lnTo>
                    <a:lnTo>
                      <a:pt x="228" y="50"/>
                    </a:lnTo>
                    <a:lnTo>
                      <a:pt x="214" y="34"/>
                    </a:lnTo>
                    <a:lnTo>
                      <a:pt x="196" y="20"/>
                    </a:lnTo>
                    <a:lnTo>
                      <a:pt x="174" y="10"/>
                    </a:lnTo>
                    <a:lnTo>
                      <a:pt x="151" y="2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  <a:moveTo>
                      <a:pt x="127" y="95"/>
                    </a:moveTo>
                    <a:lnTo>
                      <a:pt x="127" y="95"/>
                    </a:lnTo>
                    <a:lnTo>
                      <a:pt x="119" y="93"/>
                    </a:lnTo>
                    <a:lnTo>
                      <a:pt x="111" y="89"/>
                    </a:lnTo>
                    <a:lnTo>
                      <a:pt x="107" y="81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7" y="65"/>
                    </a:lnTo>
                    <a:lnTo>
                      <a:pt x="111" y="56"/>
                    </a:lnTo>
                    <a:lnTo>
                      <a:pt x="119" y="52"/>
                    </a:lnTo>
                    <a:lnTo>
                      <a:pt x="127" y="50"/>
                    </a:lnTo>
                    <a:lnTo>
                      <a:pt x="127" y="50"/>
                    </a:lnTo>
                    <a:lnTo>
                      <a:pt x="135" y="52"/>
                    </a:lnTo>
                    <a:lnTo>
                      <a:pt x="143" y="56"/>
                    </a:lnTo>
                    <a:lnTo>
                      <a:pt x="147" y="6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7" y="81"/>
                    </a:lnTo>
                    <a:lnTo>
                      <a:pt x="143" y="89"/>
                    </a:lnTo>
                    <a:lnTo>
                      <a:pt x="135" y="93"/>
                    </a:lnTo>
                    <a:lnTo>
                      <a:pt x="127" y="95"/>
                    </a:lnTo>
                    <a:lnTo>
                      <a:pt x="127" y="9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7" name="矩形 126"/>
          <p:cNvSpPr/>
          <p:nvPr/>
        </p:nvSpPr>
        <p:spPr>
          <a:xfrm flipH="1">
            <a:off x="1210733" y="2096135"/>
            <a:ext cx="10231585" cy="4148667"/>
          </a:xfrm>
          <a:prstGeom prst="rect">
            <a:avLst/>
          </a:prstGeom>
          <a:noFill/>
          <a:ln w="127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309916" y="2367489"/>
            <a:ext cx="501638" cy="954107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400" b="1" kern="0" dirty="0">
                <a:latin typeface="微软雅黑" panose="020B0503020204020204" pitchFamily="34" charset="-122"/>
              </a:rPr>
              <a:t>活动管控</a:t>
            </a:r>
            <a:endParaRPr lang="zh-CN" altLang="en-US" sz="1400" kern="0" dirty="0">
              <a:latin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309916" y="3682844"/>
            <a:ext cx="501638" cy="954107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400" b="1" kern="0" dirty="0">
                <a:latin typeface="微软雅黑" panose="020B0503020204020204" pitchFamily="34" charset="-122"/>
              </a:rPr>
              <a:t>资源配置</a:t>
            </a:r>
            <a:endParaRPr lang="zh-CN" altLang="en-US" sz="1400" kern="0" dirty="0">
              <a:latin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309916" y="5045559"/>
            <a:ext cx="501638" cy="954107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400" b="1" kern="0" dirty="0">
                <a:latin typeface="微软雅黑" panose="020B0503020204020204" pitchFamily="34" charset="-122"/>
              </a:rPr>
              <a:t>数据洞察</a:t>
            </a:r>
            <a:endParaRPr lang="zh-CN" altLang="en-US" sz="1400" kern="0" dirty="0">
              <a:latin typeface="微软雅黑" panose="020B0503020204020204" pitchFamily="3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1252983" y="1078193"/>
            <a:ext cx="10046498" cy="314535"/>
            <a:chOff x="1252983" y="937856"/>
            <a:chExt cx="8561026" cy="314535"/>
          </a:xfrm>
          <a:solidFill>
            <a:srgbClr val="FFC000"/>
          </a:solidFill>
        </p:grpSpPr>
        <p:sp>
          <p:nvSpPr>
            <p:cNvPr id="132" name="矩形 131"/>
            <p:cNvSpPr/>
            <p:nvPr/>
          </p:nvSpPr>
          <p:spPr bwMode="auto">
            <a:xfrm>
              <a:off x="2698906" y="943023"/>
              <a:ext cx="1331411" cy="30462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 anchorCtr="0"/>
            <a:p>
              <a:pPr algn="ctr"/>
              <a:r>
                <a:rPr lang="zh-CN" altLang="en-US" sz="1200" b="1" kern="0" dirty="0">
                  <a:solidFill>
                    <a:srgbClr val="002060"/>
                  </a:solidFill>
                  <a:latin typeface="微软雅黑" panose="020B0503020204020204" pitchFamily="34" charset="-122"/>
                </a:rPr>
                <a:t>个性化营销</a:t>
              </a:r>
              <a:endPara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1252983" y="947767"/>
              <a:ext cx="1331411" cy="30462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 anchorCtr="0"/>
            <a:p>
              <a:pPr algn="ctr"/>
              <a:r>
                <a:rPr lang="zh-CN" altLang="en-US" sz="12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权益营销</a:t>
              </a:r>
              <a:endPara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4144829" y="943023"/>
              <a:ext cx="1331411" cy="30462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 anchorCtr="0"/>
            <a:p>
              <a:pPr algn="ctr"/>
              <a:r>
                <a:rPr lang="zh-CN" altLang="en-US" sz="1200" b="1" kern="0" dirty="0">
                  <a:solidFill>
                    <a:srgbClr val="002060"/>
                  </a:solidFill>
                  <a:latin typeface="微软雅黑" panose="020B0503020204020204" pitchFamily="34" charset="-122"/>
                </a:rPr>
                <a:t>交互式营销</a:t>
              </a:r>
              <a:endPara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7036675" y="937856"/>
              <a:ext cx="1331411" cy="30462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 anchorCtr="0"/>
            <a:p>
              <a:pPr algn="ctr"/>
              <a:r>
                <a:rPr lang="zh-CN" altLang="en-US" sz="1200" b="1" kern="0" dirty="0">
                  <a:solidFill>
                    <a:srgbClr val="002060"/>
                  </a:solidFill>
                  <a:latin typeface="微软雅黑" panose="020B0503020204020204" pitchFamily="34" charset="-122"/>
                </a:rPr>
                <a:t>富媒体营销</a:t>
              </a:r>
              <a:endPara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5590752" y="942600"/>
              <a:ext cx="1331411" cy="30462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 anchorCtr="0"/>
            <a:p>
              <a:pPr algn="ctr"/>
              <a:r>
                <a:rPr lang="zh-CN" altLang="en-US" sz="12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社群式营销</a:t>
              </a:r>
              <a:endPara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8482598" y="937856"/>
              <a:ext cx="1331411" cy="30462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 anchorCtr="0"/>
            <a:p>
              <a:pPr algn="ctr"/>
              <a:r>
                <a:rPr lang="zh-CN" altLang="en-US" sz="1200" b="1" kern="0" dirty="0">
                  <a:solidFill>
                    <a:srgbClr val="002060"/>
                  </a:solidFill>
                  <a:latin typeface="微软雅黑" panose="020B0503020204020204" pitchFamily="34" charset="-122"/>
                </a:rPr>
                <a:t>全渠道协同营销</a:t>
              </a:r>
              <a:endPara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1943283" y="2285984"/>
            <a:ext cx="9223613" cy="3764336"/>
            <a:chOff x="1372753" y="1989679"/>
            <a:chExt cx="7477725" cy="363846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9" name="矩形 138"/>
            <p:cNvSpPr/>
            <p:nvPr/>
          </p:nvSpPr>
          <p:spPr bwMode="auto">
            <a:xfrm>
              <a:off x="3909773" y="1989679"/>
              <a:ext cx="2403685" cy="99394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4303781" y="2126241"/>
              <a:ext cx="1541555" cy="724357"/>
              <a:chOff x="4052984" y="1945382"/>
              <a:chExt cx="1547349" cy="643795"/>
            </a:xfrm>
            <a:grpFill/>
          </p:grpSpPr>
          <p:sp>
            <p:nvSpPr>
              <p:cNvPr id="173" name="矩形 172"/>
              <p:cNvSpPr/>
              <p:nvPr/>
            </p:nvSpPr>
            <p:spPr>
              <a:xfrm>
                <a:off x="4203646" y="2371047"/>
                <a:ext cx="1246023" cy="21813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lvl="0" algn="ctr">
                  <a:defRPr/>
                </a:pPr>
                <a:r>
                  <a:rPr lang="zh-CN" altLang="en-US" sz="105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营销标签生命周期管理</a:t>
                </a:r>
                <a:endParaRPr lang="zh-CN" altLang="en-US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4052984" y="1945382"/>
                <a:ext cx="1547349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标签中心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1" name="矩形 140"/>
            <p:cNvSpPr/>
            <p:nvPr/>
          </p:nvSpPr>
          <p:spPr bwMode="auto">
            <a:xfrm>
              <a:off x="1372753" y="1989679"/>
              <a:ext cx="2403685" cy="99394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1766761" y="2126240"/>
              <a:ext cx="1541555" cy="724357"/>
              <a:chOff x="4052984" y="1945382"/>
              <a:chExt cx="1547349" cy="643795"/>
            </a:xfrm>
            <a:grpFill/>
          </p:grpSpPr>
          <p:sp>
            <p:nvSpPr>
              <p:cNvPr id="171" name="矩形 170"/>
              <p:cNvSpPr/>
              <p:nvPr/>
            </p:nvSpPr>
            <p:spPr>
              <a:xfrm>
                <a:off x="4258437" y="2371047"/>
                <a:ext cx="1136449" cy="21813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lvl="0" algn="ctr">
                  <a:defRPr/>
                </a:pPr>
                <a:r>
                  <a:rPr lang="zh-CN" altLang="en-US" sz="105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营销活动编排与管控</a:t>
                </a:r>
                <a:endParaRPr lang="zh-CN" altLang="en-US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4052984" y="1945382"/>
                <a:ext cx="1547349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3" name="矩形 142"/>
            <p:cNvSpPr/>
            <p:nvPr/>
          </p:nvSpPr>
          <p:spPr bwMode="auto">
            <a:xfrm>
              <a:off x="3907482" y="3310284"/>
              <a:ext cx="2403685" cy="1011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4301491" y="3430475"/>
              <a:ext cx="1541555" cy="714090"/>
              <a:chOff x="4052984" y="1945382"/>
              <a:chExt cx="1547349" cy="634670"/>
            </a:xfrm>
            <a:grpFill/>
          </p:grpSpPr>
          <p:sp>
            <p:nvSpPr>
              <p:cNvPr id="169" name="矩形 168"/>
              <p:cNvSpPr/>
              <p:nvPr/>
            </p:nvSpPr>
            <p:spPr>
              <a:xfrm>
                <a:off x="4258437" y="2361922"/>
                <a:ext cx="1136449" cy="21813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触点集中配置与管理</a:t>
                </a:r>
                <a:endParaRPr lang="zh-CN" altLang="en-US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4052984" y="1945382"/>
                <a:ext cx="1547349" cy="3942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触点中心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5" name="矩形 144"/>
            <p:cNvSpPr/>
            <p:nvPr/>
          </p:nvSpPr>
          <p:spPr bwMode="auto">
            <a:xfrm>
              <a:off x="1381757" y="3306111"/>
              <a:ext cx="2403685" cy="101728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1775765" y="3426131"/>
              <a:ext cx="1541555" cy="699806"/>
              <a:chOff x="4052984" y="1945382"/>
              <a:chExt cx="1547349" cy="621975"/>
            </a:xfrm>
            <a:grpFill/>
          </p:grpSpPr>
          <p:sp>
            <p:nvSpPr>
              <p:cNvPr id="167" name="矩形 166"/>
              <p:cNvSpPr/>
              <p:nvPr/>
            </p:nvSpPr>
            <p:spPr>
              <a:xfrm>
                <a:off x="4258437" y="2349227"/>
                <a:ext cx="1136449" cy="21813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营销内容生产及管理</a:t>
                </a:r>
                <a:endParaRPr lang="en-US" altLang="zh-CN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4052984" y="1945382"/>
                <a:ext cx="1547349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7" name="矩形 146"/>
            <p:cNvSpPr/>
            <p:nvPr/>
          </p:nvSpPr>
          <p:spPr bwMode="auto">
            <a:xfrm>
              <a:off x="6443542" y="3308483"/>
              <a:ext cx="2403685" cy="101728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6837550" y="3428493"/>
              <a:ext cx="1541555" cy="714383"/>
              <a:chOff x="4052984" y="1945382"/>
              <a:chExt cx="1547349" cy="634933"/>
            </a:xfrm>
            <a:grpFill/>
          </p:grpSpPr>
          <p:sp>
            <p:nvSpPr>
              <p:cNvPr id="165" name="矩形 164"/>
              <p:cNvSpPr/>
              <p:nvPr/>
            </p:nvSpPr>
            <p:spPr>
              <a:xfrm>
                <a:off x="4349745" y="2355575"/>
                <a:ext cx="953825" cy="22474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权益管理与核销</a:t>
                </a:r>
                <a:endParaRPr lang="zh-CN" altLang="en-US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4052984" y="1945382"/>
                <a:ext cx="1547349" cy="3942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权益中心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9" name="矩形 148"/>
            <p:cNvSpPr/>
            <p:nvPr/>
          </p:nvSpPr>
          <p:spPr bwMode="auto">
            <a:xfrm>
              <a:off x="1381757" y="4646631"/>
              <a:ext cx="2403685" cy="97914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1775765" y="4761901"/>
              <a:ext cx="1541555" cy="699808"/>
              <a:chOff x="4052984" y="1945382"/>
              <a:chExt cx="1547349" cy="621979"/>
            </a:xfrm>
            <a:grpFill/>
          </p:grpSpPr>
          <p:sp>
            <p:nvSpPr>
              <p:cNvPr id="163" name="矩形 162"/>
              <p:cNvSpPr/>
              <p:nvPr/>
            </p:nvSpPr>
            <p:spPr>
              <a:xfrm>
                <a:off x="4258429" y="2349230"/>
                <a:ext cx="1136449" cy="21813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洞察分析及客群提取</a:t>
                </a:r>
                <a:endParaRPr lang="zh-CN" altLang="en-US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4052984" y="1945382"/>
                <a:ext cx="1547349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客群中心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1" name="矩形 150"/>
            <p:cNvSpPr/>
            <p:nvPr/>
          </p:nvSpPr>
          <p:spPr bwMode="auto">
            <a:xfrm>
              <a:off x="6446793" y="2011519"/>
              <a:ext cx="2403685" cy="97914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6840798" y="2126802"/>
              <a:ext cx="1541555" cy="724357"/>
              <a:chOff x="4052984" y="1945382"/>
              <a:chExt cx="1547349" cy="643795"/>
            </a:xfrm>
            <a:grpFill/>
          </p:grpSpPr>
          <p:sp>
            <p:nvSpPr>
              <p:cNvPr id="161" name="矩形 160"/>
              <p:cNvSpPr/>
              <p:nvPr/>
            </p:nvSpPr>
            <p:spPr>
              <a:xfrm>
                <a:off x="4258433" y="2371047"/>
                <a:ext cx="1136449" cy="21813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精准营销策略的生成</a:t>
                </a:r>
                <a:endParaRPr lang="zh-CN" altLang="en-US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4052984" y="1945382"/>
                <a:ext cx="1547349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3" name="矩形 152"/>
            <p:cNvSpPr/>
            <p:nvPr/>
          </p:nvSpPr>
          <p:spPr bwMode="auto">
            <a:xfrm>
              <a:off x="3911628" y="4646631"/>
              <a:ext cx="2403685" cy="97914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182864" y="4761901"/>
              <a:ext cx="1787101" cy="699807"/>
              <a:chOff x="3929750" y="1945382"/>
              <a:chExt cx="1793818" cy="621978"/>
            </a:xfrm>
            <a:grpFill/>
          </p:grpSpPr>
          <p:sp>
            <p:nvSpPr>
              <p:cNvPr id="159" name="矩形 158"/>
              <p:cNvSpPr/>
              <p:nvPr/>
            </p:nvSpPr>
            <p:spPr>
              <a:xfrm>
                <a:off x="3984496" y="2349230"/>
                <a:ext cx="1684323" cy="21813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客户全渠道交互行为采集与管控</a:t>
                </a:r>
                <a:endParaRPr lang="zh-CN" altLang="en-US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3929750" y="1945382"/>
                <a:ext cx="1793818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客户交互中心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5" name="矩形 154"/>
            <p:cNvSpPr/>
            <p:nvPr/>
          </p:nvSpPr>
          <p:spPr bwMode="auto">
            <a:xfrm>
              <a:off x="6438084" y="4649003"/>
              <a:ext cx="2403685" cy="97914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t" anchorCtr="0"/>
            <a:p>
              <a:pPr algn="ctr"/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6832092" y="4764274"/>
              <a:ext cx="1541555" cy="707242"/>
              <a:chOff x="4052984" y="1945382"/>
              <a:chExt cx="1547349" cy="628586"/>
            </a:xfrm>
            <a:grpFill/>
          </p:grpSpPr>
          <p:sp>
            <p:nvSpPr>
              <p:cNvPr id="157" name="矩形 156"/>
              <p:cNvSpPr/>
              <p:nvPr/>
            </p:nvSpPr>
            <p:spPr>
              <a:xfrm>
                <a:off x="4349745" y="2349228"/>
                <a:ext cx="953825" cy="22474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p>
                <a:pPr algn="ctr"/>
                <a:r>
                  <a:rPr lang="zh-CN" altLang="en-US" sz="105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事件配置与触发</a:t>
                </a:r>
                <a:endParaRPr lang="en-US" altLang="zh-CN" sz="105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4052984" y="1945382"/>
                <a:ext cx="1547349" cy="39423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事件中心</a:t>
                </a:r>
                <a:endPara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标题 1"/>
          <p:cNvSpPr txBox="1"/>
          <p:nvPr/>
        </p:nvSpPr>
        <p:spPr>
          <a:xfrm>
            <a:off x="797414" y="116532"/>
            <a:ext cx="11535805" cy="649287"/>
          </a:xfrm>
        </p:spPr>
        <p:txBody>
          <a:bodyPr/>
          <a:lstStyle>
            <a:lvl1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482600" indent="-4826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1092200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1701165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2310765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2920365" algn="l" rtl="0" eaLnBrk="1" fontAlgn="base" hangingPunct="1">
              <a:spcBef>
                <a:spcPct val="0"/>
              </a:spcBef>
              <a:spcAft>
                <a:spcPct val="0"/>
              </a:spcAft>
              <a:defRPr sz="2665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kern="0" dirty="0"/>
              <a:t>技术架构</a:t>
            </a:r>
            <a:endParaRPr lang="zh-CN" altLang="en-US" kern="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992918" y="1788088"/>
            <a:ext cx="7009496" cy="4140905"/>
            <a:chOff x="621927" y="2017360"/>
            <a:chExt cx="12837425" cy="7456199"/>
          </a:xfrm>
          <a:solidFill>
            <a:srgbClr val="7030A0"/>
          </a:solidFill>
        </p:grpSpPr>
        <p:sp>
          <p:nvSpPr>
            <p:cNvPr id="41" name="Rectangle 1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2854563" y="2017360"/>
              <a:ext cx="604789" cy="74561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vert="eaVert" wrap="none" anchor="ctr"/>
            <a:p>
              <a:pPr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元数据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数据同步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>
              <a:off x="627018" y="6486418"/>
              <a:ext cx="11900144" cy="8800"/>
            </a:xfrm>
            <a:prstGeom prst="line">
              <a:avLst/>
            </a:prstGeom>
            <a:grpFill/>
            <a:ln w="9525">
              <a:solidFill>
                <a:srgbClr val="8E94A8"/>
              </a:solidFill>
              <a:prstDash val="lgDash"/>
              <a:round/>
            </a:ln>
            <a:effectLst/>
          </p:spPr>
          <p:txBody>
            <a:bodyPr/>
            <a:p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762312" y="8730587"/>
              <a:ext cx="2895095" cy="5073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结构化数据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49"/>
            <p:cNvSpPr txBox="1"/>
            <p:nvPr/>
          </p:nvSpPr>
          <p:spPr>
            <a:xfrm>
              <a:off x="4508738" y="8730587"/>
              <a:ext cx="3089075" cy="5073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半结构化数据                 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4"/>
            <p:cNvSpPr txBox="1"/>
            <p:nvPr/>
          </p:nvSpPr>
          <p:spPr>
            <a:xfrm>
              <a:off x="12025915" y="8291163"/>
              <a:ext cx="697776" cy="8289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>
              <a:spAutoFit/>
            </a:bodyPr>
            <a:p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采集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9085706" y="5189253"/>
              <a:ext cx="2892880" cy="7182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Flink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/Spark-Stream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90962" y="5205560"/>
              <a:ext cx="2475269" cy="7182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MR(Hive)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32704" y="2849013"/>
              <a:ext cx="5380031" cy="7093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数据模型仓库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GreenPlum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>
              <a:off x="627018" y="4097858"/>
              <a:ext cx="11824870" cy="6693"/>
            </a:xfrm>
            <a:prstGeom prst="line">
              <a:avLst/>
            </a:prstGeom>
            <a:grpFill/>
            <a:ln w="9525">
              <a:solidFill>
                <a:srgbClr val="8E94A8"/>
              </a:solidFill>
              <a:prstDash val="lgDash"/>
              <a:round/>
            </a:ln>
            <a:effectLst/>
          </p:spPr>
          <p:txBody>
            <a:bodyPr/>
            <a:p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55"/>
            <p:cNvSpPr txBox="1"/>
            <p:nvPr/>
          </p:nvSpPr>
          <p:spPr>
            <a:xfrm>
              <a:off x="11978587" y="4758131"/>
              <a:ext cx="603223" cy="726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156"/>
            <p:cNvSpPr txBox="1"/>
            <p:nvPr/>
          </p:nvSpPr>
          <p:spPr>
            <a:xfrm>
              <a:off x="12009696" y="6648853"/>
              <a:ext cx="603223" cy="726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57"/>
            <p:cNvSpPr txBox="1"/>
            <p:nvPr/>
          </p:nvSpPr>
          <p:spPr>
            <a:xfrm>
              <a:off x="12009696" y="2672608"/>
              <a:ext cx="603223" cy="726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21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90959" y="6681535"/>
              <a:ext cx="5421774" cy="7624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p>
              <a:pPr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离线数据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(HDFS)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1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6533320" y="2838712"/>
              <a:ext cx="5430150" cy="7634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实时数据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Elasticsearch+Pika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90962" y="4300198"/>
              <a:ext cx="5421773" cy="680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离线计算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49"/>
            <p:cNvSpPr txBox="1"/>
            <p:nvPr/>
          </p:nvSpPr>
          <p:spPr>
            <a:xfrm>
              <a:off x="766048" y="8050671"/>
              <a:ext cx="11212535" cy="5073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分布式文件系统</a:t>
              </a:r>
              <a:r>
                <a:rPr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Ceph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消息队列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4113990" y="6069140"/>
              <a:ext cx="4498841" cy="306322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4137757" y="3681247"/>
              <a:ext cx="4498841" cy="306322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9" name="TextBox 49"/>
            <p:cNvSpPr txBox="1"/>
            <p:nvPr/>
          </p:nvSpPr>
          <p:spPr>
            <a:xfrm>
              <a:off x="8889512" y="8730587"/>
              <a:ext cx="3089075" cy="5073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非结构化数据                 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4137680" y="7602812"/>
              <a:ext cx="4498841" cy="306322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Line 18"/>
            <p:cNvSpPr>
              <a:spLocks noChangeShapeType="1"/>
            </p:cNvSpPr>
            <p:nvPr/>
          </p:nvSpPr>
          <p:spPr bwMode="auto">
            <a:xfrm>
              <a:off x="621927" y="7975920"/>
              <a:ext cx="11900144" cy="8800"/>
            </a:xfrm>
            <a:prstGeom prst="line">
              <a:avLst/>
            </a:prstGeom>
            <a:grpFill/>
            <a:ln w="9525">
              <a:solidFill>
                <a:srgbClr val="8E94A8"/>
              </a:solidFill>
              <a:prstDash val="lgDash"/>
              <a:round/>
            </a:ln>
            <a:effectLst/>
          </p:spPr>
          <p:txBody>
            <a:bodyPr/>
            <a:p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389914" y="5209632"/>
              <a:ext cx="2822821" cy="7182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Spark/</a:t>
              </a:r>
              <a:r>
                <a:rPr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SparkSQL</a:t>
              </a:r>
              <a:endPara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9082729" y="4297882"/>
              <a:ext cx="2880742" cy="7182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实时计算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6533320" y="4295935"/>
              <a:ext cx="2178175" cy="7182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机器学习计算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6533321" y="5187360"/>
              <a:ext cx="2178175" cy="7182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lIns="0" tIns="0" rIns="0" bIns="0" anchor="ctr"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Tensorflow</a:t>
              </a:r>
              <a:endPara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21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6533319" y="6692303"/>
              <a:ext cx="5476378" cy="7634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实时数据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Elasticsearch+Pika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9004121" y="2199557"/>
            <a:ext cx="21958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构建万兆计算机网络，部署</a:t>
            </a:r>
            <a:r>
              <a:rPr lang="en-US" altLang="zh-CN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计算集群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29900" y="2168933"/>
            <a:ext cx="540129" cy="540129"/>
          </a:xfrm>
          <a:prstGeom prst="ellipse">
            <a:avLst/>
          </a:prstGeom>
          <a:solidFill>
            <a:srgbClr val="008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22935"/>
            <a:endParaRPr lang="zh-CN" altLang="en-US" sz="363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51" y="2301134"/>
            <a:ext cx="289288" cy="289288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004121" y="3090344"/>
            <a:ext cx="219583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+ Spark + </a:t>
            </a:r>
            <a:r>
              <a:rPr lang="en-US" altLang="zh-CN" sz="13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Flink+TensorFlow</a:t>
            </a:r>
            <a:r>
              <a:rPr lang="en-US" altLang="zh-CN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为主体的大数据计算</a:t>
            </a:r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3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429900" y="3137831"/>
            <a:ext cx="540129" cy="540129"/>
          </a:xfrm>
          <a:prstGeom prst="ellipse">
            <a:avLst/>
          </a:prstGeom>
          <a:solidFill>
            <a:srgbClr val="008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22935"/>
            <a:endParaRPr lang="zh-CN" altLang="en-US" sz="363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004121" y="4124149"/>
            <a:ext cx="21958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支撑离线计算、实时计算、机器学习计算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429900" y="4093525"/>
            <a:ext cx="540129" cy="540129"/>
          </a:xfrm>
          <a:prstGeom prst="ellipse">
            <a:avLst/>
          </a:prstGeom>
          <a:solidFill>
            <a:srgbClr val="008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22935"/>
            <a:endParaRPr lang="zh-CN" altLang="en-US" sz="363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004121" y="5127529"/>
            <a:ext cx="21958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围绕泛娱乐场景，广泛开展大数据应用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8429900" y="5096905"/>
            <a:ext cx="540129" cy="540129"/>
          </a:xfrm>
          <a:prstGeom prst="ellipse">
            <a:avLst/>
          </a:prstGeom>
          <a:solidFill>
            <a:srgbClr val="008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22935"/>
            <a:endParaRPr lang="zh-CN" altLang="en-US" sz="363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09" y="3259041"/>
            <a:ext cx="308509" cy="30850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48" y="4163306"/>
            <a:ext cx="369387" cy="3657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69" y="5226516"/>
            <a:ext cx="247778" cy="247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62325" y="1788160"/>
            <a:ext cx="1558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数据服务中心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43610" y="188595"/>
            <a:ext cx="1040574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kern="1200" dirty="0">
                <a:latin typeface="微软雅黑" panose="020B0503020204020204" pitchFamily="34" charset="-122"/>
                <a:cs typeface="+mj-cs"/>
              </a:rPr>
              <a:t>接入流程</a:t>
            </a:r>
            <a:endParaRPr lang="zh-CN" altLang="en-US" sz="2800" b="1" kern="1200" dirty="0">
              <a:latin typeface="微软雅黑" panose="020B0503020204020204" pitchFamily="34" charset="-122"/>
              <a:cs typeface="+mj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83395" y="1371600"/>
            <a:ext cx="5933442" cy="4463391"/>
            <a:chOff x="1296" y="2389"/>
            <a:chExt cx="9318" cy="6482"/>
          </a:xfrm>
        </p:grpSpPr>
        <p:sp>
          <p:nvSpPr>
            <p:cNvPr id="4" name="Freeform 68"/>
            <p:cNvSpPr/>
            <p:nvPr/>
          </p:nvSpPr>
          <p:spPr bwMode="gray">
            <a:xfrm>
              <a:off x="1296" y="3318"/>
              <a:ext cx="3725" cy="2308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70"/>
            <p:cNvSpPr/>
            <p:nvPr/>
          </p:nvSpPr>
          <p:spPr bwMode="gray">
            <a:xfrm>
              <a:off x="1744" y="5506"/>
              <a:ext cx="3608" cy="1587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72"/>
            <p:cNvSpPr/>
            <p:nvPr/>
          </p:nvSpPr>
          <p:spPr bwMode="gray">
            <a:xfrm>
              <a:off x="5021" y="6885"/>
              <a:ext cx="1684" cy="1410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2C3C5A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74"/>
            <p:cNvSpPr/>
            <p:nvPr/>
          </p:nvSpPr>
          <p:spPr bwMode="gray">
            <a:xfrm>
              <a:off x="6366" y="7326"/>
              <a:ext cx="1485" cy="878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solidFill>
              <a:srgbClr val="161C28"/>
            </a:solidFill>
            <a:ln w="6350">
              <a:solidFill>
                <a:srgbClr val="2C65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76"/>
            <p:cNvSpPr/>
            <p:nvPr/>
          </p:nvSpPr>
          <p:spPr bwMode="gray">
            <a:xfrm>
              <a:off x="7402" y="8522"/>
              <a:ext cx="486" cy="349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3B0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78"/>
            <p:cNvSpPr/>
            <p:nvPr/>
          </p:nvSpPr>
          <p:spPr bwMode="gray">
            <a:xfrm>
              <a:off x="7446" y="7443"/>
              <a:ext cx="1405" cy="975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pattFill prst="pct5">
              <a:fgClr>
                <a:schemeClr val="bg1"/>
              </a:fgClr>
              <a:bgClr>
                <a:srgbClr val="8AA2CC"/>
              </a:bgClr>
            </a:pattFill>
            <a:ln w="6350">
              <a:solidFill>
                <a:srgbClr val="4663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80"/>
            <p:cNvSpPr/>
            <p:nvPr/>
          </p:nvSpPr>
          <p:spPr bwMode="gray">
            <a:xfrm>
              <a:off x="8561" y="6839"/>
              <a:ext cx="780" cy="839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466398"/>
              </a:bgClr>
            </a:pattFill>
            <a:ln w="6350">
              <a:solidFill>
                <a:srgbClr val="4E91CE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82"/>
            <p:cNvSpPr/>
            <p:nvPr/>
          </p:nvSpPr>
          <p:spPr bwMode="gray">
            <a:xfrm>
              <a:off x="8835" y="6321"/>
              <a:ext cx="705" cy="646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pattFill prst="pct5">
              <a:fgClr>
                <a:schemeClr val="bg1"/>
              </a:fgClr>
              <a:bgClr>
                <a:srgbClr val="8AA2CC"/>
              </a:bgClr>
            </a:pattFill>
            <a:ln w="6350">
              <a:solidFill>
                <a:srgbClr val="4663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84"/>
            <p:cNvSpPr/>
            <p:nvPr/>
          </p:nvSpPr>
          <p:spPr bwMode="gray">
            <a:xfrm>
              <a:off x="8526" y="5672"/>
              <a:ext cx="954" cy="691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92"/>
            <p:cNvSpPr/>
            <p:nvPr/>
          </p:nvSpPr>
          <p:spPr bwMode="gray">
            <a:xfrm>
              <a:off x="8088" y="5168"/>
              <a:ext cx="1228" cy="673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94"/>
            <p:cNvSpPr/>
            <p:nvPr/>
          </p:nvSpPr>
          <p:spPr bwMode="gray">
            <a:xfrm>
              <a:off x="7779" y="4419"/>
              <a:ext cx="997" cy="1178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2C3C5A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96"/>
            <p:cNvSpPr/>
            <p:nvPr/>
          </p:nvSpPr>
          <p:spPr bwMode="gray">
            <a:xfrm>
              <a:off x="8073" y="4717"/>
              <a:ext cx="301" cy="284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3B0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98"/>
            <p:cNvSpPr/>
            <p:nvPr/>
          </p:nvSpPr>
          <p:spPr bwMode="gray">
            <a:xfrm>
              <a:off x="8289" y="4890"/>
              <a:ext cx="214" cy="234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3B0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00"/>
            <p:cNvSpPr/>
            <p:nvPr/>
          </p:nvSpPr>
          <p:spPr bwMode="gray">
            <a:xfrm>
              <a:off x="8578" y="4136"/>
              <a:ext cx="1071" cy="872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pattFill prst="pct5">
              <a:fgClr>
                <a:schemeClr val="bg1"/>
              </a:fgClr>
              <a:bgClr>
                <a:srgbClr val="8AA2CC"/>
              </a:bgClr>
            </a:pattFill>
            <a:ln w="6350">
              <a:solidFill>
                <a:srgbClr val="4663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102"/>
            <p:cNvSpPr/>
            <p:nvPr/>
          </p:nvSpPr>
          <p:spPr bwMode="gray">
            <a:xfrm>
              <a:off x="8815" y="3647"/>
              <a:ext cx="1570" cy="876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104"/>
            <p:cNvSpPr/>
            <p:nvPr/>
          </p:nvSpPr>
          <p:spPr bwMode="gray">
            <a:xfrm>
              <a:off x="8469" y="2389"/>
              <a:ext cx="2145" cy="1581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06"/>
            <p:cNvSpPr/>
            <p:nvPr/>
          </p:nvSpPr>
          <p:spPr bwMode="gray">
            <a:xfrm>
              <a:off x="5143" y="2480"/>
              <a:ext cx="4088" cy="299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08"/>
            <p:cNvSpPr/>
            <p:nvPr/>
          </p:nvSpPr>
          <p:spPr bwMode="gray">
            <a:xfrm>
              <a:off x="4525" y="4543"/>
              <a:ext cx="2509" cy="1768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10"/>
            <p:cNvSpPr/>
            <p:nvPr/>
          </p:nvSpPr>
          <p:spPr bwMode="gray">
            <a:xfrm>
              <a:off x="3723" y="5108"/>
              <a:ext cx="2332" cy="1353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112"/>
            <p:cNvSpPr/>
            <p:nvPr/>
          </p:nvSpPr>
          <p:spPr bwMode="gray">
            <a:xfrm>
              <a:off x="5085" y="6038"/>
              <a:ext cx="2270" cy="1408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2C3C5A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14"/>
            <p:cNvSpPr/>
            <p:nvPr/>
          </p:nvSpPr>
          <p:spPr bwMode="gray">
            <a:xfrm>
              <a:off x="6192" y="6871"/>
              <a:ext cx="1129" cy="809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466398"/>
              </a:bgClr>
            </a:pattFill>
            <a:ln w="6350">
              <a:solidFill>
                <a:srgbClr val="4E91CE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16"/>
            <p:cNvSpPr/>
            <p:nvPr/>
          </p:nvSpPr>
          <p:spPr bwMode="gray">
            <a:xfrm>
              <a:off x="7211" y="6678"/>
              <a:ext cx="1002" cy="931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18"/>
            <p:cNvSpPr/>
            <p:nvPr/>
          </p:nvSpPr>
          <p:spPr bwMode="gray">
            <a:xfrm>
              <a:off x="8063" y="6585"/>
              <a:ext cx="887" cy="998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solidFill>
              <a:srgbClr val="161C28"/>
            </a:solidFill>
            <a:ln w="6350">
              <a:solidFill>
                <a:srgbClr val="2C65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20"/>
            <p:cNvSpPr/>
            <p:nvPr/>
          </p:nvSpPr>
          <p:spPr bwMode="gray">
            <a:xfrm>
              <a:off x="8165" y="5758"/>
              <a:ext cx="899" cy="908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466398"/>
              </a:bgClr>
            </a:pattFill>
            <a:ln w="6350">
              <a:solidFill>
                <a:srgbClr val="4E91CE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22"/>
            <p:cNvSpPr/>
            <p:nvPr/>
          </p:nvSpPr>
          <p:spPr bwMode="gray">
            <a:xfrm>
              <a:off x="7061" y="6142"/>
              <a:ext cx="1415" cy="723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pattFill prst="pct5">
              <a:fgClr>
                <a:schemeClr val="bg1"/>
              </a:fgClr>
              <a:bgClr>
                <a:srgbClr val="8AA2CC"/>
              </a:bgClr>
            </a:pattFill>
            <a:ln w="6350">
              <a:solidFill>
                <a:srgbClr val="4663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24"/>
            <p:cNvSpPr/>
            <p:nvPr/>
          </p:nvSpPr>
          <p:spPr bwMode="gray">
            <a:xfrm>
              <a:off x="7325" y="5573"/>
              <a:ext cx="1116" cy="809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126"/>
            <p:cNvSpPr/>
            <p:nvPr/>
          </p:nvSpPr>
          <p:spPr bwMode="gray">
            <a:xfrm>
              <a:off x="7295" y="4849"/>
              <a:ext cx="625" cy="1069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pattFill prst="pct5">
              <a:fgClr>
                <a:srgbClr val="0089FD"/>
              </a:fgClr>
              <a:bgClr>
                <a:srgbClr val="466398"/>
              </a:bgClr>
            </a:pattFill>
            <a:ln w="6350">
              <a:solidFill>
                <a:srgbClr val="4E91CE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127"/>
            <p:cNvSpPr/>
            <p:nvPr/>
          </p:nvSpPr>
          <p:spPr bwMode="gray">
            <a:xfrm>
              <a:off x="6319" y="5061"/>
              <a:ext cx="1156" cy="1349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pattFill prst="pct5">
              <a:fgClr>
                <a:srgbClr val="3D5073"/>
              </a:fgClr>
              <a:bgClr>
                <a:srgbClr val="19212F"/>
              </a:bgClr>
            </a:pattFill>
            <a:ln w="6350">
              <a:solidFill>
                <a:srgbClr val="2F77B6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128"/>
            <p:cNvSpPr/>
            <p:nvPr/>
          </p:nvSpPr>
          <p:spPr bwMode="gray">
            <a:xfrm>
              <a:off x="9436" y="7263"/>
              <a:ext cx="301" cy="620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solidFill>
              <a:srgbClr val="161C28"/>
            </a:solidFill>
            <a:ln w="6350">
              <a:solidFill>
                <a:srgbClr val="2C6598"/>
              </a:solidFill>
              <a:prstDash val="solid"/>
              <a:round/>
            </a:ln>
          </p:spPr>
          <p:txBody>
            <a:bodyPr/>
            <a:p>
              <a:pPr defTabSz="3503295">
                <a:defRPr/>
              </a:pPr>
              <a:endPara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>
            <a:off x="1433646" y="3584572"/>
            <a:ext cx="906825" cy="9068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广告主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" name="虚尾箭头 2"/>
          <p:cNvSpPr/>
          <p:nvPr/>
        </p:nvSpPr>
        <p:spPr>
          <a:xfrm>
            <a:off x="2590560" y="3866421"/>
            <a:ext cx="526939" cy="343123"/>
          </a:xfrm>
          <a:prstGeom prst="stripedRightArrow">
            <a:avLst/>
          </a:prstGeom>
          <a:gradFill flip="none" rotWithShape="1">
            <a:gsLst>
              <a:gs pos="885">
                <a:schemeClr val="accent1"/>
              </a:gs>
              <a:gs pos="8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3367589" y="3584572"/>
            <a:ext cx="906825" cy="9068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rIns="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大数据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建模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虚尾箭头 4"/>
          <p:cNvSpPr/>
          <p:nvPr/>
        </p:nvSpPr>
        <p:spPr>
          <a:xfrm>
            <a:off x="4524503" y="3866421"/>
            <a:ext cx="526939" cy="343123"/>
          </a:xfrm>
          <a:prstGeom prst="stripedRightArrow">
            <a:avLst/>
          </a:prstGeom>
          <a:gradFill flip="none" rotWithShape="1">
            <a:gsLst>
              <a:gs pos="885">
                <a:schemeClr val="accent1"/>
              </a:gs>
              <a:gs pos="8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301532" y="3584572"/>
            <a:ext cx="906825" cy="9068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rIns="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优化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3" name="虚尾箭头 6"/>
          <p:cNvSpPr/>
          <p:nvPr/>
        </p:nvSpPr>
        <p:spPr>
          <a:xfrm>
            <a:off x="6458445" y="3866421"/>
            <a:ext cx="526939" cy="343123"/>
          </a:xfrm>
          <a:prstGeom prst="stripedRightArrow">
            <a:avLst/>
          </a:prstGeom>
          <a:gradFill flip="none" rotWithShape="1">
            <a:gsLst>
              <a:gs pos="885">
                <a:schemeClr val="accent1"/>
              </a:gs>
              <a:gs pos="8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235474" y="3208319"/>
            <a:ext cx="1659332" cy="16593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rIns="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触达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虚尾箭头 8"/>
          <p:cNvSpPr/>
          <p:nvPr/>
        </p:nvSpPr>
        <p:spPr>
          <a:xfrm>
            <a:off x="9144893" y="3866421"/>
            <a:ext cx="526939" cy="343123"/>
          </a:xfrm>
          <a:prstGeom prst="stripedRightArrow">
            <a:avLst/>
          </a:prstGeom>
          <a:gradFill flip="none" rotWithShape="1">
            <a:gsLst>
              <a:gs pos="885">
                <a:schemeClr val="accent1"/>
              </a:gs>
              <a:gs pos="8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9819369" y="3515089"/>
            <a:ext cx="1045788" cy="10457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rIns="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转化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</a:t>
            </a:r>
            <a:endPara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840638" y="1665523"/>
            <a:ext cx="3270182" cy="1787392"/>
            <a:chOff x="1602873" y="1131590"/>
            <a:chExt cx="2215531" cy="1210948"/>
          </a:xfrm>
        </p:grpSpPr>
        <p:sp>
          <p:nvSpPr>
            <p:cNvPr id="88" name="椭圆 87"/>
            <p:cNvSpPr/>
            <p:nvPr/>
          </p:nvSpPr>
          <p:spPr>
            <a:xfrm>
              <a:off x="1602873" y="2259515"/>
              <a:ext cx="83023" cy="8302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89" name="直接连接符 88"/>
            <p:cNvCxnSpPr>
              <a:stCxn id="88" idx="0"/>
            </p:cNvCxnSpPr>
            <p:nvPr/>
          </p:nvCxnSpPr>
          <p:spPr>
            <a:xfrm flipV="1">
              <a:off x="1644384" y="1131590"/>
              <a:ext cx="0" cy="11279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3"/>
            <p:cNvSpPr txBox="1"/>
            <p:nvPr/>
          </p:nvSpPr>
          <p:spPr>
            <a:xfrm>
              <a:off x="1726124" y="1261076"/>
              <a:ext cx="2092280" cy="7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eaLnBrk="0" hangingPunct="0"/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产品信息</a:t>
              </a:r>
              <a:endPara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eaLnBrk="0" hangingPunct="0"/>
              <a:endPara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eaLnBrk="0" hangingPunct="0"/>
              <a:r>
                <a:rPr lang="zh-CN" altLang="en-US" sz="133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甲方提供物料：</a:t>
              </a:r>
              <a:endParaRPr lang="en-US" altLang="zh-CN" sz="133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eaLnBrk="0" hangingPunct="0"/>
              <a:r>
                <a:rPr lang="zh-CN" altLang="en-US" sz="133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产品信息、需求、话术等。</a:t>
              </a:r>
              <a:endParaRPr lang="zh-CN" altLang="en-US" sz="133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030927" y="1346666"/>
            <a:ext cx="3670760" cy="1716829"/>
            <a:chOff x="1602873" y="915566"/>
            <a:chExt cx="2486920" cy="1163143"/>
          </a:xfrm>
        </p:grpSpPr>
        <p:cxnSp>
          <p:nvCxnSpPr>
            <p:cNvPr id="92" name="直接连接符 91"/>
            <p:cNvCxnSpPr/>
            <p:nvPr/>
          </p:nvCxnSpPr>
          <p:spPr>
            <a:xfrm flipV="1">
              <a:off x="1644384" y="915566"/>
              <a:ext cx="0" cy="11279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3"/>
            <p:cNvSpPr txBox="1"/>
            <p:nvPr/>
          </p:nvSpPr>
          <p:spPr>
            <a:xfrm>
              <a:off x="2135465" y="1143019"/>
              <a:ext cx="1954328" cy="84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eaLnBrk="0" hangingPunct="0"/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智能外呼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短彩信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视频彩铃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融媒体等</a:t>
              </a:r>
              <a:endPara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eaLnBrk="0" hangingPunct="0"/>
              <a:endPara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eaLnBrk="0" hangingPunct="0"/>
              <a:r>
                <a:rPr lang="zh-CN" altLang="en-US" sz="133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通过</a:t>
              </a:r>
              <a:r>
                <a:rPr lang="en-US" altLang="zh-CN" sz="133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AI+</a:t>
              </a:r>
              <a:r>
                <a:rPr lang="zh-CN" altLang="en-US" sz="133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人工组合模式，达到最优触达效果</a:t>
              </a:r>
              <a:endParaRPr lang="zh-CN" altLang="en-US" sz="133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1602873" y="1995686"/>
              <a:ext cx="83023" cy="8302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759728" y="4641514"/>
            <a:ext cx="3028009" cy="1670837"/>
            <a:chOff x="2572146" y="3406846"/>
            <a:chExt cx="2271007" cy="1253128"/>
          </a:xfrm>
        </p:grpSpPr>
        <p:grpSp>
          <p:nvGrpSpPr>
            <p:cNvPr id="96" name="组合 95"/>
            <p:cNvGrpSpPr/>
            <p:nvPr/>
          </p:nvGrpSpPr>
          <p:grpSpPr>
            <a:xfrm>
              <a:off x="2572146" y="3406846"/>
              <a:ext cx="91908" cy="1253128"/>
              <a:chOff x="5796760" y="3373688"/>
              <a:chExt cx="83023" cy="1131985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5796760" y="3373688"/>
                <a:ext cx="83023" cy="8302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ctr"/>
                <a:endParaRPr lang="zh-CN" altLang="en-US" sz="186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98" name="直接连接符 97"/>
              <p:cNvCxnSpPr>
                <a:stCxn id="97" idx="4"/>
              </p:cNvCxnSpPr>
              <p:nvPr/>
            </p:nvCxnSpPr>
            <p:spPr>
              <a:xfrm>
                <a:off x="5838271" y="3456711"/>
                <a:ext cx="0" cy="104896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文本框 3"/>
            <p:cNvSpPr txBox="1"/>
            <p:nvPr/>
          </p:nvSpPr>
          <p:spPr>
            <a:xfrm>
              <a:off x="2670449" y="3651147"/>
              <a:ext cx="2172704" cy="900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defRPr/>
              </a:pP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数据建模</a:t>
              </a:r>
              <a:endPara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>
                <a:defRPr/>
              </a:pPr>
              <a:endPara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>
                <a:defRPr/>
              </a:pPr>
              <a:r>
                <a:rPr lang="zh-CN" altLang="en-US" sz="133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根据广告主需求，建立专属广告数据模型，根据模型从运营商筛选匹配用户</a:t>
              </a:r>
              <a:endParaRPr lang="zh-CN" altLang="en-US" sz="133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00" name="直接连接符 99"/>
          <p:cNvCxnSpPr/>
          <p:nvPr/>
        </p:nvCxnSpPr>
        <p:spPr>
          <a:xfrm flipV="1">
            <a:off x="5738905" y="1766262"/>
            <a:ext cx="0" cy="166484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>
            <a:off x="5677634" y="3360547"/>
            <a:ext cx="122544" cy="12254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p>
            <a:pPr algn="ctr"/>
            <a:endParaRPr lang="zh-CN" altLang="en-US" sz="18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2" name="文本框 3"/>
          <p:cNvSpPr txBox="1"/>
          <p:nvPr/>
        </p:nvSpPr>
        <p:spPr>
          <a:xfrm>
            <a:off x="5826621" y="1902171"/>
            <a:ext cx="3088260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0" hangingPunct="0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投放计划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r>
              <a:rPr lang="zh-CN" altLang="en-US" sz="133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广告主确认投放计划，充值</a:t>
            </a:r>
            <a:endParaRPr lang="zh-CN" altLang="en-US" sz="133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9470" y="188595"/>
            <a:ext cx="9552305" cy="649605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数据管理</a:t>
            </a:r>
            <a:r>
              <a:rPr lang="en-US" altLang="zh-CN" sz="2800" b="1" dirty="0"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cs typeface="微软雅黑" panose="020B0503020204020204" pitchFamily="34" charset="-122"/>
              </a:rPr>
              <a:t>营销标签管理体系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4488" y="1020854"/>
            <a:ext cx="1101006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zh-CN" altLang="en-US" sz="1400" dirty="0"/>
              <a:t>客户标签体系是围绕核心实体ID（客户、用户等）对其相关的业务数据进行转换组织，形成一系列标签；客户标签体系是根据业务需求抽象出目标特征的定性描述，从而提供更加精准和易于理解的用户信息。</a:t>
            </a:r>
            <a:endParaRPr lang="zh-CN" altLang="en-US" sz="1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8022452" y="2132049"/>
            <a:ext cx="3578627" cy="4453889"/>
            <a:chOff x="5051965" y="2316928"/>
            <a:chExt cx="3359040" cy="41805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/>
            <a:srcRect r="24735"/>
            <a:stretch>
              <a:fillRect/>
            </a:stretch>
          </p:blipFill>
          <p:spPr>
            <a:xfrm>
              <a:off x="5433193" y="2339754"/>
              <a:ext cx="2977812" cy="136667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5385" y="3726114"/>
              <a:ext cx="2975620" cy="13622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24437"/>
            <a:stretch>
              <a:fillRect/>
            </a:stretch>
          </p:blipFill>
          <p:spPr>
            <a:xfrm>
              <a:off x="5434289" y="5135937"/>
              <a:ext cx="2976716" cy="1361587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 bwMode="gray">
            <a:xfrm>
              <a:off x="5051965" y="2316928"/>
              <a:ext cx="374408" cy="1353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标签库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 bwMode="gray">
            <a:xfrm>
              <a:off x="5051965" y="3735155"/>
              <a:ext cx="374408" cy="1353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标签概览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 bwMode="gray">
            <a:xfrm>
              <a:off x="5051965" y="5144341"/>
              <a:ext cx="374408" cy="1353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标签管理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 bwMode="gray">
          <a:xfrm>
            <a:off x="470911" y="2183812"/>
            <a:ext cx="7169396" cy="445523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/>
            <a:endParaRPr lang="zh-CN" altLang="en-US" sz="11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896292" y="5213267"/>
            <a:ext cx="306019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C00000"/>
                </a:solidFill>
                <a:latin typeface="+mn-ea"/>
              </a:rPr>
              <a:t>利用</a:t>
            </a:r>
            <a:r>
              <a:rPr lang="zh-CN" altLang="en-US" sz="1050" b="1" dirty="0">
                <a:solidFill>
                  <a:srgbClr val="C00000"/>
                </a:solidFill>
                <a:latin typeface="+mn-ea"/>
              </a:rPr>
              <a:t>统计方法</a:t>
            </a:r>
            <a:r>
              <a:rPr lang="zh-CN" altLang="en-US" sz="1050" dirty="0">
                <a:solidFill>
                  <a:srgbClr val="C00000"/>
                </a:solidFill>
                <a:latin typeface="+mn-ea"/>
              </a:rPr>
              <a:t>对基础数据汇集、加工</a:t>
            </a:r>
            <a:endParaRPr lang="zh-CN" altLang="en-US" sz="10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 bwMode="gray">
          <a:xfrm>
            <a:off x="780734" y="3086038"/>
            <a:ext cx="1671222" cy="501102"/>
          </a:xfrm>
          <a:prstGeom prst="rect">
            <a:avLst/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+mn-ea"/>
              </a:rPr>
              <a:t>营销标签</a:t>
            </a:r>
            <a:endParaRPr lang="zh-CN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 bwMode="gray">
          <a:xfrm>
            <a:off x="780734" y="3916720"/>
            <a:ext cx="1671222" cy="501102"/>
          </a:xfrm>
          <a:prstGeom prst="rect">
            <a:avLst/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+mn-ea"/>
              </a:rPr>
              <a:t>画像标签</a:t>
            </a:r>
            <a:endParaRPr lang="zh-CN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 bwMode="gray">
          <a:xfrm>
            <a:off x="780734" y="4714534"/>
            <a:ext cx="1671222" cy="501102"/>
          </a:xfrm>
          <a:prstGeom prst="rect">
            <a:avLst/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+mn-ea"/>
              </a:rPr>
              <a:t>基础标签</a:t>
            </a:r>
            <a:endParaRPr lang="zh-CN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 bwMode="gray">
          <a:xfrm>
            <a:off x="2451956" y="3086038"/>
            <a:ext cx="4987028" cy="501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vert="horz" wrap="square" rtlCol="0" anchor="ctr">
            <a:noAutofit/>
          </a:bodyPr>
          <a:lstStyle/>
          <a:p>
            <a:pPr eaLnBrk="0" hangingPunct="0"/>
            <a:r>
              <a:rPr lang="zh-CN" altLang="en-US" sz="1000" dirty="0">
                <a:latin typeface="+mn-ea"/>
                <a:cs typeface="Arial" panose="020B0604020202090204" pitchFamily="34" charset="0"/>
              </a:rPr>
              <a:t>优惠券到期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/</a:t>
            </a:r>
            <a:r>
              <a:rPr lang="zh-CN" altLang="en-US" sz="1000" dirty="0">
                <a:latin typeface="+mn-ea"/>
                <a:cs typeface="Arial" panose="020B0604020202090204" pitchFamily="34" charset="0"/>
              </a:rPr>
              <a:t>电子产品劵到期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/</a:t>
            </a:r>
            <a:r>
              <a:rPr lang="zh-CN" altLang="en-US" sz="1000" dirty="0">
                <a:latin typeface="+mn-ea"/>
                <a:cs typeface="Arial" panose="020B0604020202090204" pitchFamily="34" charset="0"/>
              </a:rPr>
              <a:t>商品潜在用户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/</a:t>
            </a:r>
            <a:r>
              <a:rPr lang="zh-CN" altLang="en-US" sz="1000" dirty="0">
                <a:latin typeface="+mn-ea"/>
                <a:cs typeface="Arial" panose="020B0604020202090204" pitchFamily="34" charset="0"/>
              </a:rPr>
              <a:t>用户流失预警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…</a:t>
            </a:r>
            <a:endParaRPr lang="zh-CN" altLang="en-US" sz="1000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gray">
          <a:xfrm>
            <a:off x="2451956" y="3916720"/>
            <a:ext cx="4987028" cy="501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vert="horz" wrap="square" rtlCol="0" anchor="ctr">
            <a:noAutofit/>
          </a:bodyPr>
          <a:lstStyle/>
          <a:p>
            <a:pPr eaLnBrk="0" hangingPunct="0"/>
            <a:r>
              <a:rPr lang="zh-CN" altLang="en-US" sz="1000" dirty="0">
                <a:latin typeface="+mn-ea"/>
                <a:cs typeface="Arial" panose="020B0604020202090204" pitchFamily="34" charset="0"/>
              </a:rPr>
              <a:t>消费偏好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/</a:t>
            </a:r>
            <a:r>
              <a:rPr lang="zh-CN" altLang="en-US" sz="1000" dirty="0">
                <a:latin typeface="+mn-ea"/>
                <a:cs typeface="Arial" panose="020B0604020202090204" pitchFamily="34" charset="0"/>
              </a:rPr>
              <a:t>出行偏好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/</a:t>
            </a:r>
            <a:r>
              <a:rPr lang="zh-CN" altLang="en-US" sz="1000" dirty="0">
                <a:latin typeface="+mn-ea"/>
                <a:cs typeface="Arial" panose="020B0604020202090204" pitchFamily="34" charset="0"/>
              </a:rPr>
              <a:t>资讯偏好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/</a:t>
            </a:r>
            <a:r>
              <a:rPr lang="zh-CN" altLang="en-US" sz="1000" dirty="0">
                <a:latin typeface="+mn-ea"/>
                <a:cs typeface="Arial" panose="020B0604020202090204" pitchFamily="34" charset="0"/>
              </a:rPr>
              <a:t>娱乐偏好</a:t>
            </a:r>
            <a:r>
              <a:rPr lang="en-US" altLang="zh-CN" sz="1000" dirty="0">
                <a:latin typeface="+mn-ea"/>
                <a:cs typeface="Arial" panose="020B0604020202090204" pitchFamily="34" charset="0"/>
              </a:rPr>
              <a:t>…</a:t>
            </a:r>
            <a:endParaRPr lang="zh-CN" altLang="en-US" sz="1000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gray">
          <a:xfrm>
            <a:off x="2451956" y="4714534"/>
            <a:ext cx="4987028" cy="501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vert="horz" wrap="square" rtlCol="0" anchor="ctr">
            <a:noAutofit/>
          </a:bodyPr>
          <a:lstStyle/>
          <a:p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基础属性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/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社会属性。例如：性别、年龄、职业、所在城市</a:t>
            </a:r>
            <a:endParaRPr lang="zh-CN" altLang="en-US" sz="1000" dirty="0">
              <a:solidFill>
                <a:prstClr val="black">
                  <a:lumMod val="95000"/>
                  <a:lumOff val="5000"/>
                </a:prstClr>
              </a:solidFill>
              <a:latin typeface="+mn-ea"/>
            </a:endParaRPr>
          </a:p>
        </p:txBody>
      </p:sp>
      <p:sp>
        <p:nvSpPr>
          <p:cNvPr id="66" name="上箭头 116"/>
          <p:cNvSpPr/>
          <p:nvPr/>
        </p:nvSpPr>
        <p:spPr bwMode="gray">
          <a:xfrm>
            <a:off x="1547226" y="4498785"/>
            <a:ext cx="387542" cy="168322"/>
          </a:xfrm>
          <a:prstGeom prst="upArrow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 algn="ctr">
            <a:noFill/>
            <a:miter lim="800000"/>
          </a:ln>
        </p:spPr>
        <p:txBody>
          <a:bodyPr vert="eaVert" wrap="none" rtlCol="0" anchor="ctr"/>
          <a:lstStyle/>
          <a:p>
            <a:pPr algn="ctr" eaLnBrk="0" hangingPunct="0"/>
            <a:endParaRPr lang="zh-CN" altLang="en-US" sz="1100">
              <a:latin typeface="+mn-ea"/>
              <a:cs typeface="Arial" panose="020B0604020202090204" pitchFamily="34" charset="0"/>
            </a:endParaRPr>
          </a:p>
        </p:txBody>
      </p:sp>
      <p:sp>
        <p:nvSpPr>
          <p:cNvPr id="75" name="上箭头 126"/>
          <p:cNvSpPr/>
          <p:nvPr/>
        </p:nvSpPr>
        <p:spPr bwMode="gray">
          <a:xfrm>
            <a:off x="1563775" y="3636575"/>
            <a:ext cx="387542" cy="232718"/>
          </a:xfrm>
          <a:prstGeom prst="upArrow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 algn="ctr">
            <a:noFill/>
            <a:miter lim="800000"/>
          </a:ln>
        </p:spPr>
        <p:txBody>
          <a:bodyPr vert="eaVert" wrap="none" rtlCol="0" anchor="ctr"/>
          <a:lstStyle/>
          <a:p>
            <a:pPr algn="ctr" eaLnBrk="0" hangingPunct="0"/>
            <a:endParaRPr lang="zh-CN" altLang="en-US" sz="1100">
              <a:latin typeface="+mn-ea"/>
              <a:cs typeface="Arial" panose="020B060402020209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896293" y="4445550"/>
            <a:ext cx="3477012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C00000"/>
                </a:solidFill>
                <a:latin typeface="+mn-ea"/>
              </a:rPr>
              <a:t>利用</a:t>
            </a:r>
            <a:r>
              <a:rPr lang="zh-CN" altLang="en-US" sz="1050" b="1" dirty="0">
                <a:solidFill>
                  <a:srgbClr val="C00000"/>
                </a:solidFill>
                <a:latin typeface="+mn-ea"/>
              </a:rPr>
              <a:t>数据挖掘</a:t>
            </a:r>
            <a:r>
              <a:rPr lang="zh-CN" altLang="en-US" sz="1050" dirty="0">
                <a:solidFill>
                  <a:srgbClr val="C00000"/>
                </a:solidFill>
                <a:latin typeface="+mn-ea"/>
              </a:rPr>
              <a:t>进行基础标签综合分析、深入洞察</a:t>
            </a:r>
            <a:endParaRPr lang="zh-CN" altLang="en-US" sz="10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896292" y="3611980"/>
            <a:ext cx="326226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C00000"/>
                </a:solidFill>
                <a:latin typeface="+mn-ea"/>
              </a:rPr>
              <a:t>结合</a:t>
            </a:r>
            <a:r>
              <a:rPr lang="zh-CN" altLang="en-US" sz="1100" b="1" dirty="0">
                <a:solidFill>
                  <a:srgbClr val="C00000"/>
                </a:solidFill>
                <a:latin typeface="+mn-ea"/>
              </a:rPr>
              <a:t>内外营销资源</a:t>
            </a:r>
            <a:r>
              <a:rPr lang="zh-CN" altLang="en-US" sz="1100" dirty="0">
                <a:solidFill>
                  <a:srgbClr val="C00000"/>
                </a:solidFill>
                <a:latin typeface="+mn-ea"/>
              </a:rPr>
              <a:t>进行标签数据的</a:t>
            </a:r>
            <a:r>
              <a:rPr lang="zh-CN" altLang="en-US" sz="1050" dirty="0">
                <a:solidFill>
                  <a:srgbClr val="C00000"/>
                </a:solidFill>
                <a:latin typeface="+mn-ea"/>
              </a:rPr>
              <a:t>匹配</a:t>
            </a:r>
            <a:r>
              <a:rPr lang="zh-CN" altLang="en-US" sz="1100" dirty="0">
                <a:solidFill>
                  <a:srgbClr val="C00000"/>
                </a:solidFill>
                <a:latin typeface="+mn-ea"/>
              </a:rPr>
              <a:t>关联</a:t>
            </a:r>
            <a:endParaRPr lang="zh-CN" altLang="en-US" sz="11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 bwMode="gray">
          <a:xfrm>
            <a:off x="780734" y="2346249"/>
            <a:ext cx="1671222" cy="501102"/>
          </a:xfrm>
          <a:prstGeom prst="rect">
            <a:avLst/>
          </a:prstGeom>
          <a:solidFill>
            <a:srgbClr val="31859C"/>
          </a:solidFill>
          <a:ln w="6350"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+mn-ea"/>
              </a:rPr>
              <a:t>衍生标签</a:t>
            </a:r>
            <a:endParaRPr lang="zh-CN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矩形 79"/>
          <p:cNvSpPr/>
          <p:nvPr/>
        </p:nvSpPr>
        <p:spPr bwMode="gray">
          <a:xfrm>
            <a:off x="2451956" y="2346251"/>
            <a:ext cx="4987028" cy="501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vert="horz" wrap="square" rtlCol="0" anchor="ctr">
            <a:noAutofit/>
          </a:bodyPr>
          <a:lstStyle/>
          <a:p>
            <a:pPr eaLnBrk="0" hangingPunct="0"/>
            <a:r>
              <a:rPr lang="zh-CN" altLang="en-US" sz="1000" dirty="0">
                <a:latin typeface="+mn-ea"/>
                <a:cs typeface="Arial" panose="020B0604020202090204" pitchFamily="34" charset="0"/>
              </a:rPr>
              <a:t>基于基础标签、画像标签、营销标签通过条件组合生成复合标签</a:t>
            </a:r>
            <a:endParaRPr lang="zh-CN" altLang="en-US" sz="1000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81" name="上箭头 139"/>
          <p:cNvSpPr/>
          <p:nvPr/>
        </p:nvSpPr>
        <p:spPr bwMode="gray">
          <a:xfrm>
            <a:off x="1589321" y="2897308"/>
            <a:ext cx="387542" cy="168322"/>
          </a:xfrm>
          <a:prstGeom prst="upArrow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 algn="ctr">
            <a:noFill/>
            <a:miter lim="800000"/>
          </a:ln>
        </p:spPr>
        <p:txBody>
          <a:bodyPr vert="eaVert" wrap="none" rtlCol="0" anchor="ctr"/>
          <a:lstStyle/>
          <a:p>
            <a:pPr algn="ctr" eaLnBrk="0" hangingPunct="0"/>
            <a:endParaRPr lang="zh-CN" altLang="en-US" sz="1100">
              <a:latin typeface="+mn-ea"/>
              <a:cs typeface="Arial" panose="020B060402020209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gray">
          <a:xfrm>
            <a:off x="780734" y="5726753"/>
            <a:ext cx="6658250" cy="360451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+mn-ea"/>
              </a:rPr>
              <a:t>统一数据集</a:t>
            </a:r>
            <a:endParaRPr lang="zh-CN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上箭头 116"/>
          <p:cNvSpPr/>
          <p:nvPr/>
        </p:nvSpPr>
        <p:spPr bwMode="gray">
          <a:xfrm>
            <a:off x="1907118" y="5523310"/>
            <a:ext cx="387542" cy="150948"/>
          </a:xfrm>
          <a:prstGeom prst="upArrow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 algn="ctr">
            <a:noFill/>
            <a:miter lim="800000"/>
          </a:ln>
        </p:spPr>
        <p:txBody>
          <a:bodyPr vert="eaVert" wrap="none" rtlCol="0" anchor="ctr"/>
          <a:lstStyle/>
          <a:p>
            <a:pPr algn="ctr" eaLnBrk="0" hangingPunct="0"/>
            <a:endParaRPr lang="zh-CN" altLang="en-US" sz="1100">
              <a:latin typeface="+mn-ea"/>
              <a:cs typeface="Arial" panose="020B0604020202090204" pitchFamily="34" charset="0"/>
            </a:endParaRPr>
          </a:p>
        </p:txBody>
      </p:sp>
      <p:sp>
        <p:nvSpPr>
          <p:cNvPr id="39" name="上箭头 116"/>
          <p:cNvSpPr/>
          <p:nvPr/>
        </p:nvSpPr>
        <p:spPr bwMode="gray">
          <a:xfrm>
            <a:off x="5819584" y="5523310"/>
            <a:ext cx="387542" cy="150948"/>
          </a:xfrm>
          <a:prstGeom prst="upArrow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 algn="ctr">
            <a:noFill/>
            <a:miter lim="800000"/>
          </a:ln>
        </p:spPr>
        <p:txBody>
          <a:bodyPr vert="eaVert" wrap="none" rtlCol="0" anchor="ctr"/>
          <a:lstStyle/>
          <a:p>
            <a:pPr algn="ctr" eaLnBrk="0" hangingPunct="0"/>
            <a:endParaRPr lang="zh-CN" altLang="en-US" sz="1100">
              <a:latin typeface="+mn-ea"/>
              <a:cs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80736" y="6248889"/>
            <a:ext cx="6658250" cy="175951"/>
            <a:chOff x="2095109" y="3629260"/>
            <a:chExt cx="7824301" cy="304800"/>
          </a:xfrm>
        </p:grpSpPr>
        <p:sp>
          <p:nvSpPr>
            <p:cNvPr id="41" name="矩形: 圆角 40"/>
            <p:cNvSpPr/>
            <p:nvPr/>
          </p:nvSpPr>
          <p:spPr bwMode="auto">
            <a:xfrm>
              <a:off x="2095109" y="3629260"/>
              <a:ext cx="1375144" cy="3048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产品数据</a:t>
              </a:r>
              <a:endParaRPr kumimoji="1"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: 圆角 41"/>
            <p:cNvSpPr/>
            <p:nvPr/>
          </p:nvSpPr>
          <p:spPr bwMode="auto">
            <a:xfrm>
              <a:off x="3711497" y="3629260"/>
              <a:ext cx="1375144" cy="3048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客户数据</a:t>
              </a:r>
              <a:endParaRPr kumimoji="1"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42"/>
            <p:cNvSpPr/>
            <p:nvPr/>
          </p:nvSpPr>
          <p:spPr bwMode="auto">
            <a:xfrm>
              <a:off x="5322420" y="3629260"/>
              <a:ext cx="1375144" cy="3048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触点数据</a:t>
              </a:r>
              <a:endParaRPr kumimoji="1"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: 圆角 43"/>
            <p:cNvSpPr/>
            <p:nvPr/>
          </p:nvSpPr>
          <p:spPr bwMode="auto">
            <a:xfrm>
              <a:off x="6933343" y="3629260"/>
              <a:ext cx="1375144" cy="3048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活动数据</a:t>
              </a:r>
              <a:endParaRPr kumimoji="1"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: 圆角 44"/>
            <p:cNvSpPr/>
            <p:nvPr/>
          </p:nvSpPr>
          <p:spPr bwMode="auto">
            <a:xfrm>
              <a:off x="8544266" y="3629260"/>
              <a:ext cx="1375144" cy="3048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。。。</a:t>
              </a:r>
              <a:endParaRPr kumimoji="1"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353356" y="1715075"/>
            <a:ext cx="11510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b="1" dirty="0"/>
              <a:t>标签构建</a:t>
            </a:r>
            <a:endParaRPr lang="zh-CN" altLang="en-US" sz="1600" b="1" dirty="0"/>
          </a:p>
        </p:txBody>
      </p:sp>
      <p:sp>
        <p:nvSpPr>
          <p:cNvPr id="53" name="矩形 52"/>
          <p:cNvSpPr/>
          <p:nvPr/>
        </p:nvSpPr>
        <p:spPr>
          <a:xfrm>
            <a:off x="9439330" y="1675605"/>
            <a:ext cx="11510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b="1" dirty="0"/>
              <a:t>标签管理</a:t>
            </a:r>
            <a:endParaRPr lang="zh-CN" altLang="en-US" sz="1600" b="1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960" y="139700"/>
            <a:ext cx="9552305" cy="649605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客户洞察分析提取客户群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513774" y="1005436"/>
            <a:ext cx="108282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通过客户标签模型对客户群体进行多维度过滤，周期性的对现有的客户群体及其消费偏好进行快速细分洞察，以便及时有效的提升产品及营销策略。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43169" y="2042100"/>
            <a:ext cx="4626255" cy="4176949"/>
            <a:chOff x="1032233" y="2167330"/>
            <a:chExt cx="4626255" cy="4176949"/>
          </a:xfrm>
        </p:grpSpPr>
        <p:sp>
          <p:nvSpPr>
            <p:cNvPr id="354" name="文本框 353"/>
            <p:cNvSpPr txBox="1"/>
            <p:nvPr/>
          </p:nvSpPr>
          <p:spPr>
            <a:xfrm>
              <a:off x="1601024" y="4135555"/>
              <a:ext cx="4057464" cy="823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100" dirty="0"/>
                <a:t>类似于</a:t>
              </a:r>
              <a:r>
                <a:rPr kumimoji="1" lang="en-US" altLang="zh-CN" sz="1100" dirty="0"/>
                <a:t>Excel</a:t>
              </a:r>
              <a:r>
                <a:rPr kumimoji="1" lang="zh-CN" altLang="en-US" sz="1100" dirty="0"/>
                <a:t>透视表设置功能，快速更换数据项</a:t>
              </a:r>
              <a:endParaRPr kumimoji="1" lang="en-US" altLang="zh-CN" sz="1100" dirty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100" dirty="0"/>
                <a:t>可对数据表的行、列、数据值进行设置</a:t>
              </a:r>
              <a:endParaRPr kumimoji="1" lang="en-US" altLang="zh-CN" sz="1100" dirty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100" dirty="0"/>
                <a:t>可直接拖拽指标、标签、维度、属性为查询条件</a:t>
              </a:r>
              <a:endParaRPr kumimoji="1" lang="en-US" altLang="zh-CN" sz="11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32233" y="2167330"/>
              <a:ext cx="3845442" cy="4176949"/>
              <a:chOff x="1032233" y="2167330"/>
              <a:chExt cx="3845442" cy="4176949"/>
            </a:xfrm>
          </p:grpSpPr>
          <p:sp>
            <p:nvSpPr>
              <p:cNvPr id="351" name="文本框 350"/>
              <p:cNvSpPr txBox="1"/>
              <p:nvPr/>
            </p:nvSpPr>
            <p:spPr>
              <a:xfrm>
                <a:off x="1032233" y="2167330"/>
                <a:ext cx="3078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/>
                  <a:t>客户洞察内置可视化组件</a:t>
                </a:r>
                <a:endParaRPr kumimoji="1" lang="zh-CN" altLang="en-US" sz="1400" b="1" dirty="0"/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1601024" y="2537055"/>
                <a:ext cx="3276651" cy="82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100" dirty="0"/>
                  <a:t>基础表、透视表</a:t>
                </a:r>
                <a:endParaRPr kumimoji="1"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100" dirty="0"/>
                  <a:t>饼图、柱状图、环形图、条形图</a:t>
                </a:r>
                <a:endParaRPr kumimoji="1"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100" dirty="0"/>
                  <a:t>散点图、面积图</a:t>
                </a:r>
                <a:endParaRPr kumimoji="1" lang="en-US" altLang="zh-CN" sz="1100" dirty="0"/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1032233" y="3728400"/>
                <a:ext cx="3078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/>
                  <a:t>客户洞察灵活配置查询条件</a:t>
                </a:r>
                <a:endParaRPr kumimoji="1" lang="zh-CN" altLang="en-US" sz="1400" b="1" dirty="0"/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1032233" y="5396056"/>
                <a:ext cx="3078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/>
                  <a:t>客户洞察提供多层次分析能力</a:t>
                </a:r>
                <a:endParaRPr kumimoji="1" lang="zh-CN" altLang="en-US" sz="1400" b="1" dirty="0"/>
              </a:p>
            </p:txBody>
          </p:sp>
          <p:sp>
            <p:nvSpPr>
              <p:cNvPr id="356" name="文本框 355"/>
              <p:cNvSpPr txBox="1"/>
              <p:nvPr/>
            </p:nvSpPr>
            <p:spPr>
              <a:xfrm>
                <a:off x="1601024" y="5774828"/>
                <a:ext cx="2544880" cy="56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100" dirty="0"/>
                  <a:t>通过钻取、切片进行细分洞察</a:t>
                </a:r>
                <a:endParaRPr kumimoji="1"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100" dirty="0"/>
                  <a:t>拆分维度进行对比分析</a:t>
                </a:r>
                <a:endParaRPr kumimoji="1" lang="en-US" altLang="zh-CN" sz="1100" dirty="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826221" y="3920266"/>
            <a:ext cx="6010939" cy="2876506"/>
            <a:chOff x="1603599" y="1600442"/>
            <a:chExt cx="9739033" cy="466056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599" y="1600442"/>
              <a:ext cx="9733617" cy="4660567"/>
            </a:xfrm>
            <a:prstGeom prst="rect">
              <a:avLst/>
            </a:prstGeom>
            <a:solidFill>
              <a:srgbClr val="F2F2F2"/>
            </a:solidFill>
          </p:spPr>
        </p:pic>
        <p:sp>
          <p:nvSpPr>
            <p:cNvPr id="28" name="文本框 27"/>
            <p:cNvSpPr txBox="1"/>
            <p:nvPr/>
          </p:nvSpPr>
          <p:spPr>
            <a:xfrm>
              <a:off x="1706148" y="2838487"/>
              <a:ext cx="1247973" cy="4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客户群一</a:t>
              </a:r>
              <a:endParaRPr lang="zh-CN" altLang="en-US" sz="10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61655" y="2034027"/>
              <a:ext cx="1291304" cy="40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客户分群</a:t>
              </a:r>
              <a:r>
                <a:rPr lang="en-US" altLang="zh-CN" sz="900" dirty="0"/>
                <a:t>A</a:t>
              </a:r>
              <a:endParaRPr lang="zh-CN" altLang="en-US" sz="9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61655" y="4085308"/>
              <a:ext cx="1291304" cy="40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客户分群</a:t>
              </a:r>
              <a:r>
                <a:rPr lang="en-US" altLang="zh-CN" sz="900" dirty="0"/>
                <a:t>B</a:t>
              </a:r>
              <a:endParaRPr lang="zh-CN" altLang="en-US" sz="9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65773" y="2240903"/>
              <a:ext cx="1271443" cy="40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客户分群</a:t>
              </a:r>
              <a:r>
                <a:rPr lang="en-US" altLang="zh-CN" sz="900" dirty="0"/>
                <a:t>a</a:t>
              </a:r>
              <a:endParaRPr lang="zh-CN" altLang="en-US" sz="9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065772" y="3412404"/>
              <a:ext cx="1276860" cy="40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客户分群</a:t>
              </a:r>
              <a:r>
                <a:rPr lang="en-US" altLang="zh-CN" sz="900" dirty="0"/>
                <a:t>b</a:t>
              </a:r>
              <a:endParaRPr lang="zh-CN" altLang="en-US" sz="9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79894" y="2783390"/>
              <a:ext cx="1172372" cy="59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/>
                <a:t>客户消费偏好约束</a:t>
              </a:r>
              <a:endParaRPr lang="zh-CN" altLang="en-US" sz="8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80146" y="1902752"/>
              <a:ext cx="1073884" cy="59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/>
              </a:lvl1pPr>
            </a:lstStyle>
            <a:p>
              <a:r>
                <a:rPr lang="zh-CN" altLang="en-US" sz="800" dirty="0"/>
                <a:t>客户产品偏好约束</a:t>
              </a:r>
              <a:endParaRPr lang="zh-CN" altLang="en-US" sz="8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46159" y="1897201"/>
            <a:ext cx="6418183" cy="1729274"/>
            <a:chOff x="4948934" y="1885648"/>
            <a:chExt cx="6629584" cy="1786233"/>
          </a:xfrm>
        </p:grpSpPr>
        <p:pic>
          <p:nvPicPr>
            <p:cNvPr id="200" name="图片 19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8934" y="1994120"/>
              <a:ext cx="2020826" cy="1245814"/>
            </a:xfrm>
            <a:prstGeom prst="rect">
              <a:avLst/>
            </a:prstGeom>
            <a:effectLst/>
          </p:spPr>
        </p:pic>
        <p:sp>
          <p:nvSpPr>
            <p:cNvPr id="201" name="文本框 200"/>
            <p:cNvSpPr txBox="1"/>
            <p:nvPr/>
          </p:nvSpPr>
          <p:spPr>
            <a:xfrm>
              <a:off x="5151382" y="3389836"/>
              <a:ext cx="1615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/>
                <a:t>客户标签过滤特征</a:t>
              </a:r>
              <a:endParaRPr kumimoji="1" lang="zh-CN" altLang="en-US" sz="1200" dirty="0"/>
            </a:p>
          </p:txBody>
        </p:sp>
        <p:grpSp>
          <p:nvGrpSpPr>
            <p:cNvPr id="202" name="组合 150"/>
            <p:cNvGrpSpPr/>
            <p:nvPr/>
          </p:nvGrpSpPr>
          <p:grpSpPr>
            <a:xfrm>
              <a:off x="7429549" y="1885648"/>
              <a:ext cx="1580377" cy="1462758"/>
              <a:chOff x="899592" y="1917168"/>
              <a:chExt cx="3168352" cy="2951996"/>
            </a:xfrm>
          </p:grpSpPr>
          <p:sp>
            <p:nvSpPr>
              <p:cNvPr id="204" name="椭圆 203"/>
              <p:cNvSpPr/>
              <p:nvPr/>
            </p:nvSpPr>
            <p:spPr bwMode="auto">
              <a:xfrm>
                <a:off x="1187944" y="1917168"/>
                <a:ext cx="2880000" cy="2880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  <a:alpha val="50000"/>
                </a:schemeClr>
              </a:solidFill>
              <a:ln w="3175" algn="ctr">
                <a:solidFill>
                  <a:srgbClr val="002060"/>
                </a:solidFill>
                <a:prstDash val="dash"/>
                <a:round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椭圆 204"/>
              <p:cNvSpPr/>
              <p:nvPr/>
            </p:nvSpPr>
            <p:spPr bwMode="auto">
              <a:xfrm>
                <a:off x="2051720" y="2852936"/>
                <a:ext cx="1191278" cy="1152128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9050" algn="ctr">
                <a:solidFill>
                  <a:srgbClr val="334352"/>
                </a:solidFill>
                <a:prstDash val="dash"/>
                <a:round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会员</a:t>
                </a:r>
                <a:r>
                  <a:rPr kumimoji="0" lang="en-US" altLang="zh-CN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(VIP)</a:t>
                </a: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TextBox 163"/>
              <p:cNvSpPr txBox="1"/>
              <p:nvPr/>
            </p:nvSpPr>
            <p:spPr>
              <a:xfrm>
                <a:off x="1763689" y="2132855"/>
                <a:ext cx="1800202" cy="304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基本属性</a:t>
                </a: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2" name="组合 23"/>
              <p:cNvGrpSpPr/>
              <p:nvPr/>
            </p:nvGrpSpPr>
            <p:grpSpPr>
              <a:xfrm>
                <a:off x="899592" y="2996955"/>
                <a:ext cx="2312898" cy="1872209"/>
                <a:chOff x="-1116632" y="3356992"/>
                <a:chExt cx="2180683" cy="1800000"/>
              </a:xfrm>
            </p:grpSpPr>
            <p:sp>
              <p:nvSpPr>
                <p:cNvPr id="213" name="椭圆 212"/>
                <p:cNvSpPr/>
                <p:nvPr/>
              </p:nvSpPr>
              <p:spPr bwMode="auto">
                <a:xfrm>
                  <a:off x="-1116632" y="3356992"/>
                  <a:ext cx="1800002" cy="1800000"/>
                </a:xfrm>
                <a:prstGeom prst="ellipse">
                  <a:avLst/>
                </a:prstGeom>
                <a:solidFill>
                  <a:srgbClr val="FFFF00">
                    <a:alpha val="59000"/>
                  </a:srgbClr>
                </a:solidFill>
                <a:ln w="19050" algn="ctr">
                  <a:solidFill>
                    <a:srgbClr val="334352"/>
                  </a:solidFill>
                  <a:prstDash val="dash"/>
                  <a:round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CC9900"/>
                    </a:buClr>
                    <a:buSzTx/>
                    <a:buFontTx/>
                    <a:buNone/>
                    <a:defRPr/>
                  </a:pPr>
                  <a:endPara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" name="TextBox 229"/>
                <p:cNvSpPr txBox="1"/>
                <p:nvPr/>
              </p:nvSpPr>
              <p:spPr>
                <a:xfrm>
                  <a:off x="-808157" y="4134598"/>
                  <a:ext cx="1872208" cy="317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兴趣偏好</a:t>
                  </a:r>
                  <a:endPara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5" name="右箭头 214"/>
            <p:cNvSpPr/>
            <p:nvPr/>
          </p:nvSpPr>
          <p:spPr bwMode="auto">
            <a:xfrm>
              <a:off x="7086423" y="2406043"/>
              <a:ext cx="299682" cy="390127"/>
            </a:xfrm>
            <a:prstGeom prst="rightArrow">
              <a:avLst/>
            </a:prstGeom>
            <a:solidFill>
              <a:srgbClr val="33435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53228" y="3394883"/>
              <a:ext cx="1296217" cy="2306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/>
                <a:t>交集</a:t>
              </a:r>
              <a:r>
                <a:rPr kumimoji="1" lang="en-US" altLang="zh-CN" sz="1200" dirty="0"/>
                <a:t>/</a:t>
              </a:r>
              <a:r>
                <a:rPr kumimoji="1" lang="zh-CN" altLang="en-US" sz="1200" dirty="0"/>
                <a:t>并集</a:t>
              </a:r>
              <a:r>
                <a:rPr kumimoji="1" lang="en-US" altLang="zh-CN" sz="1200" dirty="0"/>
                <a:t>/</a:t>
              </a:r>
              <a:r>
                <a:rPr kumimoji="1" lang="zh-CN" altLang="en-US" sz="1200" dirty="0"/>
                <a:t>去重分析</a:t>
              </a:r>
              <a:endParaRPr kumimoji="1" lang="zh-CN" altLang="en-US" sz="1200" dirty="0"/>
            </a:p>
          </p:txBody>
        </p:sp>
        <p:sp>
          <p:nvSpPr>
            <p:cNvPr id="37" name="右箭头 214"/>
            <p:cNvSpPr/>
            <p:nvPr/>
          </p:nvSpPr>
          <p:spPr bwMode="auto">
            <a:xfrm>
              <a:off x="9163537" y="2406043"/>
              <a:ext cx="299682" cy="390127"/>
            </a:xfrm>
            <a:prstGeom prst="rightArrow">
              <a:avLst/>
            </a:prstGeom>
            <a:solidFill>
              <a:srgbClr val="33435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/>
            <p:nvPr/>
          </p:nvPicPr>
          <p:blipFill rotWithShape="1">
            <a:blip r:embed="rId3"/>
            <a:srcRect l="3925" t="7970" r="30323" b="4879"/>
            <a:stretch>
              <a:fillRect/>
            </a:stretch>
          </p:blipFill>
          <p:spPr>
            <a:xfrm>
              <a:off x="9574653" y="1999701"/>
              <a:ext cx="2003865" cy="123465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矩形 37"/>
            <p:cNvSpPr/>
            <p:nvPr/>
          </p:nvSpPr>
          <p:spPr>
            <a:xfrm>
              <a:off x="9928476" y="3394882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/>
                <a:t>分析结果呈现</a:t>
              </a:r>
              <a:endParaRPr kumimoji="1" lang="zh-CN" altLang="en-US" sz="1200" dirty="0"/>
            </a:p>
          </p:txBody>
        </p:sp>
      </p:grpSp>
      <p:sp>
        <p:nvSpPr>
          <p:cNvPr id="5" name="矩形 4"/>
          <p:cNvSpPr/>
          <p:nvPr/>
        </p:nvSpPr>
        <p:spPr bwMode="auto">
          <a:xfrm>
            <a:off x="5071503" y="1662080"/>
            <a:ext cx="6762314" cy="2111616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4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7120" y="2000669"/>
            <a:ext cx="39666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/>
              <a:t>洞察分析实现</a:t>
            </a:r>
            <a:endParaRPr kumimoji="1" lang="zh-CN" altLang="en-US" sz="1400" dirty="0"/>
          </a:p>
        </p:txBody>
      </p:sp>
      <p:sp>
        <p:nvSpPr>
          <p:cNvPr id="44" name="矩形 43"/>
          <p:cNvSpPr/>
          <p:nvPr/>
        </p:nvSpPr>
        <p:spPr>
          <a:xfrm>
            <a:off x="5392312" y="4473215"/>
            <a:ext cx="396668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/>
              <a:t>客群分群洞察实例</a:t>
            </a:r>
            <a:endParaRPr kumimoji="1" lang="zh-CN" altLang="en-US" sz="1400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 idx="4294967295"/>
          </p:nvPr>
        </p:nvSpPr>
        <p:spPr>
          <a:xfrm>
            <a:off x="767715" y="116840"/>
            <a:ext cx="9552305" cy="649605"/>
          </a:xfrm>
        </p:spPr>
        <p:txBody>
          <a:bodyPr/>
          <a:lstStyle/>
          <a:p>
            <a:r>
              <a:rPr lang="zh-CN" altLang="en-US" sz="2800" b="1" dirty="0">
                <a:cs typeface="微软雅黑" panose="020B0503020204020204" pitchFamily="34" charset="-122"/>
              </a:rPr>
              <a:t>活动策划</a:t>
            </a:r>
            <a:r>
              <a:rPr lang="en-US" altLang="zh-CN" sz="2800" b="1" dirty="0"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cs typeface="微软雅黑" panose="020B0503020204020204" pitchFamily="34" charset="-122"/>
              </a:rPr>
              <a:t>快速配置</a:t>
            </a:r>
            <a:r>
              <a:rPr kumimoji="1" lang="en-US" altLang="zh-CN" sz="2800" b="1" dirty="0">
                <a:cs typeface="微软雅黑" panose="020B0503020204020204" pitchFamily="34" charset="-122"/>
              </a:rPr>
              <a:t>H5</a:t>
            </a:r>
            <a:r>
              <a:rPr kumimoji="1" lang="zh-CN" altLang="en-US" sz="2800" b="1" dirty="0">
                <a:cs typeface="微软雅黑" panose="020B0503020204020204" pitchFamily="34" charset="-122"/>
              </a:rPr>
              <a:t>页面呈现丰富视觉效果</a:t>
            </a:r>
            <a:endParaRPr lang="zh-CN" altLang="en-US" sz="2800" b="1" dirty="0">
              <a:cs typeface="微软雅黑" panose="020B0503020204020204" pitchFamily="34" charset="-122"/>
            </a:endParaRPr>
          </a:p>
        </p:txBody>
      </p:sp>
      <p:sp>
        <p:nvSpPr>
          <p:cNvPr id="90" name="标题 2"/>
          <p:cNvSpPr txBox="1"/>
          <p:nvPr/>
        </p:nvSpPr>
        <p:spPr bwMode="auto">
          <a:xfrm>
            <a:off x="1012499" y="976333"/>
            <a:ext cx="9940717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 dirty="0"/>
              <a:t>H5</a:t>
            </a:r>
            <a:r>
              <a:rPr lang="zh-CN" altLang="en-US" sz="1400" dirty="0"/>
              <a:t>自服务页面生产采用组件配置方式，通过组件组合形成多样化的客户展示页面，配置组件上的图片和内容完成展示效果</a:t>
            </a:r>
            <a:endParaRPr lang="zh-CN" altLang="en-US" sz="1400" dirty="0"/>
          </a:p>
        </p:txBody>
      </p:sp>
      <p:grpSp>
        <p:nvGrpSpPr>
          <p:cNvPr id="128" name="组合 127"/>
          <p:cNvGrpSpPr/>
          <p:nvPr/>
        </p:nvGrpSpPr>
        <p:grpSpPr>
          <a:xfrm>
            <a:off x="1711586" y="4774790"/>
            <a:ext cx="4237678" cy="1728544"/>
            <a:chOff x="2682098" y="4804175"/>
            <a:chExt cx="4237678" cy="1728544"/>
          </a:xfrm>
        </p:grpSpPr>
        <p:grpSp>
          <p:nvGrpSpPr>
            <p:cNvPr id="129" name="组合 128"/>
            <p:cNvGrpSpPr/>
            <p:nvPr/>
          </p:nvGrpSpPr>
          <p:grpSpPr>
            <a:xfrm>
              <a:off x="2682098" y="4804175"/>
              <a:ext cx="4237678" cy="1728544"/>
              <a:chOff x="4340325" y="3608963"/>
              <a:chExt cx="3178259" cy="1296408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4340325" y="3608963"/>
                <a:ext cx="3178259" cy="1296408"/>
                <a:chOff x="5576544" y="3985615"/>
                <a:chExt cx="2930840" cy="1332297"/>
              </a:xfrm>
            </p:grpSpPr>
            <p:sp>
              <p:nvSpPr>
                <p:cNvPr id="133" name="矩形 18"/>
                <p:cNvSpPr>
                  <a:spLocks noChangeArrowheads="1"/>
                </p:cNvSpPr>
                <p:nvPr/>
              </p:nvSpPr>
              <p:spPr bwMode="auto">
                <a:xfrm>
                  <a:off x="5576544" y="3985615"/>
                  <a:ext cx="1607904" cy="264216"/>
                </a:xfrm>
                <a:prstGeom prst="snipRoundRect">
                  <a:avLst>
                    <a:gd name="adj1" fmla="val 0"/>
                    <a:gd name="adj2" fmla="val 36726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lIns="0" rIns="0" anchor="ctr" anchorCtr="1"/>
                <a:lstStyle/>
                <a:p>
                  <a:pPr algn="ctr">
                    <a:buClr>
                      <a:srgbClr val="CC9900"/>
                    </a:buClr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可选择基础组件类型</a:t>
                  </a:r>
                  <a:endPara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4" name="矩形 25"/>
                <p:cNvSpPr>
                  <a:spLocks noChangeArrowheads="1"/>
                </p:cNvSpPr>
                <p:nvPr/>
              </p:nvSpPr>
              <p:spPr bwMode="auto">
                <a:xfrm>
                  <a:off x="5576544" y="4231047"/>
                  <a:ext cx="2930840" cy="1086865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B7CCE4"/>
                  </a:solidFill>
                  <a:prstDash val="lgDash"/>
                  <a:miter lim="800000"/>
                </a:ln>
              </p:spPr>
              <p:txBody>
                <a:bodyPr anchor="ctr"/>
                <a:lstStyle/>
                <a:p>
                  <a:pPr marL="228600" indent="-228600">
                    <a:buFont typeface="Wingdings" panose="05000000000000000000" pitchFamily="2" charset="2"/>
                    <a:buChar char="Ø"/>
                  </a:pPr>
                  <a:endParaRPr lang="en-US" altLang="zh-CN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2" name="矩形 131"/>
              <p:cNvSpPr/>
              <p:nvPr/>
            </p:nvSpPr>
            <p:spPr>
              <a:xfrm>
                <a:off x="4408251" y="3889282"/>
                <a:ext cx="966880" cy="900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轮播广告</a:t>
                </a:r>
                <a:endPara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图片导航</a:t>
                </a:r>
                <a:endPara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图片</a:t>
                </a:r>
                <a:endPara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商品模块</a:t>
                </a:r>
                <a:endPara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  <a:endPara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空白占位</a:t>
                </a:r>
                <a:endPara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30" name="矩形 129"/>
            <p:cNvSpPr/>
            <p:nvPr/>
          </p:nvSpPr>
          <p:spPr>
            <a:xfrm>
              <a:off x="4883082" y="5161782"/>
              <a:ext cx="203669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分类模块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页面内导航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背景浮层导航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分隔符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图片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5" name="标题 2"/>
          <p:cNvSpPr txBox="1"/>
          <p:nvPr/>
        </p:nvSpPr>
        <p:spPr bwMode="auto">
          <a:xfrm>
            <a:off x="7252942" y="1502606"/>
            <a:ext cx="3575092" cy="5111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865" b="1" dirty="0"/>
              <a:t>页面配置画布</a:t>
            </a:r>
            <a:endParaRPr lang="zh-CN" altLang="en-US" sz="1865" b="1" dirty="0"/>
          </a:p>
        </p:txBody>
      </p:sp>
      <p:grpSp>
        <p:nvGrpSpPr>
          <p:cNvPr id="136" name="组合 135"/>
          <p:cNvGrpSpPr/>
          <p:nvPr/>
        </p:nvGrpSpPr>
        <p:grpSpPr>
          <a:xfrm>
            <a:off x="4934767" y="2142700"/>
            <a:ext cx="1575213" cy="1976532"/>
            <a:chOff x="4008388" y="2051353"/>
            <a:chExt cx="1181410" cy="1482398"/>
          </a:xfrm>
        </p:grpSpPr>
        <p:grpSp>
          <p:nvGrpSpPr>
            <p:cNvPr id="137" name="组合 136"/>
            <p:cNvGrpSpPr/>
            <p:nvPr/>
          </p:nvGrpSpPr>
          <p:grpSpPr>
            <a:xfrm>
              <a:off x="4008388" y="2051353"/>
              <a:ext cx="1164910" cy="383381"/>
              <a:chOff x="4008388" y="1714523"/>
              <a:chExt cx="1164910" cy="383381"/>
            </a:xfrm>
          </p:grpSpPr>
          <p:cxnSp>
            <p:nvCxnSpPr>
              <p:cNvPr id="144" name="直接箭头连接符 143"/>
              <p:cNvCxnSpPr/>
              <p:nvPr/>
            </p:nvCxnSpPr>
            <p:spPr>
              <a:xfrm>
                <a:off x="4095750" y="2072118"/>
                <a:ext cx="10763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标题 2"/>
              <p:cNvSpPr txBox="1"/>
              <p:nvPr/>
            </p:nvSpPr>
            <p:spPr bwMode="auto">
              <a:xfrm>
                <a:off x="4008388" y="1714523"/>
                <a:ext cx="1164910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1400" b="1" dirty="0"/>
                  <a:t>组件拖拽</a:t>
                </a:r>
                <a:endParaRPr lang="zh-CN" altLang="en-US" sz="1400" b="1" dirty="0"/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4024888" y="2594448"/>
              <a:ext cx="1164910" cy="383381"/>
              <a:chOff x="4008388" y="1714523"/>
              <a:chExt cx="1164910" cy="383381"/>
            </a:xfrm>
          </p:grpSpPr>
          <p:cxnSp>
            <p:nvCxnSpPr>
              <p:cNvPr id="142" name="直接箭头连接符 141"/>
              <p:cNvCxnSpPr/>
              <p:nvPr/>
            </p:nvCxnSpPr>
            <p:spPr>
              <a:xfrm>
                <a:off x="4095750" y="2072118"/>
                <a:ext cx="10763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标题 2"/>
              <p:cNvSpPr txBox="1"/>
              <p:nvPr/>
            </p:nvSpPr>
            <p:spPr bwMode="auto">
              <a:xfrm>
                <a:off x="4008388" y="1714523"/>
                <a:ext cx="1164910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1400" b="1" dirty="0"/>
                  <a:t>内容配置</a:t>
                </a:r>
                <a:endParaRPr lang="zh-CN" altLang="en-US" sz="1400" b="1" dirty="0"/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4024888" y="3150370"/>
              <a:ext cx="1164910" cy="383381"/>
              <a:chOff x="4008388" y="1714523"/>
              <a:chExt cx="1164910" cy="383381"/>
            </a:xfrm>
          </p:grpSpPr>
          <p:cxnSp>
            <p:nvCxnSpPr>
              <p:cNvPr id="140" name="直接箭头连接符 139"/>
              <p:cNvCxnSpPr/>
              <p:nvPr/>
            </p:nvCxnSpPr>
            <p:spPr>
              <a:xfrm>
                <a:off x="4095750" y="2072118"/>
                <a:ext cx="10763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标题 2"/>
              <p:cNvSpPr txBox="1"/>
              <p:nvPr/>
            </p:nvSpPr>
            <p:spPr bwMode="auto">
              <a:xfrm>
                <a:off x="4008388" y="1714523"/>
                <a:ext cx="1164910" cy="383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ctr" anchorCtr="0" compatLnSpc="1"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1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3429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685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10287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1400" b="1" dirty="0"/>
                  <a:t>模版选择</a:t>
                </a:r>
                <a:endParaRPr lang="zh-CN" altLang="en-US" sz="1400" b="1" dirty="0"/>
              </a:p>
            </p:txBody>
          </p:sp>
        </p:grpSp>
      </p:grpSp>
      <p:grpSp>
        <p:nvGrpSpPr>
          <p:cNvPr id="146" name="组合 145"/>
          <p:cNvGrpSpPr/>
          <p:nvPr/>
        </p:nvGrpSpPr>
        <p:grpSpPr>
          <a:xfrm>
            <a:off x="6444761" y="1863814"/>
            <a:ext cx="4983559" cy="2534306"/>
            <a:chOff x="5140883" y="1889016"/>
            <a:chExt cx="3737669" cy="1900729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16390" y="1970584"/>
              <a:ext cx="3542576" cy="181916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8" name="标题 2"/>
            <p:cNvSpPr txBox="1"/>
            <p:nvPr/>
          </p:nvSpPr>
          <p:spPr bwMode="auto">
            <a:xfrm>
              <a:off x="5140883" y="1964797"/>
              <a:ext cx="1164910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1400" b="1" dirty="0"/>
                <a:t>组件区</a:t>
              </a:r>
              <a:endParaRPr lang="zh-CN" altLang="en-US" sz="1400" b="1" dirty="0"/>
            </a:p>
          </p:txBody>
        </p:sp>
        <p:sp>
          <p:nvSpPr>
            <p:cNvPr id="149" name="标题 2"/>
            <p:cNvSpPr txBox="1"/>
            <p:nvPr/>
          </p:nvSpPr>
          <p:spPr bwMode="auto">
            <a:xfrm>
              <a:off x="6371208" y="1889016"/>
              <a:ext cx="1164910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1400" b="1" dirty="0"/>
                <a:t>展示区</a:t>
              </a:r>
              <a:endParaRPr lang="zh-CN" altLang="en-US" sz="1400" b="1" dirty="0"/>
            </a:p>
          </p:txBody>
        </p:sp>
        <p:sp>
          <p:nvSpPr>
            <p:cNvPr id="150" name="标题 2"/>
            <p:cNvSpPr txBox="1"/>
            <p:nvPr/>
          </p:nvSpPr>
          <p:spPr bwMode="auto">
            <a:xfrm>
              <a:off x="7713642" y="1957435"/>
              <a:ext cx="1164910" cy="383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ctr" anchorCtr="0" compatLnSpc="1"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1400" b="1" dirty="0"/>
                <a:t>配置区</a:t>
              </a:r>
              <a:endParaRPr lang="zh-CN" altLang="en-US" sz="1400" b="1" dirty="0"/>
            </a:p>
          </p:txBody>
        </p:sp>
      </p:grpSp>
      <p:sp>
        <p:nvSpPr>
          <p:cNvPr id="151" name="标题 2"/>
          <p:cNvSpPr txBox="1"/>
          <p:nvPr/>
        </p:nvSpPr>
        <p:spPr bwMode="auto">
          <a:xfrm>
            <a:off x="2901377" y="1766650"/>
            <a:ext cx="1858096" cy="5111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865" b="1" dirty="0"/>
              <a:t>内容中心</a:t>
            </a:r>
            <a:endParaRPr lang="zh-CN" altLang="en-US" sz="1865" b="1" dirty="0"/>
          </a:p>
        </p:txBody>
      </p:sp>
      <p:sp>
        <p:nvSpPr>
          <p:cNvPr id="152" name="六边形 151"/>
          <p:cNvSpPr/>
          <p:nvPr/>
        </p:nvSpPr>
        <p:spPr>
          <a:xfrm>
            <a:off x="2805198" y="2345617"/>
            <a:ext cx="2017512" cy="17392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904777" y="1865950"/>
            <a:ext cx="1421595" cy="2698568"/>
            <a:chOff x="579732" y="1875593"/>
            <a:chExt cx="1066196" cy="2023925"/>
          </a:xfrm>
          <a:solidFill>
            <a:schemeClr val="accent1"/>
          </a:solidFill>
        </p:grpSpPr>
        <p:sp>
          <p:nvSpPr>
            <p:cNvPr id="154" name="六边形 153"/>
            <p:cNvSpPr/>
            <p:nvPr/>
          </p:nvSpPr>
          <p:spPr>
            <a:xfrm>
              <a:off x="579732" y="1875593"/>
              <a:ext cx="1066196" cy="91913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六边形 154"/>
            <p:cNvSpPr/>
            <p:nvPr/>
          </p:nvSpPr>
          <p:spPr>
            <a:xfrm>
              <a:off x="579732" y="2980384"/>
              <a:ext cx="1066196" cy="91913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6" name="矩形 155"/>
          <p:cNvSpPr/>
          <p:nvPr/>
        </p:nvSpPr>
        <p:spPr>
          <a:xfrm>
            <a:off x="1006748" y="2113047"/>
            <a:ext cx="12602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营销资源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041118" y="3517022"/>
            <a:ext cx="119149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内容素材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形状 157"/>
          <p:cNvSpPr/>
          <p:nvPr/>
        </p:nvSpPr>
        <p:spPr>
          <a:xfrm rot="21407938">
            <a:off x="2181142" y="3326793"/>
            <a:ext cx="672039" cy="522833"/>
          </a:xfrm>
          <a:prstGeom prst="swooshArrow">
            <a:avLst>
              <a:gd name="adj1" fmla="val 27224"/>
              <a:gd name="adj2" fmla="val 31370"/>
            </a:avLst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sp>
      <p:sp>
        <p:nvSpPr>
          <p:cNvPr id="159" name="形状 158"/>
          <p:cNvSpPr/>
          <p:nvPr/>
        </p:nvSpPr>
        <p:spPr>
          <a:xfrm rot="192062" flipV="1">
            <a:off x="2181142" y="2612813"/>
            <a:ext cx="672039" cy="522833"/>
          </a:xfrm>
          <a:prstGeom prst="swooshArrow">
            <a:avLst>
              <a:gd name="adj1" fmla="val 27224"/>
              <a:gd name="adj2" fmla="val 31370"/>
            </a:avLst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sp>
      <p:sp>
        <p:nvSpPr>
          <p:cNvPr id="160" name="矩形 159"/>
          <p:cNvSpPr/>
          <p:nvPr/>
        </p:nvSpPr>
        <p:spPr>
          <a:xfrm>
            <a:off x="2863756" y="2498794"/>
            <a:ext cx="190040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页面模版配置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组件模版配置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导航栏模版配置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运营位配置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011523" y="2491546"/>
            <a:ext cx="126023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产品、权益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1006749" y="3991851"/>
            <a:ext cx="126023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图片、文案、海报、音乐、视频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6742961" y="4774790"/>
            <a:ext cx="4237677" cy="1728547"/>
            <a:chOff x="6685766" y="4889810"/>
            <a:chExt cx="4237677" cy="1728547"/>
          </a:xfrm>
        </p:grpSpPr>
        <p:grpSp>
          <p:nvGrpSpPr>
            <p:cNvPr id="164" name="组合 163"/>
            <p:cNvGrpSpPr/>
            <p:nvPr/>
          </p:nvGrpSpPr>
          <p:grpSpPr>
            <a:xfrm>
              <a:off x="6685766" y="4889810"/>
              <a:ext cx="4237677" cy="1728547"/>
              <a:chOff x="5576544" y="3985615"/>
              <a:chExt cx="2930840" cy="1332299"/>
            </a:xfrm>
          </p:grpSpPr>
          <p:sp>
            <p:nvSpPr>
              <p:cNvPr id="167" name="矩形 18"/>
              <p:cNvSpPr>
                <a:spLocks noChangeArrowheads="1"/>
              </p:cNvSpPr>
              <p:nvPr/>
            </p:nvSpPr>
            <p:spPr bwMode="auto">
              <a:xfrm>
                <a:off x="5576544" y="3985615"/>
                <a:ext cx="1607904" cy="264216"/>
              </a:xfrm>
              <a:prstGeom prst="snipRoundRect">
                <a:avLst>
                  <a:gd name="adj1" fmla="val 0"/>
                  <a:gd name="adj2" fmla="val 367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lIns="0" rIns="0" anchor="ctr" anchorCtr="1"/>
              <a:lstStyle/>
              <a:p>
                <a:pPr algn="ctr">
                  <a:buClr>
                    <a:srgbClr val="CC9900"/>
                  </a:buClr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可生成页面类型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8" name="矩形 25"/>
              <p:cNvSpPr>
                <a:spLocks noChangeArrowheads="1"/>
              </p:cNvSpPr>
              <p:nvPr/>
            </p:nvSpPr>
            <p:spPr bwMode="auto">
              <a:xfrm>
                <a:off x="5576545" y="4231047"/>
                <a:ext cx="2930839" cy="108686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7CCE4"/>
                </a:solidFill>
                <a:prstDash val="lgDash"/>
                <a:miter lim="800000"/>
              </a:ln>
            </p:spPr>
            <p:txBody>
              <a:bodyPr anchor="ctr"/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en-US" altLang="zh-CN" sz="1335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65" name="矩形 164"/>
            <p:cNvSpPr/>
            <p:nvPr/>
          </p:nvSpPr>
          <p:spPr>
            <a:xfrm>
              <a:off x="6777136" y="5404789"/>
              <a:ext cx="1218769" cy="89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商品页面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活动页面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海报页面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8638595" y="5419422"/>
              <a:ext cx="1218769" cy="89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服务页面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游戏页面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228600" indent="-2286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问卷页面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COMMONDATA" val="eyJoZGlkIjoiNDhmODNjNzMyZWIwMTNjNTViYTI1NmZjMmVhOTA2MjAifQ=="/>
  <p:tag name="KSO_WPP_MARK_KEY" val="52cb96e9-f149-4303-8b5a-866ed8a9713a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4918</Words>
  <Application>WPS 演示</Application>
  <PresentationFormat>宽屏</PresentationFormat>
  <Paragraphs>958</Paragraphs>
  <Slides>24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24</vt:i4>
      </vt:variant>
    </vt:vector>
  </HeadingPairs>
  <TitlesOfParts>
    <vt:vector size="52" baseType="lpstr">
      <vt:lpstr>Arial</vt:lpstr>
      <vt:lpstr>方正书宋_GBK</vt:lpstr>
      <vt:lpstr>Wingdings</vt:lpstr>
      <vt:lpstr>微软雅黑</vt:lpstr>
      <vt:lpstr>汉仪旗黑</vt:lpstr>
      <vt:lpstr>Calibri</vt:lpstr>
      <vt:lpstr>Helvetica Neue</vt:lpstr>
      <vt:lpstr>宋体</vt:lpstr>
      <vt:lpstr>汉仪书宋二KW</vt:lpstr>
      <vt:lpstr>Microsoft YaHei</vt:lpstr>
      <vt:lpstr>黑体</vt:lpstr>
      <vt:lpstr>汉仪中黑KW</vt:lpstr>
      <vt:lpstr>等线</vt:lpstr>
      <vt:lpstr>Times New Roman</vt:lpstr>
      <vt:lpstr>Arial Unicode MS</vt:lpstr>
      <vt:lpstr>Verdana</vt:lpstr>
      <vt:lpstr>Arial</vt:lpstr>
      <vt:lpstr>Helvetica Light</vt:lpstr>
      <vt:lpstr>PingFang SC</vt:lpstr>
      <vt:lpstr>华文黑体</vt:lpstr>
      <vt:lpstr>宋体</vt:lpstr>
      <vt:lpstr>汉仪中等线KW</vt:lpstr>
      <vt:lpstr>等线</vt:lpstr>
      <vt:lpstr>Helvetica Light</vt:lpstr>
      <vt:lpstr>Verdana</vt:lpstr>
      <vt:lpstr>微软雅黑</vt:lpstr>
      <vt:lpstr>黑体</vt:lpstr>
      <vt:lpstr>Office 主题</vt:lpstr>
      <vt:lpstr>PowerPoint 演示文稿</vt:lpstr>
      <vt:lpstr>PowerPoint 演示文稿</vt:lpstr>
      <vt:lpstr>“EDC” 数据服务中心——一站式智能营销平台</vt:lpstr>
      <vt:lpstr>功能架构</vt:lpstr>
      <vt:lpstr>PowerPoint 演示文稿</vt:lpstr>
      <vt:lpstr>接入流程</vt:lpstr>
      <vt:lpstr>数据管理——营销标签管理体系</vt:lpstr>
      <vt:lpstr>客户洞察分析提取客户群</vt:lpstr>
      <vt:lpstr>活动策划——快速配置H5页面呈现丰富视觉效果</vt:lpstr>
      <vt:lpstr>PowerPoint 演示文稿</vt:lpstr>
      <vt:lpstr>活动编排——全渠道协同配置</vt:lpstr>
      <vt:lpstr>活动执行——主动推送营销实现接触即订购</vt:lpstr>
      <vt:lpstr>活动评估——社交传播营销的流程管理</vt:lpstr>
      <vt:lpstr>业务管理——合作权益全流程管理</vt:lpstr>
      <vt:lpstr>业务管理——线上线下触点统一配置</vt:lpstr>
      <vt:lpstr>PowerPoint 演示文稿</vt:lpstr>
      <vt:lpstr>营销场景1——面向特定客群的主动推荐营销</vt:lpstr>
      <vt:lpstr>营销场景2——面向特定触点的个性化展示营销</vt:lpstr>
      <vt:lpstr>营销场景3——面向特定活动的线下推广营销</vt:lpstr>
      <vt:lpstr>营销场景4——面向特定事件的常态化自动营销</vt:lpstr>
      <vt:lpstr>PowerPoint 演示文稿</vt:lpstr>
      <vt:lpstr>项目案例1：中国移动在线公司</vt:lpstr>
      <vt:lpstr>项目案例2：中国联通集团总部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joycehuang@139.com</dc:creator>
  <cp:lastModifiedBy>makai</cp:lastModifiedBy>
  <cp:revision>1683</cp:revision>
  <dcterms:created xsi:type="dcterms:W3CDTF">2022-10-12T04:32:09Z</dcterms:created>
  <dcterms:modified xsi:type="dcterms:W3CDTF">2022-10-12T04:32:09Z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6DD4A81F045046B3BA9BEE6EF7F8CE60</vt:lpwstr>
  </property>
</Properties>
</file>